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45A93-EBCC-415B-B75C-E18AE263EC51}" type="datetimeFigureOut">
              <a:rPr lang="en-US" smtClean="0"/>
              <a:t>4/23/2019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6311E-BFA1-4C79-A160-1549D0252790}" type="slidenum">
              <a:rPr lang="en-US" smtClean="0"/>
              <a:t>‹#›</a:t>
            </a:fld>
            <a:endParaRPr lang="en-US"/>
          </a:p>
        </p:txBody>
      </p:sp>
    </p:spTree>
    <p:extLst>
      <p:ext uri="{BB962C8B-B14F-4D97-AF65-F5344CB8AC3E}">
        <p14:creationId xmlns:p14="http://schemas.microsoft.com/office/powerpoint/2010/main" val="303376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717550" y="1162050"/>
            <a:ext cx="5575300" cy="3136900"/>
          </a:xfrm>
          <a:ln/>
        </p:spPr>
      </p:sp>
      <p:sp>
        <p:nvSpPr>
          <p:cNvPr id="86019" name="Notes Placeholder 2"/>
          <p:cNvSpPr>
            <a:spLocks noGrp="1"/>
          </p:cNvSpPr>
          <p:nvPr>
            <p:ph type="body" idx="1"/>
          </p:nvPr>
        </p:nvSpPr>
        <p:spPr>
          <a:noFill/>
          <a:ln/>
        </p:spPr>
        <p:txBody>
          <a:bodyPr/>
          <a:lstStyle/>
          <a:p>
            <a:pPr eaLnBrk="1" hangingPunct="1"/>
            <a:endParaRPr lang="en-US"/>
          </a:p>
        </p:txBody>
      </p:sp>
      <p:sp>
        <p:nvSpPr>
          <p:cNvPr id="86020" name="Date Placeholder 4"/>
          <p:cNvSpPr>
            <a:spLocks noGrp="1"/>
          </p:cNvSpPr>
          <p:nvPr>
            <p:ph type="dt" sz="quarter" idx="1"/>
          </p:nvPr>
        </p:nvSpPr>
        <p:spPr>
          <a:noFill/>
        </p:spPr>
        <p:txBody>
          <a:bodyPr/>
          <a:lstStyle/>
          <a:p>
            <a:r>
              <a:rPr lang="en-US">
                <a:solidFill>
                  <a:srgbClr val="000000"/>
                </a:solidFill>
              </a:rPr>
              <a:t>1/27/2009</a:t>
            </a:r>
          </a:p>
        </p:txBody>
      </p:sp>
    </p:spTree>
    <p:extLst>
      <p:ext uri="{BB962C8B-B14F-4D97-AF65-F5344CB8AC3E}">
        <p14:creationId xmlns:p14="http://schemas.microsoft.com/office/powerpoint/2010/main" val="131689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400131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E9F56F-D213-49FC-9071-D2DCAC1A439F}" type="slidenum">
              <a:rPr lang="en-US" altLang="en-US" smtClean="0"/>
              <a:pPr eaLnBrk="1" hangingPunct="1">
                <a:spcBef>
                  <a:spcPct val="0"/>
                </a:spcBef>
              </a:pPr>
              <a:t>30</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9715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A9BC202D-8F7A-B943-9AAE-BD621E253015}" type="slidenum">
              <a:rPr lang="en-US" altLang="x-none">
                <a:solidFill>
                  <a:srgbClr val="000000"/>
                </a:solidFill>
                <a:latin typeface="Calibri" charset="0"/>
              </a:rPr>
              <a:pPr/>
              <a:t>50</a:t>
            </a:fld>
            <a:endParaRPr lang="en-US" altLang="x-none">
              <a:solidFill>
                <a:srgbClr val="000000"/>
              </a:solidFill>
              <a:latin typeface="Calibri"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4149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765F7-5E80-2149-96B2-EF6BD02BD392}" type="slidenum">
              <a:rPr lang="en-US" altLang="x-none" smtClean="0"/>
              <a:pPr/>
              <a:t>65</a:t>
            </a:fld>
            <a:endParaRPr lang="en-US" altLang="x-none"/>
          </a:p>
        </p:txBody>
      </p:sp>
    </p:spTree>
    <p:extLst>
      <p:ext uri="{BB962C8B-B14F-4D97-AF65-F5344CB8AC3E}">
        <p14:creationId xmlns:p14="http://schemas.microsoft.com/office/powerpoint/2010/main" val="332333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ABECBA-D7D4-40B8-B75A-A632288F374B}"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96895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BECBA-D7D4-40B8-B75A-A632288F374B}"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27474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BECBA-D7D4-40B8-B75A-A632288F374B}"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1899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BECBA-D7D4-40B8-B75A-A632288F374B}"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215759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ABECBA-D7D4-40B8-B75A-A632288F374B}"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133016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ABECBA-D7D4-40B8-B75A-A632288F374B}"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370229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ABECBA-D7D4-40B8-B75A-A632288F374B}" type="datetimeFigureOut">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245106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ABECBA-D7D4-40B8-B75A-A632288F374B}" type="datetimeFigureOut">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3786269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BECBA-D7D4-40B8-B75A-A632288F374B}" type="datetimeFigureOut">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191631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BECBA-D7D4-40B8-B75A-A632288F374B}"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298839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BECBA-D7D4-40B8-B75A-A632288F374B}"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782C9-97FF-4154-AAD8-2E7CC396B1DE}" type="slidenum">
              <a:rPr lang="en-US" smtClean="0"/>
              <a:t>‹#›</a:t>
            </a:fld>
            <a:endParaRPr lang="en-US"/>
          </a:p>
        </p:txBody>
      </p:sp>
    </p:spTree>
    <p:extLst>
      <p:ext uri="{BB962C8B-B14F-4D97-AF65-F5344CB8AC3E}">
        <p14:creationId xmlns:p14="http://schemas.microsoft.com/office/powerpoint/2010/main" val="328619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BECBA-D7D4-40B8-B75A-A632288F374B}" type="datetimeFigureOut">
              <a:rPr lang="en-US" smtClean="0"/>
              <a:t>4/23/2019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782C9-97FF-4154-AAD8-2E7CC396B1DE}" type="slidenum">
              <a:rPr lang="en-US" smtClean="0"/>
              <a:t>‹#›</a:t>
            </a:fld>
            <a:endParaRPr lang="en-US"/>
          </a:p>
        </p:txBody>
      </p:sp>
    </p:spTree>
    <p:extLst>
      <p:ext uri="{BB962C8B-B14F-4D97-AF65-F5344CB8AC3E}">
        <p14:creationId xmlns:p14="http://schemas.microsoft.com/office/powerpoint/2010/main" val="285553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tiff"/></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tiff"/><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cience.house.gov/" TargetMode="External"/><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tiff"/><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6.tiff"/><Relationship Id="rId7" Type="http://schemas.openxmlformats.org/officeDocument/2006/relationships/image" Target="../media/image110.jpeg"/><Relationship Id="rId2" Type="http://schemas.openxmlformats.org/officeDocument/2006/relationships/image" Target="../media/image49.tiff"/><Relationship Id="rId1" Type="http://schemas.openxmlformats.org/officeDocument/2006/relationships/slideLayout" Target="../slideLayouts/slideLayout7.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ctrTitle"/>
          </p:nvPr>
        </p:nvSpPr>
        <p:spPr>
          <a:xfrm>
            <a:off x="1524000" y="367248"/>
            <a:ext cx="9144000" cy="1273966"/>
          </a:xfrm>
        </p:spPr>
        <p:txBody>
          <a:bodyPr>
            <a:noAutofit/>
          </a:bodyPr>
          <a:lstStyle/>
          <a:p>
            <a:pPr>
              <a:spcBef>
                <a:spcPts val="0"/>
              </a:spcBef>
              <a:defRPr/>
            </a:pPr>
            <a:r>
              <a:rPr lang="en-US" sz="54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Death of Evidence(?) </a:t>
            </a:r>
            <a:r>
              <a:rPr lang="en-US" sz="48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48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8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Implications for Immunization</a:t>
            </a:r>
            <a:endParaRPr lang="en-US" sz="4000"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Subtitle 5"/>
          <p:cNvSpPr>
            <a:spLocks noGrp="1"/>
          </p:cNvSpPr>
          <p:nvPr>
            <p:ph type="subTitle" idx="1"/>
          </p:nvPr>
        </p:nvSpPr>
        <p:spPr>
          <a:xfrm>
            <a:off x="1981200" y="2090212"/>
            <a:ext cx="8229600" cy="4326835"/>
          </a:xfrm>
        </p:spPr>
        <p:txBody>
          <a:bodyPr>
            <a:normAutofit/>
          </a:bodyPr>
          <a:lstStyle/>
          <a:p>
            <a:pPr eaLnBrk="1" hangingPunct="1">
              <a:spcBef>
                <a:spcPct val="0"/>
              </a:spcBef>
            </a:pPr>
            <a:r>
              <a:rPr lang="en-US" sz="3200" b="1" dirty="0">
                <a:solidFill>
                  <a:schemeClr val="tx2"/>
                </a:solidFill>
                <a:latin typeface="Calibri" panose="020F0502020204030204" pitchFamily="34" charset="0"/>
                <a:cs typeface="Calibri" panose="020F0502020204030204" pitchFamily="34" charset="0"/>
              </a:rPr>
              <a:t>Jonathan M. Samet, MD, MS</a:t>
            </a:r>
          </a:p>
          <a:p>
            <a:pPr eaLnBrk="1" hangingPunct="1">
              <a:spcBef>
                <a:spcPct val="0"/>
              </a:spcBef>
            </a:pPr>
            <a:r>
              <a:rPr lang="en-US" sz="3200" b="1" dirty="0">
                <a:solidFill>
                  <a:schemeClr val="tx2"/>
                </a:solidFill>
                <a:latin typeface="Calibri" panose="020F0502020204030204" pitchFamily="34" charset="0"/>
                <a:cs typeface="Calibri" panose="020F0502020204030204" pitchFamily="34" charset="0"/>
              </a:rPr>
              <a:t>Dean and Professor</a:t>
            </a:r>
          </a:p>
          <a:p>
            <a:pPr eaLnBrk="1" hangingPunct="1">
              <a:spcBef>
                <a:spcPct val="0"/>
              </a:spcBef>
            </a:pPr>
            <a:r>
              <a:rPr lang="en-US" sz="3200" b="1" dirty="0">
                <a:solidFill>
                  <a:schemeClr val="tx2"/>
                </a:solidFill>
                <a:latin typeface="Calibri" panose="020F0502020204030204" pitchFamily="34" charset="0"/>
                <a:cs typeface="Calibri" panose="020F0502020204030204" pitchFamily="34" charset="0"/>
              </a:rPr>
              <a:t>Colorado School of Public Health</a:t>
            </a:r>
          </a:p>
          <a:p>
            <a:pPr eaLnBrk="1" hangingPunct="1">
              <a:spcBef>
                <a:spcPct val="0"/>
              </a:spcBef>
            </a:pPr>
            <a:endParaRPr lang="en-US" sz="3200" b="1" dirty="0">
              <a:solidFill>
                <a:schemeClr val="tx2"/>
              </a:solidFill>
              <a:latin typeface="Calibri" panose="020F0502020204030204" pitchFamily="34" charset="0"/>
              <a:cs typeface="Calibri" panose="020F0502020204030204" pitchFamily="34" charset="0"/>
            </a:endParaRPr>
          </a:p>
          <a:p>
            <a:pPr>
              <a:spcBef>
                <a:spcPct val="0"/>
              </a:spcBef>
            </a:pPr>
            <a:r>
              <a:rPr lang="en-US" sz="3200" b="1" i="1" dirty="0">
                <a:latin typeface="Calibri" panose="020F0502020204030204" pitchFamily="34" charset="0"/>
                <a:cs typeface="Calibri" panose="020F0502020204030204" pitchFamily="34" charset="0"/>
              </a:rPr>
              <a:t>Immunize Nevada </a:t>
            </a:r>
          </a:p>
          <a:p>
            <a:pPr>
              <a:spcBef>
                <a:spcPct val="0"/>
              </a:spcBef>
            </a:pPr>
            <a:r>
              <a:rPr lang="en-US" b="1" dirty="0">
                <a:latin typeface="Calibri" panose="020F0502020204030204" pitchFamily="34" charset="0"/>
                <a:cs typeface="Calibri" panose="020F0502020204030204" pitchFamily="34" charset="0"/>
              </a:rPr>
              <a:t>Nevada Immunization Learning Exchange Webinar</a:t>
            </a:r>
            <a:endParaRPr lang="en-US" sz="3200" b="1" i="1" dirty="0">
              <a:latin typeface="Calibri" panose="020F0502020204030204" pitchFamily="34" charset="0"/>
              <a:cs typeface="Calibri" panose="020F0502020204030204" pitchFamily="34" charset="0"/>
            </a:endParaRPr>
          </a:p>
          <a:p>
            <a:pPr eaLnBrk="1" hangingPunct="1">
              <a:spcBef>
                <a:spcPct val="0"/>
              </a:spcBef>
            </a:pPr>
            <a:endParaRPr lang="en-US" sz="3200" b="1" dirty="0">
              <a:solidFill>
                <a:schemeClr val="tx2"/>
              </a:solidFill>
              <a:latin typeface="Calibri" panose="020F0502020204030204" pitchFamily="34" charset="0"/>
              <a:cs typeface="Calibri" panose="020F0502020204030204" pitchFamily="34" charset="0"/>
            </a:endParaRPr>
          </a:p>
          <a:p>
            <a:pPr>
              <a:spcBef>
                <a:spcPct val="0"/>
              </a:spcBef>
            </a:pPr>
            <a:r>
              <a:rPr lang="en-US" sz="3200" b="1" dirty="0">
                <a:solidFill>
                  <a:schemeClr val="tx2"/>
                </a:solidFill>
                <a:latin typeface="Calibri" panose="020F0502020204030204" pitchFamily="34" charset="0"/>
                <a:cs typeface="Calibri" panose="020F0502020204030204" pitchFamily="34" charset="0"/>
              </a:rPr>
              <a:t>April 23, 2019</a:t>
            </a:r>
          </a:p>
          <a:p>
            <a:pPr>
              <a:spcBef>
                <a:spcPct val="0"/>
              </a:spcBef>
            </a:pPr>
            <a:endParaRPr lang="en-US" sz="2800" b="1" dirty="0">
              <a:solidFill>
                <a:schemeClr val="tx2"/>
              </a:solidFill>
              <a:cs typeface="Times New Roman" pitchFamily="18" charset="0"/>
            </a:endParaRPr>
          </a:p>
          <a:p>
            <a:pPr eaLnBrk="1" hangingPunct="1">
              <a:spcBef>
                <a:spcPct val="0"/>
              </a:spcBef>
            </a:pPr>
            <a:endParaRPr lang="en-US" sz="3200" b="1" dirty="0">
              <a:cs typeface="Times New Roman"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3870" y="6167121"/>
            <a:ext cx="4044465" cy="527539"/>
          </a:xfrm>
          <a:prstGeom prst="rect">
            <a:avLst/>
          </a:prstGeom>
        </p:spPr>
      </p:pic>
    </p:spTree>
    <p:extLst>
      <p:ext uri="{BB962C8B-B14F-4D97-AF65-F5344CB8AC3E}">
        <p14:creationId xmlns:p14="http://schemas.microsoft.com/office/powerpoint/2010/main" val="12113574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941" y="1638163"/>
            <a:ext cx="8718009" cy="2513553"/>
          </a:xfrm>
          <a:prstGeom prst="rect">
            <a:avLst/>
          </a:prstGeom>
        </p:spPr>
      </p:pic>
      <p:grpSp>
        <p:nvGrpSpPr>
          <p:cNvPr id="5" name="Group 4"/>
          <p:cNvGrpSpPr/>
          <p:nvPr/>
        </p:nvGrpSpPr>
        <p:grpSpPr>
          <a:xfrm>
            <a:off x="3375922" y="78176"/>
            <a:ext cx="5219968" cy="6779824"/>
            <a:chOff x="3549690" y="0"/>
            <a:chExt cx="5219968" cy="677982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90" y="759715"/>
              <a:ext cx="5219968" cy="60201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90" y="0"/>
              <a:ext cx="2775093" cy="768389"/>
            </a:xfrm>
            <a:prstGeom prst="rect">
              <a:avLst/>
            </a:prstGeom>
          </p:spPr>
        </p:pic>
      </p:grpSp>
    </p:spTree>
    <p:extLst>
      <p:ext uri="{BB962C8B-B14F-4D97-AF65-F5344CB8AC3E}">
        <p14:creationId xmlns:p14="http://schemas.microsoft.com/office/powerpoint/2010/main" val="22025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2359" y="325867"/>
            <a:ext cx="7407282" cy="6206266"/>
          </a:xfrm>
          <a:prstGeom prst="rect">
            <a:avLst/>
          </a:prstGeom>
        </p:spPr>
      </p:pic>
      <p:sp>
        <p:nvSpPr>
          <p:cNvPr id="3" name="TextBox 2"/>
          <p:cNvSpPr txBox="1"/>
          <p:nvPr/>
        </p:nvSpPr>
        <p:spPr>
          <a:xfrm>
            <a:off x="3699250" y="2459225"/>
            <a:ext cx="5162668" cy="1200329"/>
          </a:xfrm>
          <a:prstGeom prst="rect">
            <a:avLst/>
          </a:prstGeom>
          <a:solidFill>
            <a:schemeClr val="accent3">
              <a:lumMod val="20000"/>
              <a:lumOff val="80000"/>
            </a:schemeClr>
          </a:solidFill>
        </p:spPr>
        <p:txBody>
          <a:bodyPr wrap="square" rtlCol="0">
            <a:spAutoFit/>
          </a:bodyPr>
          <a:lstStyle/>
          <a:p>
            <a:pPr algn="ctr">
              <a:defRPr/>
            </a:pPr>
            <a:r>
              <a:rPr lang="en-US" dirty="0">
                <a:solidFill>
                  <a:srgbClr val="000000"/>
                </a:solidFill>
                <a:latin typeface="Calibri" panose="020F0502020204030204" pitchFamily="34" charset="0"/>
                <a:cs typeface="Calibri" panose="020F0502020204030204" pitchFamily="34" charset="0"/>
              </a:rPr>
              <a:t>The increasingly vituperative public attacks can be tough on ACIP scientists, however. “How does it feel knowing that your vote killed my son?” one woman asked the panel in October 2018. </a:t>
            </a:r>
          </a:p>
        </p:txBody>
      </p:sp>
      <p:sp>
        <p:nvSpPr>
          <p:cNvPr id="4" name="TextBox 3"/>
          <p:cNvSpPr txBox="1"/>
          <p:nvPr/>
        </p:nvSpPr>
        <p:spPr>
          <a:xfrm>
            <a:off x="3744686" y="3782549"/>
            <a:ext cx="5071797" cy="1754326"/>
          </a:xfrm>
          <a:prstGeom prst="rect">
            <a:avLst/>
          </a:prstGeom>
          <a:solidFill>
            <a:schemeClr val="accent3">
              <a:lumMod val="20000"/>
              <a:lumOff val="80000"/>
            </a:schemeClr>
          </a:solidFill>
        </p:spPr>
        <p:txBody>
          <a:bodyPr wrap="square" rtlCol="0">
            <a:spAutoFit/>
          </a:bodyPr>
          <a:lstStyle/>
          <a:p>
            <a:pPr algn="ctr">
              <a:defRPr/>
            </a:pPr>
            <a:r>
              <a:rPr lang="en-US" dirty="0">
                <a:solidFill>
                  <a:srgbClr val="000000"/>
                </a:solidFill>
                <a:latin typeface="Calibri" panose="020F0502020204030204" pitchFamily="34" charset="0"/>
                <a:cs typeface="Calibri" panose="020F0502020204030204" pitchFamily="34" charset="0"/>
              </a:rPr>
              <a:t>But Romero doubts the protests will make it tougher to recruit experts to serve on the committee. “It would take a lot to make us not come,” he says, calling the position “the pinnacle of public health impact. … Most of us consider this an extremely high honor to be here.”</a:t>
            </a:r>
          </a:p>
        </p:txBody>
      </p:sp>
    </p:spTree>
    <p:extLst>
      <p:ext uri="{BB962C8B-B14F-4D97-AF65-F5344CB8AC3E}">
        <p14:creationId xmlns:p14="http://schemas.microsoft.com/office/powerpoint/2010/main" val="241318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969" y="199758"/>
            <a:ext cx="5021089" cy="6658242"/>
          </a:xfrm>
          <a:prstGeom prst="rect">
            <a:avLst/>
          </a:prstGeom>
        </p:spPr>
      </p:pic>
    </p:spTree>
    <p:extLst>
      <p:ext uri="{BB962C8B-B14F-4D97-AF65-F5344CB8AC3E}">
        <p14:creationId xmlns:p14="http://schemas.microsoft.com/office/powerpoint/2010/main" val="321545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969" y="199758"/>
            <a:ext cx="5021089" cy="6658242"/>
          </a:xfrm>
          <a:prstGeom prst="rect">
            <a:avLst/>
          </a:prstGeom>
        </p:spPr>
      </p:pic>
    </p:spTree>
    <p:extLst>
      <p:ext uri="{BB962C8B-B14F-4D97-AF65-F5344CB8AC3E}">
        <p14:creationId xmlns:p14="http://schemas.microsoft.com/office/powerpoint/2010/main" val="227084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6087" b="23721"/>
          <a:stretch/>
        </p:blipFill>
        <p:spPr>
          <a:xfrm>
            <a:off x="1859092" y="257820"/>
            <a:ext cx="6974429" cy="634236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6928"/>
          <a:stretch/>
        </p:blipFill>
        <p:spPr>
          <a:xfrm>
            <a:off x="4913436" y="1071686"/>
            <a:ext cx="5754560" cy="1694233"/>
          </a:xfrm>
          <a:prstGeom prst="rect">
            <a:avLst/>
          </a:prstGeom>
        </p:spPr>
      </p:pic>
      <p:sp>
        <p:nvSpPr>
          <p:cNvPr id="7" name="Oval 6"/>
          <p:cNvSpPr/>
          <p:nvPr/>
        </p:nvSpPr>
        <p:spPr>
          <a:xfrm>
            <a:off x="2154425" y="3361337"/>
            <a:ext cx="414604" cy="124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4" name="TextBox 3"/>
          <p:cNvSpPr txBox="1"/>
          <p:nvPr/>
        </p:nvSpPr>
        <p:spPr>
          <a:xfrm>
            <a:off x="5579164" y="4755531"/>
            <a:ext cx="4952528" cy="707886"/>
          </a:xfrm>
          <a:prstGeom prst="rect">
            <a:avLst/>
          </a:prstGeom>
          <a:noFill/>
        </p:spPr>
        <p:txBody>
          <a:bodyPr wrap="square" rtlCol="0">
            <a:spAutoFit/>
          </a:bodyPr>
          <a:lstStyle/>
          <a:p>
            <a:pPr>
              <a:defRPr/>
            </a:pPr>
            <a:r>
              <a:rPr lang="en-US" sz="900" i="1" dirty="0">
                <a:solidFill>
                  <a:srgbClr val="000000"/>
                </a:solidFill>
                <a:latin typeface="Calibri" panose="020F0502020204030204" pitchFamily="34" charset="0"/>
                <a:cs typeface="Calibri" panose="020F0502020204030204" pitchFamily="34" charset="0"/>
              </a:rPr>
              <a:t> </a:t>
            </a:r>
            <a:r>
              <a:rPr lang="en-US" sz="1000" i="1" dirty="0" err="1">
                <a:solidFill>
                  <a:srgbClr val="000000"/>
                </a:solidFill>
                <a:latin typeface="Calibri" panose="020F0502020204030204" pitchFamily="34" charset="0"/>
                <a:cs typeface="Calibri" panose="020F0502020204030204" pitchFamily="34" charset="0"/>
              </a:rPr>
              <a:t>Mellerson</a:t>
            </a:r>
            <a:r>
              <a:rPr lang="en-US" sz="1000" i="1" dirty="0">
                <a:solidFill>
                  <a:srgbClr val="000000"/>
                </a:solidFill>
                <a:latin typeface="Calibri" panose="020F0502020204030204" pitchFamily="34" charset="0"/>
                <a:cs typeface="Calibri" panose="020F0502020204030204" pitchFamily="34" charset="0"/>
              </a:rPr>
              <a:t> JL, Maxwell CB, </a:t>
            </a:r>
            <a:r>
              <a:rPr lang="en-US" sz="1000" i="1" dirty="0" err="1">
                <a:solidFill>
                  <a:srgbClr val="000000"/>
                </a:solidFill>
                <a:latin typeface="Calibri" panose="020F0502020204030204" pitchFamily="34" charset="0"/>
                <a:cs typeface="Calibri" panose="020F0502020204030204" pitchFamily="34" charset="0"/>
              </a:rPr>
              <a:t>Knighton</a:t>
            </a:r>
            <a:r>
              <a:rPr lang="en-US" sz="1000" i="1" dirty="0">
                <a:solidFill>
                  <a:srgbClr val="000000"/>
                </a:solidFill>
                <a:latin typeface="Calibri" panose="020F0502020204030204" pitchFamily="34" charset="0"/>
                <a:cs typeface="Calibri" panose="020F0502020204030204" pitchFamily="34" charset="0"/>
              </a:rPr>
              <a:t> CL, </a:t>
            </a:r>
            <a:r>
              <a:rPr lang="en-US" sz="1000" i="1" dirty="0" err="1">
                <a:solidFill>
                  <a:srgbClr val="000000"/>
                </a:solidFill>
                <a:latin typeface="Calibri" panose="020F0502020204030204" pitchFamily="34" charset="0"/>
                <a:cs typeface="Calibri" panose="020F0502020204030204" pitchFamily="34" charset="0"/>
              </a:rPr>
              <a:t>Kriss</a:t>
            </a:r>
            <a:r>
              <a:rPr lang="en-US" sz="1000" i="1" dirty="0">
                <a:solidFill>
                  <a:srgbClr val="000000"/>
                </a:solidFill>
                <a:latin typeface="Calibri" panose="020F0502020204030204" pitchFamily="34" charset="0"/>
                <a:cs typeface="Calibri" panose="020F0502020204030204" pitchFamily="34" charset="0"/>
              </a:rPr>
              <a:t> JL, </a:t>
            </a:r>
            <a:r>
              <a:rPr lang="en-US" sz="1000" i="1" dirty="0" err="1">
                <a:solidFill>
                  <a:srgbClr val="000000"/>
                </a:solidFill>
                <a:latin typeface="Calibri" panose="020F0502020204030204" pitchFamily="34" charset="0"/>
                <a:cs typeface="Calibri" panose="020F0502020204030204" pitchFamily="34" charset="0"/>
              </a:rPr>
              <a:t>Seither</a:t>
            </a:r>
            <a:r>
              <a:rPr lang="en-US" sz="1000" i="1" dirty="0">
                <a:solidFill>
                  <a:srgbClr val="000000"/>
                </a:solidFill>
                <a:latin typeface="Calibri" panose="020F0502020204030204" pitchFamily="34" charset="0"/>
                <a:cs typeface="Calibri" panose="020F0502020204030204" pitchFamily="34" charset="0"/>
              </a:rPr>
              <a:t> R, Black CL. Vaccination Coverage for Selected Vaccines and Exemption Rates Among Children in Kindergarten — United States, 2017–18 School Year. MMWR </a:t>
            </a:r>
            <a:r>
              <a:rPr lang="en-US" sz="1000" i="1" dirty="0" err="1">
                <a:solidFill>
                  <a:srgbClr val="000000"/>
                </a:solidFill>
                <a:latin typeface="Calibri" panose="020F0502020204030204" pitchFamily="34" charset="0"/>
                <a:cs typeface="Calibri" panose="020F0502020204030204" pitchFamily="34" charset="0"/>
              </a:rPr>
              <a:t>Morb</a:t>
            </a:r>
            <a:r>
              <a:rPr lang="en-US" sz="1000" i="1" dirty="0">
                <a:solidFill>
                  <a:srgbClr val="000000"/>
                </a:solidFill>
                <a:latin typeface="Calibri" panose="020F0502020204030204" pitchFamily="34" charset="0"/>
                <a:cs typeface="Calibri" panose="020F0502020204030204" pitchFamily="34" charset="0"/>
              </a:rPr>
              <a:t> Mortal </a:t>
            </a:r>
            <a:r>
              <a:rPr lang="en-US" sz="1000" i="1" dirty="0" err="1">
                <a:solidFill>
                  <a:srgbClr val="000000"/>
                </a:solidFill>
                <a:latin typeface="Calibri" panose="020F0502020204030204" pitchFamily="34" charset="0"/>
                <a:cs typeface="Calibri" panose="020F0502020204030204" pitchFamily="34" charset="0"/>
              </a:rPr>
              <a:t>Wkly</a:t>
            </a:r>
            <a:r>
              <a:rPr lang="en-US" sz="1000" i="1" dirty="0">
                <a:solidFill>
                  <a:srgbClr val="000000"/>
                </a:solidFill>
                <a:latin typeface="Calibri" panose="020F0502020204030204" pitchFamily="34" charset="0"/>
                <a:cs typeface="Calibri" panose="020F0502020204030204" pitchFamily="34" charset="0"/>
              </a:rPr>
              <a:t> Rep 2018;67:1115–1122. DOI: http://dx.doi.org/10.15585/mmwr.mm6740a3</a:t>
            </a:r>
            <a:r>
              <a:rPr lang="en-US" sz="900" i="1" dirty="0">
                <a:solidFill>
                  <a:srgbClr val="000000"/>
                </a:solidFill>
                <a:latin typeface="Calibri" panose="020F0502020204030204" pitchFamily="34" charset="0"/>
                <a:cs typeface="Calibri" panose="020F0502020204030204" pitchFamily="34" charset="0"/>
              </a:rPr>
              <a:t>.</a:t>
            </a:r>
          </a:p>
        </p:txBody>
      </p:sp>
      <p:sp>
        <p:nvSpPr>
          <p:cNvPr id="8" name="Oval 7">
            <a:extLst>
              <a:ext uri="{FF2B5EF4-FFF2-40B4-BE49-F238E27FC236}">
                <a16:creationId xmlns:a16="http://schemas.microsoft.com/office/drawing/2014/main" xmlns="" id="{F4792D4D-9EAD-0A44-95E3-06B546A02BC0}"/>
              </a:ext>
            </a:extLst>
          </p:cNvPr>
          <p:cNvSpPr/>
          <p:nvPr/>
        </p:nvSpPr>
        <p:spPr>
          <a:xfrm>
            <a:off x="2016370" y="4369862"/>
            <a:ext cx="576107" cy="2255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Tree>
    <p:extLst>
      <p:ext uri="{BB962C8B-B14F-4D97-AF65-F5344CB8AC3E}">
        <p14:creationId xmlns:p14="http://schemas.microsoft.com/office/powerpoint/2010/main" val="359537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1325742"/>
            <a:ext cx="7772400" cy="2862264"/>
          </a:xfrm>
        </p:spPr>
        <p:txBody>
          <a:bodyPr>
            <a:noAutofit/>
          </a:bodyPr>
          <a:lstStyle/>
          <a:p>
            <a:pPr algn="ctr"/>
            <a:r>
              <a:rPr lang="en-US" sz="7200" b="1" dirty="0">
                <a:solidFill>
                  <a:schemeClr val="tx2"/>
                </a:solidFill>
                <a:latin typeface="Calibri Light" panose="020F0302020204030204" pitchFamily="34" charset="0"/>
                <a:cs typeface="Calibri Light" panose="020F0302020204030204" pitchFamily="34" charset="0"/>
              </a:rPr>
              <a:t>MAKING EVIDENCE-BASED DECISIONS (OR NOT)</a:t>
            </a:r>
          </a:p>
        </p:txBody>
      </p:sp>
    </p:spTree>
    <p:extLst>
      <p:ext uri="{BB962C8B-B14F-4D97-AF65-F5344CB8AC3E}">
        <p14:creationId xmlns:p14="http://schemas.microsoft.com/office/powerpoint/2010/main" val="103715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amet Data Files\SLIDES\Scanned Images\richter88.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506414"/>
            <a:ext cx="9144000" cy="5845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408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solidFill>
                  <a:schemeClr val="tx2"/>
                </a:solidFill>
                <a:latin typeface="Calibri Light" panose="020F0302020204030204" pitchFamily="34" charset="0"/>
                <a:cs typeface="Calibri Light" panose="020F0302020204030204" pitchFamily="34" charset="0"/>
              </a:rPr>
              <a:t>The Yin Yang of Evidence</a:t>
            </a:r>
          </a:p>
        </p:txBody>
      </p:sp>
      <p:sp>
        <p:nvSpPr>
          <p:cNvPr id="3" name="Content Placeholder 2"/>
          <p:cNvSpPr>
            <a:spLocks noGrp="1"/>
          </p:cNvSpPr>
          <p:nvPr>
            <p:ph idx="1"/>
          </p:nvPr>
        </p:nvSpPr>
        <p:spPr>
          <a:xfrm>
            <a:off x="1997223" y="1690689"/>
            <a:ext cx="6961619" cy="4188486"/>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Evidence: what we know</a:t>
            </a:r>
          </a:p>
          <a:p>
            <a:r>
              <a:rPr lang="en-US" sz="3200" dirty="0">
                <a:solidFill>
                  <a:schemeClr val="tx2"/>
                </a:solidFill>
                <a:latin typeface="Calibri" panose="020F0502020204030204" pitchFamily="34" charset="0"/>
                <a:cs typeface="Calibri" panose="020F0502020204030204" pitchFamily="34" charset="0"/>
              </a:rPr>
              <a:t>Ignorance: what we do not know</a:t>
            </a:r>
          </a:p>
          <a:p>
            <a:r>
              <a:rPr lang="en-US" sz="3200" dirty="0">
                <a:solidFill>
                  <a:schemeClr val="tx2"/>
                </a:solidFill>
                <a:latin typeface="Calibri" panose="020F0502020204030204" pitchFamily="34" charset="0"/>
                <a:cs typeface="Calibri" panose="020F0502020204030204" pitchFamily="34" charset="0"/>
              </a:rPr>
              <a:t>Uncertainty: the consequence of ignorance</a:t>
            </a:r>
          </a:p>
          <a:p>
            <a:r>
              <a:rPr lang="en-US" sz="3200" dirty="0">
                <a:solidFill>
                  <a:schemeClr val="tx2"/>
                </a:solidFill>
                <a:latin typeface="Calibri" panose="020F0502020204030204" pitchFamily="34" charset="0"/>
                <a:cs typeface="Calibri" panose="020F0502020204030204" pitchFamily="34" charset="0"/>
              </a:rPr>
              <a:t>Doubt: lack of belief/confidence in something</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1756" y="1321905"/>
            <a:ext cx="1977886" cy="1858618"/>
          </a:xfrm>
          <a:prstGeom prst="rect">
            <a:avLst/>
          </a:prstGeom>
        </p:spPr>
      </p:pic>
      <p:pic>
        <p:nvPicPr>
          <p:cNvPr id="5" name="Picture 4"/>
          <p:cNvPicPr>
            <a:picLocks noChangeAspect="1"/>
          </p:cNvPicPr>
          <p:nvPr/>
        </p:nvPicPr>
        <p:blipFill>
          <a:blip r:embed="rId3"/>
          <a:stretch>
            <a:fillRect/>
          </a:stretch>
        </p:blipFill>
        <p:spPr>
          <a:xfrm>
            <a:off x="8749748" y="4224131"/>
            <a:ext cx="1823000" cy="2531441"/>
          </a:xfrm>
          <a:prstGeom prst="rect">
            <a:avLst/>
          </a:prstGeom>
        </p:spPr>
      </p:pic>
      <p:pic>
        <p:nvPicPr>
          <p:cNvPr id="6" name="Picture 5"/>
          <p:cNvPicPr>
            <a:picLocks noChangeAspect="1"/>
          </p:cNvPicPr>
          <p:nvPr/>
        </p:nvPicPr>
        <p:blipFill>
          <a:blip r:embed="rId4"/>
          <a:stretch>
            <a:fillRect/>
          </a:stretch>
        </p:blipFill>
        <p:spPr>
          <a:xfrm>
            <a:off x="6384236" y="4338067"/>
            <a:ext cx="2003565" cy="2519933"/>
          </a:xfrm>
          <a:prstGeom prst="rect">
            <a:avLst/>
          </a:prstGeom>
        </p:spPr>
      </p:pic>
    </p:spTree>
    <p:extLst>
      <p:ext uri="{BB962C8B-B14F-4D97-AF65-F5344CB8AC3E}">
        <p14:creationId xmlns:p14="http://schemas.microsoft.com/office/powerpoint/2010/main" val="42188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42F57-6BE9-1F45-A506-9E9857B404C4}"/>
              </a:ext>
            </a:extLst>
          </p:cNvPr>
          <p:cNvSpPr>
            <a:spLocks noGrp="1"/>
          </p:cNvSpPr>
          <p:nvPr>
            <p:ph type="title"/>
          </p:nvPr>
        </p:nvSpPr>
        <p:spPr>
          <a:xfrm>
            <a:off x="2152650" y="103870"/>
            <a:ext cx="7886700" cy="832306"/>
          </a:xfrm>
        </p:spPr>
        <p:txBody>
          <a:bodyPr/>
          <a:lstStyle/>
          <a:p>
            <a:pPr algn="ctr"/>
            <a:r>
              <a:rPr lang="en-US" b="1" dirty="0"/>
              <a:t>John Snow and Cholera</a:t>
            </a:r>
          </a:p>
        </p:txBody>
      </p:sp>
      <p:sp>
        <p:nvSpPr>
          <p:cNvPr id="4" name="Rectangle 3">
            <a:extLst>
              <a:ext uri="{FF2B5EF4-FFF2-40B4-BE49-F238E27FC236}">
                <a16:creationId xmlns:a16="http://schemas.microsoft.com/office/drawing/2014/main" xmlns="" id="{B40890BE-B1D6-184C-8AF3-2130AFB7BA92}"/>
              </a:ext>
            </a:extLst>
          </p:cNvPr>
          <p:cNvSpPr/>
          <p:nvPr/>
        </p:nvSpPr>
        <p:spPr>
          <a:xfrm>
            <a:off x="5116287" y="1293280"/>
            <a:ext cx="5377543" cy="4524315"/>
          </a:xfrm>
          <a:prstGeom prst="rect">
            <a:avLst/>
          </a:prstGeom>
        </p:spPr>
        <p:txBody>
          <a:bodyPr wrap="square">
            <a:spAutoFit/>
          </a:bodyPr>
          <a:lstStyle/>
          <a:p>
            <a:r>
              <a:rPr lang="en-US" altLang="en-US" sz="2400" b="1" dirty="0">
                <a:solidFill>
                  <a:srgbClr val="000000"/>
                </a:solidFill>
                <a:latin typeface="Calibri" panose="020F0502020204030204" pitchFamily="34" charset="0"/>
                <a:cs typeface="Calibri" panose="020F0502020204030204" pitchFamily="34" charset="0"/>
              </a:rPr>
              <a:t>“Dr. John Snow was one of the first great disease detectives, a founder of the science of modern epidemiology.  …He was a physician in London in 1853 when there was an outbreak of cholera. …</a:t>
            </a:r>
            <a:r>
              <a:rPr lang="en-US" altLang="en-US" sz="2400" b="1" dirty="0">
                <a:solidFill>
                  <a:srgbClr val="0254A6"/>
                </a:solidFill>
                <a:latin typeface="Calibri" panose="020F0502020204030204" pitchFamily="34" charset="0"/>
                <a:cs typeface="Calibri" panose="020F0502020204030204" pitchFamily="34" charset="0"/>
              </a:rPr>
              <a:t>He discovered that the sick people had been using the same water pump</a:t>
            </a:r>
            <a:r>
              <a:rPr lang="en-US" altLang="en-US" sz="2400" b="1" dirty="0">
                <a:solidFill>
                  <a:srgbClr val="000000"/>
                </a:solidFill>
                <a:latin typeface="Calibri" panose="020F0502020204030204" pitchFamily="34" charset="0"/>
                <a:cs typeface="Calibri" panose="020F0502020204030204" pitchFamily="34" charset="0"/>
              </a:rPr>
              <a:t>…  Something from the water in that pump was causing the disease.  …</a:t>
            </a:r>
            <a:r>
              <a:rPr lang="en-US" altLang="en-US" sz="2400" b="1" dirty="0">
                <a:solidFill>
                  <a:srgbClr val="0254A6"/>
                </a:solidFill>
                <a:latin typeface="Calibri" panose="020F0502020204030204" pitchFamily="34" charset="0"/>
                <a:cs typeface="Calibri" panose="020F0502020204030204" pitchFamily="34" charset="0"/>
              </a:rPr>
              <a:t>he removed the handle from the water pump</a:t>
            </a:r>
            <a:r>
              <a:rPr lang="en-US" altLang="en-US" sz="2400" b="1" dirty="0">
                <a:solidFill>
                  <a:schemeClr val="tx2"/>
                </a:solidFill>
                <a:latin typeface="Calibri" panose="020F0502020204030204" pitchFamily="34" charset="0"/>
                <a:cs typeface="Calibri" panose="020F0502020204030204" pitchFamily="34" charset="0"/>
              </a:rPr>
              <a:t>.</a:t>
            </a:r>
            <a:r>
              <a:rPr lang="en-US" altLang="en-US" sz="2400" b="1" dirty="0">
                <a:solidFill>
                  <a:srgbClr val="000000"/>
                </a:solidFill>
                <a:latin typeface="Calibri" panose="020F0502020204030204" pitchFamily="34" charset="0"/>
                <a:cs typeface="Calibri" panose="020F0502020204030204" pitchFamily="34" charset="0"/>
              </a:rPr>
              <a:t> It stopped the outbreak.  …This is the classic story of epidemiology.”</a:t>
            </a:r>
            <a:endParaRPr lang="en-US" sz="2400" dirty="0"/>
          </a:p>
        </p:txBody>
      </p:sp>
      <p:pic>
        <p:nvPicPr>
          <p:cNvPr id="5" name="Picture 2" descr="http://ebooks-imgs.connect.com/ebooks/product/400/000/000/000/000/051/088/400000000000000051088_s4.jpg">
            <a:extLst>
              <a:ext uri="{FF2B5EF4-FFF2-40B4-BE49-F238E27FC236}">
                <a16:creationId xmlns:a16="http://schemas.microsoft.com/office/drawing/2014/main" xmlns="" id="{AB394452-1416-A149-9B93-AA272E4A6E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2651" y="1690688"/>
            <a:ext cx="2231571" cy="3782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7784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48640"/>
          </a:xfrm>
          <a:noFill/>
        </p:spPr>
        <p:txBody>
          <a:bodyPr anchor="t">
            <a:noAutofit/>
          </a:bodyPr>
          <a:lstStyle/>
          <a:p>
            <a:pPr algn="ctr"/>
            <a:r>
              <a:rPr lang="en-US" sz="4000" b="1" dirty="0">
                <a:solidFill>
                  <a:schemeClr val="tx2"/>
                </a:solidFill>
                <a:latin typeface="Calibri Light" panose="020F0302020204030204" pitchFamily="34" charset="0"/>
                <a:cs typeface="Calibri Light" panose="020F0302020204030204" pitchFamily="34" charset="0"/>
              </a:rPr>
              <a:t>The John Snow Model</a:t>
            </a:r>
          </a:p>
        </p:txBody>
      </p:sp>
      <p:cxnSp>
        <p:nvCxnSpPr>
          <p:cNvPr id="9" name="Straight Arrow Connector 8"/>
          <p:cNvCxnSpPr>
            <a:stCxn id="3" idx="2"/>
            <a:endCxn id="4" idx="0"/>
          </p:cNvCxnSpPr>
          <p:nvPr/>
        </p:nvCxnSpPr>
        <p:spPr bwMode="auto">
          <a:xfrm flipH="1">
            <a:off x="5793323" y="1420447"/>
            <a:ext cx="2" cy="749467"/>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a:off x="5793323" y="2766060"/>
            <a:ext cx="0" cy="43434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sp>
        <p:nvSpPr>
          <p:cNvPr id="3" name="TextBox 2"/>
          <p:cNvSpPr txBox="1"/>
          <p:nvPr/>
        </p:nvSpPr>
        <p:spPr>
          <a:xfrm>
            <a:off x="4529467" y="774116"/>
            <a:ext cx="2527716"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chemeClr val="tx2"/>
                </a:solidFill>
              </a:rPr>
              <a:t>Identify Cholera Outbreak</a:t>
            </a:r>
          </a:p>
        </p:txBody>
      </p:sp>
      <p:sp>
        <p:nvSpPr>
          <p:cNvPr id="4" name="TextBox 3"/>
          <p:cNvSpPr txBox="1"/>
          <p:nvPr/>
        </p:nvSpPr>
        <p:spPr>
          <a:xfrm>
            <a:off x="4558883" y="2169913"/>
            <a:ext cx="2468880" cy="36933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chemeClr val="tx2"/>
                </a:solidFill>
              </a:rPr>
              <a:t>Investigate Broad Street</a:t>
            </a:r>
          </a:p>
        </p:txBody>
      </p:sp>
      <p:sp>
        <p:nvSpPr>
          <p:cNvPr id="5" name="TextBox 4"/>
          <p:cNvSpPr txBox="1"/>
          <p:nvPr/>
        </p:nvSpPr>
        <p:spPr>
          <a:xfrm>
            <a:off x="4558883" y="3288715"/>
            <a:ext cx="2468880"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chemeClr val="tx2"/>
                </a:solidFill>
              </a:rPr>
              <a:t>Infer that Water Transmits Cholera</a:t>
            </a:r>
          </a:p>
        </p:txBody>
      </p:sp>
      <p:sp>
        <p:nvSpPr>
          <p:cNvPr id="6" name="TextBox 5"/>
          <p:cNvSpPr txBox="1"/>
          <p:nvPr/>
        </p:nvSpPr>
        <p:spPr>
          <a:xfrm>
            <a:off x="4558883" y="4546015"/>
            <a:ext cx="2468880"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chemeClr val="tx2"/>
                </a:solidFill>
              </a:rPr>
              <a:t>Recommend Removal of Pump Handle</a:t>
            </a:r>
          </a:p>
        </p:txBody>
      </p:sp>
      <p:sp>
        <p:nvSpPr>
          <p:cNvPr id="7" name="TextBox 6"/>
          <p:cNvSpPr txBox="1"/>
          <p:nvPr/>
        </p:nvSpPr>
        <p:spPr>
          <a:xfrm>
            <a:off x="4558883" y="5941814"/>
            <a:ext cx="2468880" cy="36933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a:solidFill>
                  <a:schemeClr val="tx2"/>
                </a:solidFill>
              </a:rPr>
              <a:t>Continue Tracking</a:t>
            </a:r>
          </a:p>
        </p:txBody>
      </p:sp>
      <p:cxnSp>
        <p:nvCxnSpPr>
          <p:cNvPr id="11" name="Straight Arrow Connector 10"/>
          <p:cNvCxnSpPr/>
          <p:nvPr/>
        </p:nvCxnSpPr>
        <p:spPr bwMode="auto">
          <a:xfrm>
            <a:off x="5793323" y="4023360"/>
            <a:ext cx="0" cy="43434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a:off x="5793323" y="5280660"/>
            <a:ext cx="0" cy="43434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cxnSp>
        <p:nvCxnSpPr>
          <p:cNvPr id="14" name="Straight Arrow Connector 13"/>
          <p:cNvCxnSpPr/>
          <p:nvPr/>
        </p:nvCxnSpPr>
        <p:spPr bwMode="auto">
          <a:xfrm>
            <a:off x="7027764" y="2354580"/>
            <a:ext cx="668437" cy="0"/>
          </a:xfrm>
          <a:prstGeom prst="straightConnector1">
            <a:avLst/>
          </a:prstGeom>
          <a:solidFill>
            <a:schemeClr val="accent1"/>
          </a:solidFill>
          <a:ln w="19050" cap="flat" cmpd="sng" algn="ctr">
            <a:solidFill>
              <a:srgbClr val="0033CC"/>
            </a:solidFill>
            <a:prstDash val="solid"/>
            <a:round/>
            <a:headEnd type="none" w="med" len="med"/>
            <a:tailEnd type="arrow"/>
          </a:ln>
          <a:effectLst/>
        </p:spPr>
      </p:cxnSp>
      <p:sp>
        <p:nvSpPr>
          <p:cNvPr id="15" name="TextBox 14"/>
          <p:cNvSpPr txBox="1"/>
          <p:nvPr/>
        </p:nvSpPr>
        <p:spPr>
          <a:xfrm>
            <a:off x="7726100" y="2034540"/>
            <a:ext cx="2560320" cy="6400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noAutofit/>
          </a:bodyPr>
          <a:lstStyle/>
          <a:p>
            <a:pPr algn="ctr"/>
            <a:r>
              <a:rPr lang="en-US" b="1" dirty="0">
                <a:solidFill>
                  <a:srgbClr val="0033CC"/>
                </a:solidFill>
              </a:rPr>
              <a:t>Gather Data</a:t>
            </a:r>
          </a:p>
        </p:txBody>
      </p:sp>
      <p:sp>
        <p:nvSpPr>
          <p:cNvPr id="16" name="TextBox 15"/>
          <p:cNvSpPr txBox="1"/>
          <p:nvPr/>
        </p:nvSpPr>
        <p:spPr>
          <a:xfrm>
            <a:off x="7726100" y="3291840"/>
            <a:ext cx="2560320" cy="6400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noAutofit/>
          </a:bodyPr>
          <a:lstStyle/>
          <a:p>
            <a:pPr algn="ctr"/>
            <a:r>
              <a:rPr lang="en-US" b="1" dirty="0">
                <a:solidFill>
                  <a:srgbClr val="0033CC"/>
                </a:solidFill>
              </a:rPr>
              <a:t>Analyze and Interpret the Evidence</a:t>
            </a:r>
          </a:p>
        </p:txBody>
      </p:sp>
      <p:sp>
        <p:nvSpPr>
          <p:cNvPr id="17" name="TextBox 16"/>
          <p:cNvSpPr txBox="1"/>
          <p:nvPr/>
        </p:nvSpPr>
        <p:spPr>
          <a:xfrm>
            <a:off x="7726100" y="4549140"/>
            <a:ext cx="2560320" cy="6400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noAutofit/>
          </a:bodyPr>
          <a:lstStyle/>
          <a:p>
            <a:pPr algn="ctr"/>
            <a:r>
              <a:rPr lang="en-US" b="1" dirty="0">
                <a:solidFill>
                  <a:srgbClr val="0033CC"/>
                </a:solidFill>
              </a:rPr>
              <a:t>Translate from Evidence to Action</a:t>
            </a:r>
          </a:p>
        </p:txBody>
      </p:sp>
      <p:sp>
        <p:nvSpPr>
          <p:cNvPr id="18" name="TextBox 17"/>
          <p:cNvSpPr txBox="1"/>
          <p:nvPr/>
        </p:nvSpPr>
        <p:spPr>
          <a:xfrm>
            <a:off x="7726100" y="5806440"/>
            <a:ext cx="2560320" cy="6400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noAutofit/>
          </a:bodyPr>
          <a:lstStyle/>
          <a:p>
            <a:pPr algn="ctr"/>
            <a:r>
              <a:rPr lang="en-US" b="1" dirty="0">
                <a:solidFill>
                  <a:srgbClr val="0033CC"/>
                </a:solidFill>
              </a:rPr>
              <a:t>Surveillance</a:t>
            </a:r>
          </a:p>
        </p:txBody>
      </p:sp>
      <p:cxnSp>
        <p:nvCxnSpPr>
          <p:cNvPr id="19" name="Straight Arrow Connector 18"/>
          <p:cNvCxnSpPr/>
          <p:nvPr/>
        </p:nvCxnSpPr>
        <p:spPr bwMode="auto">
          <a:xfrm>
            <a:off x="7057183" y="3611880"/>
            <a:ext cx="668437" cy="0"/>
          </a:xfrm>
          <a:prstGeom prst="straightConnector1">
            <a:avLst/>
          </a:prstGeom>
          <a:solidFill>
            <a:schemeClr val="accent1"/>
          </a:solidFill>
          <a:ln w="19050" cap="flat" cmpd="sng" algn="ctr">
            <a:solidFill>
              <a:srgbClr val="0033CC"/>
            </a:solidFill>
            <a:prstDash val="solid"/>
            <a:round/>
            <a:headEnd type="none" w="med" len="med"/>
            <a:tailEnd type="arrow"/>
          </a:ln>
          <a:effectLst/>
        </p:spPr>
      </p:cxnSp>
      <p:cxnSp>
        <p:nvCxnSpPr>
          <p:cNvPr id="20" name="Straight Arrow Connector 19"/>
          <p:cNvCxnSpPr/>
          <p:nvPr/>
        </p:nvCxnSpPr>
        <p:spPr bwMode="auto">
          <a:xfrm>
            <a:off x="7057183" y="4869180"/>
            <a:ext cx="668437" cy="0"/>
          </a:xfrm>
          <a:prstGeom prst="straightConnector1">
            <a:avLst/>
          </a:prstGeom>
          <a:solidFill>
            <a:schemeClr val="accent1"/>
          </a:solidFill>
          <a:ln w="19050" cap="flat" cmpd="sng" algn="ctr">
            <a:solidFill>
              <a:srgbClr val="0033CC"/>
            </a:solidFill>
            <a:prstDash val="solid"/>
            <a:round/>
            <a:headEnd type="none" w="med" len="med"/>
            <a:tailEnd type="arrow"/>
          </a:ln>
          <a:effectLst/>
        </p:spPr>
      </p:cxnSp>
      <p:cxnSp>
        <p:nvCxnSpPr>
          <p:cNvPr id="21" name="Straight Arrow Connector 20"/>
          <p:cNvCxnSpPr/>
          <p:nvPr/>
        </p:nvCxnSpPr>
        <p:spPr bwMode="auto">
          <a:xfrm>
            <a:off x="7057183" y="6126480"/>
            <a:ext cx="668437" cy="0"/>
          </a:xfrm>
          <a:prstGeom prst="straightConnector1">
            <a:avLst/>
          </a:prstGeom>
          <a:solidFill>
            <a:schemeClr val="accent1"/>
          </a:solidFill>
          <a:ln w="19050" cap="flat" cmpd="sng" algn="ctr">
            <a:solidFill>
              <a:srgbClr val="0033CC"/>
            </a:solidFill>
            <a:prstDash val="solid"/>
            <a:round/>
            <a:headEnd type="none" w="med" len="med"/>
            <a:tailEnd type="arrow"/>
          </a:ln>
          <a:effectLst/>
        </p:spPr>
      </p:cxnSp>
      <p:cxnSp>
        <p:nvCxnSpPr>
          <p:cNvPr id="22" name="Straight Arrow Connector 21"/>
          <p:cNvCxnSpPr/>
          <p:nvPr/>
        </p:nvCxnSpPr>
        <p:spPr bwMode="auto">
          <a:xfrm>
            <a:off x="7054291" y="1097280"/>
            <a:ext cx="668437" cy="0"/>
          </a:xfrm>
          <a:prstGeom prst="straightConnector1">
            <a:avLst/>
          </a:prstGeom>
          <a:solidFill>
            <a:schemeClr val="accent1"/>
          </a:solidFill>
          <a:ln w="19050" cap="flat" cmpd="sng" algn="ctr">
            <a:solidFill>
              <a:srgbClr val="0033CC"/>
            </a:solidFill>
            <a:prstDash val="solid"/>
            <a:round/>
            <a:headEnd type="none" w="med" len="med"/>
            <a:tailEnd type="arrow"/>
          </a:ln>
          <a:effectLst/>
        </p:spPr>
      </p:cxnSp>
      <p:sp>
        <p:nvSpPr>
          <p:cNvPr id="23" name="TextBox 22"/>
          <p:cNvSpPr txBox="1"/>
          <p:nvPr/>
        </p:nvSpPr>
        <p:spPr>
          <a:xfrm>
            <a:off x="7752627" y="777240"/>
            <a:ext cx="2560320" cy="6400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ctr">
            <a:noAutofit/>
          </a:bodyPr>
          <a:lstStyle/>
          <a:p>
            <a:pPr algn="ctr"/>
            <a:r>
              <a:rPr lang="en-US" b="1" dirty="0">
                <a:solidFill>
                  <a:srgbClr val="0033CC"/>
                </a:solidFill>
              </a:rPr>
              <a:t>Identify the Problem</a:t>
            </a:r>
          </a:p>
        </p:txBody>
      </p:sp>
      <p:pic>
        <p:nvPicPr>
          <p:cNvPr id="8" name="Picture 7">
            <a:extLst>
              <a:ext uri="{FF2B5EF4-FFF2-40B4-BE49-F238E27FC236}">
                <a16:creationId xmlns:a16="http://schemas.microsoft.com/office/drawing/2014/main" xmlns="" id="{DC93CC44-AC40-E34B-A788-6ECBB428ED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3463" y="1684704"/>
            <a:ext cx="2108200" cy="3162300"/>
          </a:xfrm>
          <a:prstGeom prst="rect">
            <a:avLst/>
          </a:prstGeom>
        </p:spPr>
      </p:pic>
    </p:spTree>
    <p:extLst>
      <p:ext uri="{BB962C8B-B14F-4D97-AF65-F5344CB8AC3E}">
        <p14:creationId xmlns:p14="http://schemas.microsoft.com/office/powerpoint/2010/main" val="33857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500"/>
                            </p:stCondLst>
                            <p:childTnLst>
                              <p:par>
                                <p:cTn id="27" presetID="47"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500"/>
                            </p:stCondLst>
                            <p:childTnLst>
                              <p:par>
                                <p:cTn id="38" presetID="47"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anim calcmode="lin" valueType="num">
                                      <p:cBhvr>
                                        <p:cTn id="41" dur="500" fill="hold"/>
                                        <p:tgtEl>
                                          <p:spTgt spid="6"/>
                                        </p:tgtEl>
                                        <p:attrNameLst>
                                          <p:attrName>ppt_x</p:attrName>
                                        </p:attrNameLst>
                                      </p:cBhvr>
                                      <p:tavLst>
                                        <p:tav tm="0">
                                          <p:val>
                                            <p:strVal val="#ppt_x"/>
                                          </p:val>
                                        </p:tav>
                                        <p:tav tm="100000">
                                          <p:val>
                                            <p:strVal val="#ppt_x"/>
                                          </p:val>
                                        </p:tav>
                                      </p:tavLst>
                                    </p:anim>
                                    <p:anim calcmode="lin" valueType="num">
                                      <p:cBhvr>
                                        <p:cTn id="4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par>
                          <p:cTn id="48" fill="hold">
                            <p:stCondLst>
                              <p:cond delay="500"/>
                            </p:stCondLst>
                            <p:childTnLst>
                              <p:par>
                                <p:cTn id="49" presetID="47"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anim calcmode="lin" valueType="num">
                                      <p:cBhvr>
                                        <p:cTn id="52" dur="500" fill="hold"/>
                                        <p:tgtEl>
                                          <p:spTgt spid="7"/>
                                        </p:tgtEl>
                                        <p:attrNameLst>
                                          <p:attrName>ppt_x</p:attrName>
                                        </p:attrNameLst>
                                      </p:cBhvr>
                                      <p:tavLst>
                                        <p:tav tm="0">
                                          <p:val>
                                            <p:strVal val="#ppt_x"/>
                                          </p:val>
                                        </p:tav>
                                        <p:tav tm="100000">
                                          <p:val>
                                            <p:strVal val="#ppt_x"/>
                                          </p:val>
                                        </p:tav>
                                      </p:tavLst>
                                    </p:anim>
                                    <p:anim calcmode="lin" valueType="num">
                                      <p:cBhvr>
                                        <p:cTn id="5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left)">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left)">
                                      <p:cBhvr>
                                        <p:cTn id="94" dur="500"/>
                                        <p:tgtEl>
                                          <p:spTgt spid="21"/>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5" grpId="0" animBg="1"/>
      <p:bldP spid="16" grpId="0" animBg="1"/>
      <p:bldP spid="17" grpId="0" animBg="1"/>
      <p:bldP spid="18"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888" y="1141789"/>
            <a:ext cx="7886700" cy="2852737"/>
          </a:xfrm>
        </p:spPr>
        <p:txBody>
          <a:bodyPr>
            <a:normAutofit/>
          </a:bodyPr>
          <a:lstStyle/>
          <a:p>
            <a:pPr algn="ctr"/>
            <a:r>
              <a:rPr lang="en-US" sz="4800" dirty="0"/>
              <a:t>The Trump Administration and Science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5242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solidFill>
                  <a:schemeClr val="tx2"/>
                </a:solidFill>
                <a:latin typeface="Calibri Light" panose="020F0302020204030204" pitchFamily="34" charset="0"/>
                <a:cs typeface="Calibri Light" panose="020F0302020204030204" pitchFamily="34" charset="0"/>
              </a:rPr>
              <a:t>Evidence to Action—It’s Easy!</a:t>
            </a:r>
          </a:p>
        </p:txBody>
      </p:sp>
      <p:sp>
        <p:nvSpPr>
          <p:cNvPr id="5" name="TextBox 4"/>
          <p:cNvSpPr txBox="1"/>
          <p:nvPr/>
        </p:nvSpPr>
        <p:spPr>
          <a:xfrm>
            <a:off x="4572000" y="1828801"/>
            <a:ext cx="2448234" cy="830997"/>
          </a:xfrm>
          <a:prstGeom prst="rect">
            <a:avLst/>
          </a:prstGeom>
          <a:noFill/>
        </p:spPr>
        <p:txBody>
          <a:bodyPr wrap="none" rtlCol="0">
            <a:spAutoFit/>
          </a:bodyPr>
          <a:lstStyle/>
          <a:p>
            <a:pPr fontAlgn="base">
              <a:spcBef>
                <a:spcPct val="0"/>
              </a:spcBef>
              <a:spcAft>
                <a:spcPct val="0"/>
              </a:spcAft>
            </a:pPr>
            <a:r>
              <a:rPr lang="en-US" sz="4800" b="1" dirty="0">
                <a:solidFill>
                  <a:srgbClr val="000000"/>
                </a:solidFill>
                <a:cs typeface="Arial" charset="0"/>
              </a:rPr>
              <a:t>Evidence</a:t>
            </a:r>
          </a:p>
        </p:txBody>
      </p:sp>
      <p:sp>
        <p:nvSpPr>
          <p:cNvPr id="7" name="TextBox 6"/>
          <p:cNvSpPr txBox="1"/>
          <p:nvPr/>
        </p:nvSpPr>
        <p:spPr>
          <a:xfrm>
            <a:off x="5017635" y="4114801"/>
            <a:ext cx="1840568" cy="830997"/>
          </a:xfrm>
          <a:prstGeom prst="rect">
            <a:avLst/>
          </a:prstGeom>
          <a:noFill/>
        </p:spPr>
        <p:txBody>
          <a:bodyPr wrap="none" rtlCol="0">
            <a:spAutoFit/>
          </a:bodyPr>
          <a:lstStyle/>
          <a:p>
            <a:pPr fontAlgn="base">
              <a:spcBef>
                <a:spcPct val="0"/>
              </a:spcBef>
              <a:spcAft>
                <a:spcPct val="0"/>
              </a:spcAft>
            </a:pPr>
            <a:r>
              <a:rPr lang="en-US" sz="4800" b="1" dirty="0">
                <a:solidFill>
                  <a:srgbClr val="000000"/>
                </a:solidFill>
                <a:cs typeface="Arial" charset="0"/>
              </a:rPr>
              <a:t>Action</a:t>
            </a:r>
          </a:p>
        </p:txBody>
      </p:sp>
      <p:sp>
        <p:nvSpPr>
          <p:cNvPr id="11" name="Down Arrow 10"/>
          <p:cNvSpPr/>
          <p:nvPr/>
        </p:nvSpPr>
        <p:spPr bwMode="auto">
          <a:xfrm>
            <a:off x="5713269" y="2667000"/>
            <a:ext cx="609600" cy="1447800"/>
          </a:xfrm>
          <a:prstGeom prst="down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cs typeface="Arial" charset="0"/>
            </a:endParaRPr>
          </a:p>
        </p:txBody>
      </p:sp>
    </p:spTree>
    <p:extLst>
      <p:ext uri="{BB962C8B-B14F-4D97-AF65-F5344CB8AC3E}">
        <p14:creationId xmlns:p14="http://schemas.microsoft.com/office/powerpoint/2010/main" val="2314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solidFill>
                  <a:schemeClr val="tx2"/>
                </a:solidFill>
                <a:latin typeface="Calibri Light" panose="020F0302020204030204" pitchFamily="34" charset="0"/>
                <a:cs typeface="Calibri Light" panose="020F0302020204030204" pitchFamily="34" charset="0"/>
              </a:rPr>
              <a:t>Evidence to Policy—It’s Easy!</a:t>
            </a:r>
          </a:p>
        </p:txBody>
      </p:sp>
      <p:sp>
        <p:nvSpPr>
          <p:cNvPr id="5" name="TextBox 4"/>
          <p:cNvSpPr txBox="1"/>
          <p:nvPr/>
        </p:nvSpPr>
        <p:spPr>
          <a:xfrm>
            <a:off x="4572000" y="1828801"/>
            <a:ext cx="2448234" cy="830997"/>
          </a:xfrm>
          <a:prstGeom prst="rect">
            <a:avLst/>
          </a:prstGeom>
          <a:noFill/>
        </p:spPr>
        <p:txBody>
          <a:bodyPr wrap="none" rtlCol="0">
            <a:spAutoFit/>
          </a:bodyPr>
          <a:lstStyle/>
          <a:p>
            <a:pPr fontAlgn="base">
              <a:spcBef>
                <a:spcPct val="0"/>
              </a:spcBef>
              <a:spcAft>
                <a:spcPct val="0"/>
              </a:spcAft>
            </a:pPr>
            <a:r>
              <a:rPr lang="en-US" sz="4800" b="1" dirty="0">
                <a:solidFill>
                  <a:srgbClr val="000000"/>
                </a:solidFill>
                <a:cs typeface="Arial" charset="0"/>
              </a:rPr>
              <a:t>Evidence</a:t>
            </a:r>
          </a:p>
        </p:txBody>
      </p:sp>
      <p:sp>
        <p:nvSpPr>
          <p:cNvPr id="7" name="TextBox 6"/>
          <p:cNvSpPr txBox="1"/>
          <p:nvPr/>
        </p:nvSpPr>
        <p:spPr>
          <a:xfrm>
            <a:off x="5017636" y="4114801"/>
            <a:ext cx="1683153" cy="830997"/>
          </a:xfrm>
          <a:prstGeom prst="rect">
            <a:avLst/>
          </a:prstGeom>
          <a:noFill/>
        </p:spPr>
        <p:txBody>
          <a:bodyPr wrap="none" rtlCol="0">
            <a:spAutoFit/>
          </a:bodyPr>
          <a:lstStyle/>
          <a:p>
            <a:pPr fontAlgn="base">
              <a:spcBef>
                <a:spcPct val="0"/>
              </a:spcBef>
              <a:spcAft>
                <a:spcPct val="0"/>
              </a:spcAft>
            </a:pPr>
            <a:r>
              <a:rPr lang="en-US" sz="4800" b="1" dirty="0">
                <a:solidFill>
                  <a:srgbClr val="000000"/>
                </a:solidFill>
                <a:cs typeface="Arial" charset="0"/>
              </a:rPr>
              <a:t>Policy</a:t>
            </a:r>
          </a:p>
        </p:txBody>
      </p:sp>
      <p:sp>
        <p:nvSpPr>
          <p:cNvPr id="11" name="Down Arrow 10"/>
          <p:cNvSpPr/>
          <p:nvPr/>
        </p:nvSpPr>
        <p:spPr bwMode="auto">
          <a:xfrm>
            <a:off x="5713269" y="2667000"/>
            <a:ext cx="609600" cy="1447800"/>
          </a:xfrm>
          <a:prstGeom prst="down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cs typeface="Arial" charset="0"/>
            </a:endParaRPr>
          </a:p>
        </p:txBody>
      </p:sp>
      <p:sp>
        <p:nvSpPr>
          <p:cNvPr id="9" name="TextBox 8"/>
          <p:cNvSpPr txBox="1"/>
          <p:nvPr/>
        </p:nvSpPr>
        <p:spPr>
          <a:xfrm>
            <a:off x="5262093" y="5334001"/>
            <a:ext cx="1511952" cy="830997"/>
          </a:xfrm>
          <a:prstGeom prst="rect">
            <a:avLst/>
          </a:prstGeom>
          <a:ln>
            <a:solidFill>
              <a:schemeClr val="tx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rtlCol="0">
            <a:spAutoFit/>
          </a:bodyPr>
          <a:lstStyle/>
          <a:p>
            <a:pPr fontAlgn="base">
              <a:spcBef>
                <a:spcPct val="0"/>
              </a:spcBef>
              <a:spcAft>
                <a:spcPct val="0"/>
              </a:spcAft>
            </a:pPr>
            <a:r>
              <a:rPr lang="en-US" sz="4800" b="1" dirty="0">
                <a:solidFill>
                  <a:srgbClr val="990000"/>
                </a:solidFill>
                <a:latin typeface="Antique Olive" pitchFamily="34" charset="0"/>
              </a:rPr>
              <a:t>NOT</a:t>
            </a:r>
          </a:p>
        </p:txBody>
      </p:sp>
    </p:spTree>
    <p:extLst>
      <p:ext uri="{BB962C8B-B14F-4D97-AF65-F5344CB8AC3E}">
        <p14:creationId xmlns:p14="http://schemas.microsoft.com/office/powerpoint/2010/main" val="36126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09600"/>
          </a:xfrm>
          <a:solidFill>
            <a:schemeClr val="accent4"/>
          </a:solidFill>
        </p:spPr>
        <p:txBody>
          <a:bodyPr>
            <a:normAutofit fontScale="90000"/>
          </a:bodyPr>
          <a:lstStyle/>
          <a:p>
            <a:r>
              <a:rPr lang="en-US" b="1" dirty="0">
                <a:solidFill>
                  <a:schemeClr val="bg1"/>
                </a:solidFill>
              </a:rPr>
              <a:t>The Evidence Scale</a:t>
            </a:r>
          </a:p>
        </p:txBody>
      </p:sp>
      <p:sp>
        <p:nvSpPr>
          <p:cNvPr id="5" name="Rounded Rectangle 4"/>
          <p:cNvSpPr/>
          <p:nvPr/>
        </p:nvSpPr>
        <p:spPr bwMode="auto">
          <a:xfrm>
            <a:off x="5958840" y="1412240"/>
            <a:ext cx="274320" cy="448056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6" name="Rounded Rectangle 5"/>
          <p:cNvSpPr/>
          <p:nvPr/>
        </p:nvSpPr>
        <p:spPr bwMode="auto">
          <a:xfrm rot="21600000" flipH="1">
            <a:off x="3535680" y="2788919"/>
            <a:ext cx="5120640" cy="18288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8" name="Round Same Side Corner Rectangle 17"/>
          <p:cNvSpPr/>
          <p:nvPr/>
        </p:nvSpPr>
        <p:spPr bwMode="auto">
          <a:xfrm>
            <a:off x="4838700" y="5867400"/>
            <a:ext cx="25146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9" name="Round Same Side Corner Rectangle 18"/>
          <p:cNvSpPr/>
          <p:nvPr/>
        </p:nvSpPr>
        <p:spPr bwMode="auto">
          <a:xfrm>
            <a:off x="4533900" y="6096000"/>
            <a:ext cx="31242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0" name="Round Same Side Corner Rectangle 19"/>
          <p:cNvSpPr/>
          <p:nvPr/>
        </p:nvSpPr>
        <p:spPr bwMode="auto">
          <a:xfrm>
            <a:off x="4229100" y="6324600"/>
            <a:ext cx="3733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4" name="Straight Arrow Connector 23"/>
          <p:cNvCxnSpPr/>
          <p:nvPr/>
        </p:nvCxnSpPr>
        <p:spPr bwMode="auto">
          <a:xfrm rot="5400000">
            <a:off x="3428204" y="2317328"/>
            <a:ext cx="4572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0" name="TextBox 29"/>
          <p:cNvSpPr txBox="1"/>
          <p:nvPr/>
        </p:nvSpPr>
        <p:spPr>
          <a:xfrm>
            <a:off x="2819400" y="1600200"/>
            <a:ext cx="1763624" cy="523220"/>
          </a:xfrm>
          <a:prstGeom prst="rect">
            <a:avLst/>
          </a:prstGeom>
          <a:noFill/>
        </p:spPr>
        <p:txBody>
          <a:bodyPr wrap="none" rtlCol="0">
            <a:spAutoFit/>
          </a:bodyPr>
          <a:lstStyle/>
          <a:p>
            <a:pPr>
              <a:defRPr/>
            </a:pPr>
            <a:r>
              <a:rPr lang="en-US" sz="2800" b="1" dirty="0">
                <a:solidFill>
                  <a:srgbClr val="1D6FA9"/>
                </a:solidFill>
                <a:latin typeface="Arial" panose="020B0604020202020204"/>
              </a:rPr>
              <a:t>Evidence</a:t>
            </a:r>
          </a:p>
        </p:txBody>
      </p:sp>
      <p:grpSp>
        <p:nvGrpSpPr>
          <p:cNvPr id="4" name="Group 3"/>
          <p:cNvGrpSpPr/>
          <p:nvPr/>
        </p:nvGrpSpPr>
        <p:grpSpPr>
          <a:xfrm>
            <a:off x="7467600" y="2660745"/>
            <a:ext cx="2133600" cy="1701800"/>
            <a:chOff x="5943600" y="2857500"/>
            <a:chExt cx="2133600" cy="1701800"/>
          </a:xfrm>
          <a:solidFill>
            <a:schemeClr val="accent4"/>
          </a:solidFill>
        </p:grpSpPr>
        <p:sp>
          <p:nvSpPr>
            <p:cNvPr id="9" name="Rounded Rectangle 8"/>
            <p:cNvSpPr/>
            <p:nvPr/>
          </p:nvSpPr>
          <p:spPr bwMode="auto">
            <a:xfrm rot="-2100000">
              <a:off x="7319843" y="3137418"/>
              <a:ext cx="137160" cy="1143000"/>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1" name="Rounded Rectangle 10"/>
            <p:cNvSpPr/>
            <p:nvPr/>
          </p:nvSpPr>
          <p:spPr bwMode="auto">
            <a:xfrm rot="2100000">
              <a:off x="6563797" y="3162818"/>
              <a:ext cx="137160" cy="1143000"/>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7" name="Moon 16"/>
            <p:cNvSpPr/>
            <p:nvPr/>
          </p:nvSpPr>
          <p:spPr bwMode="auto">
            <a:xfrm rot="16200000">
              <a:off x="6819900" y="3302000"/>
              <a:ext cx="381000" cy="2133600"/>
            </a:xfrm>
            <a:prstGeom prst="moon">
              <a:avLst>
                <a:gd name="adj" fmla="val 875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4" name="Oval 33"/>
            <p:cNvSpPr/>
            <p:nvPr/>
          </p:nvSpPr>
          <p:spPr bwMode="auto">
            <a:xfrm>
              <a:off x="6769100" y="2857500"/>
              <a:ext cx="457200" cy="4572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5" name="Oval 34"/>
            <p:cNvSpPr/>
            <p:nvPr/>
          </p:nvSpPr>
          <p:spPr bwMode="auto">
            <a:xfrm>
              <a:off x="7531100" y="4038600"/>
              <a:ext cx="365760" cy="36576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6" name="Oval 35"/>
            <p:cNvSpPr/>
            <p:nvPr/>
          </p:nvSpPr>
          <p:spPr bwMode="auto">
            <a:xfrm>
              <a:off x="6121400" y="4038600"/>
              <a:ext cx="365760" cy="36576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grpSp>
        <p:nvGrpSpPr>
          <p:cNvPr id="12" name="Group 11"/>
          <p:cNvGrpSpPr/>
          <p:nvPr/>
        </p:nvGrpSpPr>
        <p:grpSpPr>
          <a:xfrm>
            <a:off x="2666998" y="2660745"/>
            <a:ext cx="1981202" cy="1712472"/>
            <a:chOff x="1066800" y="3136900"/>
            <a:chExt cx="1981202" cy="1712472"/>
          </a:xfrm>
          <a:solidFill>
            <a:schemeClr val="accent4"/>
          </a:solidFill>
        </p:grpSpPr>
        <p:sp>
          <p:nvSpPr>
            <p:cNvPr id="8" name="Rounded Rectangle 7"/>
            <p:cNvSpPr/>
            <p:nvPr/>
          </p:nvSpPr>
          <p:spPr bwMode="auto">
            <a:xfrm rot="-2100000">
              <a:off x="2309297" y="3427658"/>
              <a:ext cx="137160" cy="1143000"/>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0" name="Rounded Rectangle 9"/>
            <p:cNvSpPr/>
            <p:nvPr/>
          </p:nvSpPr>
          <p:spPr bwMode="auto">
            <a:xfrm rot="2100000">
              <a:off x="1661597" y="3441182"/>
              <a:ext cx="137160" cy="1143000"/>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6" name="Moon 15"/>
            <p:cNvSpPr/>
            <p:nvPr/>
          </p:nvSpPr>
          <p:spPr bwMode="auto">
            <a:xfrm rot="16200000">
              <a:off x="1866901" y="3668271"/>
              <a:ext cx="381000" cy="1981202"/>
            </a:xfrm>
            <a:prstGeom prst="moon">
              <a:avLst>
                <a:gd name="adj" fmla="val 875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3" name="Oval 32"/>
            <p:cNvSpPr/>
            <p:nvPr/>
          </p:nvSpPr>
          <p:spPr bwMode="auto">
            <a:xfrm>
              <a:off x="1828800" y="3136900"/>
              <a:ext cx="457200" cy="4572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7" name="Oval 36"/>
            <p:cNvSpPr/>
            <p:nvPr/>
          </p:nvSpPr>
          <p:spPr bwMode="auto">
            <a:xfrm>
              <a:off x="2514600" y="4343400"/>
              <a:ext cx="365760" cy="36576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8" name="Oval 37"/>
            <p:cNvSpPr/>
            <p:nvPr/>
          </p:nvSpPr>
          <p:spPr bwMode="auto">
            <a:xfrm>
              <a:off x="1219200" y="4343400"/>
              <a:ext cx="365760" cy="36576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sp>
        <p:nvSpPr>
          <p:cNvPr id="39" name="Oval 38"/>
          <p:cNvSpPr/>
          <p:nvPr/>
        </p:nvSpPr>
        <p:spPr bwMode="auto">
          <a:xfrm>
            <a:off x="5867400" y="11430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0" name="Oval 39"/>
          <p:cNvSpPr/>
          <p:nvPr/>
        </p:nvSpPr>
        <p:spPr bwMode="auto">
          <a:xfrm>
            <a:off x="5730240" y="2514600"/>
            <a:ext cx="731520" cy="73152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1" name="Round Same Side Corner Rectangle 40"/>
          <p:cNvSpPr/>
          <p:nvPr/>
        </p:nvSpPr>
        <p:spPr bwMode="auto">
          <a:xfrm>
            <a:off x="5181600" y="5638800"/>
            <a:ext cx="1828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2" name="Oval 41"/>
          <p:cNvSpPr/>
          <p:nvPr/>
        </p:nvSpPr>
        <p:spPr bwMode="auto">
          <a:xfrm>
            <a:off x="5913120" y="2707640"/>
            <a:ext cx="365760" cy="36576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9" name="TextBox 48"/>
          <p:cNvSpPr txBox="1"/>
          <p:nvPr/>
        </p:nvSpPr>
        <p:spPr>
          <a:xfrm>
            <a:off x="3733800" y="838201"/>
            <a:ext cx="1828800"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square" rtlCol="0">
            <a:spAutoFit/>
          </a:bodyPr>
          <a:lstStyle/>
          <a:p>
            <a:pPr algn="ctr">
              <a:defRPr/>
            </a:pPr>
            <a:r>
              <a:rPr lang="en-US" sz="3200" b="1" dirty="0">
                <a:solidFill>
                  <a:prstClr val="black"/>
                </a:solidFill>
                <a:latin typeface="Arial" panose="020B0604020202020204"/>
              </a:rPr>
              <a:t>Act</a:t>
            </a:r>
          </a:p>
        </p:txBody>
      </p:sp>
      <p:sp>
        <p:nvSpPr>
          <p:cNvPr id="50" name="TextBox 49"/>
          <p:cNvSpPr txBox="1"/>
          <p:nvPr/>
        </p:nvSpPr>
        <p:spPr>
          <a:xfrm>
            <a:off x="6799829" y="838201"/>
            <a:ext cx="1626536"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none" rtlCol="0">
            <a:spAutoFit/>
          </a:bodyPr>
          <a:lstStyle/>
          <a:p>
            <a:pPr algn="ctr">
              <a:defRPr/>
            </a:pPr>
            <a:r>
              <a:rPr lang="en-US" sz="3200" b="1" dirty="0">
                <a:solidFill>
                  <a:prstClr val="black"/>
                </a:solidFill>
                <a:latin typeface="Arial" panose="020B0604020202020204"/>
              </a:rPr>
              <a:t>Not Act</a:t>
            </a:r>
          </a:p>
        </p:txBody>
      </p:sp>
      <p:sp>
        <p:nvSpPr>
          <p:cNvPr id="44" name="TextBox 43"/>
          <p:cNvSpPr txBox="1"/>
          <p:nvPr/>
        </p:nvSpPr>
        <p:spPr>
          <a:xfrm>
            <a:off x="7525357" y="1611339"/>
            <a:ext cx="2164375" cy="523220"/>
          </a:xfrm>
          <a:prstGeom prst="rect">
            <a:avLst/>
          </a:prstGeom>
          <a:noFill/>
        </p:spPr>
        <p:txBody>
          <a:bodyPr wrap="none" rtlCol="0">
            <a:spAutoFit/>
          </a:bodyPr>
          <a:lstStyle/>
          <a:p>
            <a:pPr>
              <a:defRPr/>
            </a:pPr>
            <a:r>
              <a:rPr lang="en-US" sz="2800" b="1" dirty="0">
                <a:solidFill>
                  <a:srgbClr val="1D6FA9"/>
                </a:solidFill>
                <a:latin typeface="Arial" panose="020B0604020202020204"/>
              </a:rPr>
              <a:t>Uncertainty</a:t>
            </a:r>
          </a:p>
        </p:txBody>
      </p:sp>
      <p:cxnSp>
        <p:nvCxnSpPr>
          <p:cNvPr id="47" name="Straight Arrow Connector 46"/>
          <p:cNvCxnSpPr/>
          <p:nvPr/>
        </p:nvCxnSpPr>
        <p:spPr bwMode="auto">
          <a:xfrm rot="5400000">
            <a:off x="8301019" y="2317328"/>
            <a:ext cx="4572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Tree>
    <p:extLst>
      <p:ext uri="{BB962C8B-B14F-4D97-AF65-F5344CB8AC3E}">
        <p14:creationId xmlns:p14="http://schemas.microsoft.com/office/powerpoint/2010/main" val="38003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up)">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09600"/>
          </a:xfrm>
          <a:solidFill>
            <a:schemeClr val="accent4"/>
          </a:solidFill>
        </p:spPr>
        <p:txBody>
          <a:bodyPr>
            <a:normAutofit fontScale="90000"/>
          </a:bodyPr>
          <a:lstStyle/>
          <a:p>
            <a:r>
              <a:rPr lang="en-US" b="1" dirty="0">
                <a:solidFill>
                  <a:schemeClr val="bg1"/>
                </a:solidFill>
              </a:rPr>
              <a:t>The Evidence Scale</a:t>
            </a:r>
          </a:p>
        </p:txBody>
      </p:sp>
      <p:sp>
        <p:nvSpPr>
          <p:cNvPr id="5" name="Rounded Rectangle 4"/>
          <p:cNvSpPr/>
          <p:nvPr/>
        </p:nvSpPr>
        <p:spPr bwMode="auto">
          <a:xfrm>
            <a:off x="5958840" y="1412240"/>
            <a:ext cx="274320" cy="4480560"/>
          </a:xfrm>
          <a:prstGeom prst="round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6" name="Rounded Rectangle 5"/>
          <p:cNvSpPr/>
          <p:nvPr/>
        </p:nvSpPr>
        <p:spPr bwMode="auto">
          <a:xfrm rot="21384782" flipH="1">
            <a:off x="3535680" y="3150604"/>
            <a:ext cx="5120640" cy="18288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8" name="Rounded Rectangle 7"/>
          <p:cNvSpPr/>
          <p:nvPr/>
        </p:nvSpPr>
        <p:spPr bwMode="auto">
          <a:xfrm rot="-2100000">
            <a:off x="3833297" y="342765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0" name="Rounded Rectangle 9"/>
          <p:cNvSpPr/>
          <p:nvPr/>
        </p:nvSpPr>
        <p:spPr bwMode="auto">
          <a:xfrm rot="2100000">
            <a:off x="3185597" y="3441182"/>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1" name="Rounded Rectangle 10"/>
          <p:cNvSpPr/>
          <p:nvPr/>
        </p:nvSpPr>
        <p:spPr bwMode="auto">
          <a:xfrm rot="2100000">
            <a:off x="8087797" y="31628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6" name="Moon 15"/>
          <p:cNvSpPr/>
          <p:nvPr/>
        </p:nvSpPr>
        <p:spPr bwMode="auto">
          <a:xfrm rot="16200000">
            <a:off x="3390901" y="3668271"/>
            <a:ext cx="381000" cy="1981202"/>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7" name="Moon 16"/>
          <p:cNvSpPr/>
          <p:nvPr/>
        </p:nvSpPr>
        <p:spPr bwMode="auto">
          <a:xfrm rot="16200000">
            <a:off x="8343900" y="3302000"/>
            <a:ext cx="381000" cy="2133600"/>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8" name="Round Same Side Corner Rectangle 17"/>
          <p:cNvSpPr/>
          <p:nvPr/>
        </p:nvSpPr>
        <p:spPr bwMode="auto">
          <a:xfrm>
            <a:off x="4838700" y="5867400"/>
            <a:ext cx="25146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9" name="Round Same Side Corner Rectangle 18"/>
          <p:cNvSpPr/>
          <p:nvPr/>
        </p:nvSpPr>
        <p:spPr bwMode="auto">
          <a:xfrm>
            <a:off x="4533900" y="6096000"/>
            <a:ext cx="31242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0" name="Round Same Side Corner Rectangle 19"/>
          <p:cNvSpPr/>
          <p:nvPr/>
        </p:nvSpPr>
        <p:spPr bwMode="auto">
          <a:xfrm>
            <a:off x="4229100" y="6324600"/>
            <a:ext cx="3733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4" name="Straight Arrow Connector 23"/>
          <p:cNvCxnSpPr/>
          <p:nvPr/>
        </p:nvCxnSpPr>
        <p:spPr bwMode="auto">
          <a:xfrm rot="5400000">
            <a:off x="3237706" y="27551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5" name="Straight Arrow Connector 24"/>
          <p:cNvCxnSpPr/>
          <p:nvPr/>
        </p:nvCxnSpPr>
        <p:spPr bwMode="auto">
          <a:xfrm rot="5400000">
            <a:off x="8192294" y="24757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rot="5400000" flipH="1" flipV="1">
            <a:off x="3277394" y="52570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8" name="Straight Arrow Connector 27"/>
          <p:cNvCxnSpPr/>
          <p:nvPr/>
        </p:nvCxnSpPr>
        <p:spPr bwMode="auto">
          <a:xfrm rot="5400000" flipH="1" flipV="1">
            <a:off x="8230394" y="49522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0" name="TextBox 29"/>
          <p:cNvSpPr txBox="1"/>
          <p:nvPr/>
        </p:nvSpPr>
        <p:spPr>
          <a:xfrm>
            <a:off x="2895600" y="1905001"/>
            <a:ext cx="1425390" cy="430887"/>
          </a:xfrm>
          <a:prstGeom prst="rect">
            <a:avLst/>
          </a:prstGeom>
          <a:noFill/>
        </p:spPr>
        <p:txBody>
          <a:bodyPr wrap="none" rtlCol="0">
            <a:spAutoFit/>
          </a:bodyPr>
          <a:lstStyle/>
          <a:p>
            <a:pPr>
              <a:defRPr/>
            </a:pPr>
            <a:r>
              <a:rPr lang="en-US" sz="2200" b="1" dirty="0">
                <a:solidFill>
                  <a:srgbClr val="1D6FA9"/>
                </a:solidFill>
                <a:latin typeface="Arial" panose="020B0604020202020204"/>
              </a:rPr>
              <a:t>Evidence</a:t>
            </a:r>
          </a:p>
        </p:txBody>
      </p:sp>
      <p:sp>
        <p:nvSpPr>
          <p:cNvPr id="31" name="TextBox 30"/>
          <p:cNvSpPr txBox="1"/>
          <p:nvPr/>
        </p:nvSpPr>
        <p:spPr>
          <a:xfrm>
            <a:off x="2743201" y="5486401"/>
            <a:ext cx="1739579" cy="430887"/>
          </a:xfrm>
          <a:prstGeom prst="rect">
            <a:avLst/>
          </a:prstGeom>
          <a:noFill/>
        </p:spPr>
        <p:txBody>
          <a:bodyPr wrap="none" rtlCol="0">
            <a:spAutoFit/>
          </a:bodyPr>
          <a:lstStyle/>
          <a:p>
            <a:pPr>
              <a:defRPr/>
            </a:pPr>
            <a:r>
              <a:rPr lang="en-US" sz="2200" b="1" dirty="0">
                <a:solidFill>
                  <a:srgbClr val="1D6FA9"/>
                </a:solidFill>
                <a:latin typeface="Arial" panose="020B0604020202020204"/>
              </a:rPr>
              <a:t>Uncertainty</a:t>
            </a:r>
          </a:p>
        </p:txBody>
      </p:sp>
      <p:sp>
        <p:nvSpPr>
          <p:cNvPr id="33" name="Oval 32"/>
          <p:cNvSpPr/>
          <p:nvPr/>
        </p:nvSpPr>
        <p:spPr bwMode="auto">
          <a:xfrm>
            <a:off x="3352800" y="31369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4" name="Oval 33"/>
          <p:cNvSpPr/>
          <p:nvPr/>
        </p:nvSpPr>
        <p:spPr bwMode="auto">
          <a:xfrm>
            <a:off x="8293100" y="28575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5" name="Oval 34"/>
          <p:cNvSpPr/>
          <p:nvPr/>
        </p:nvSpPr>
        <p:spPr bwMode="auto">
          <a:xfrm>
            <a:off x="90551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6" name="Oval 35"/>
          <p:cNvSpPr/>
          <p:nvPr/>
        </p:nvSpPr>
        <p:spPr bwMode="auto">
          <a:xfrm>
            <a:off x="76454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7" name="Oval 36"/>
          <p:cNvSpPr/>
          <p:nvPr/>
        </p:nvSpPr>
        <p:spPr bwMode="auto">
          <a:xfrm>
            <a:off x="40386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8" name="Oval 37"/>
          <p:cNvSpPr/>
          <p:nvPr/>
        </p:nvSpPr>
        <p:spPr bwMode="auto">
          <a:xfrm>
            <a:off x="27432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9" name="Oval 38"/>
          <p:cNvSpPr/>
          <p:nvPr/>
        </p:nvSpPr>
        <p:spPr bwMode="auto">
          <a:xfrm>
            <a:off x="5867400" y="11430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0" name="Oval 39"/>
          <p:cNvSpPr/>
          <p:nvPr/>
        </p:nvSpPr>
        <p:spPr bwMode="auto">
          <a:xfrm>
            <a:off x="5730240" y="2819400"/>
            <a:ext cx="731520" cy="73152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1" name="Round Same Side Corner Rectangle 40"/>
          <p:cNvSpPr/>
          <p:nvPr/>
        </p:nvSpPr>
        <p:spPr bwMode="auto">
          <a:xfrm>
            <a:off x="5181600" y="5638800"/>
            <a:ext cx="1828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2" name="Oval 41"/>
          <p:cNvSpPr/>
          <p:nvPr/>
        </p:nvSpPr>
        <p:spPr bwMode="auto">
          <a:xfrm>
            <a:off x="5913120" y="3012440"/>
            <a:ext cx="365760" cy="36576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nvGrpSpPr>
          <p:cNvPr id="3" name="Group 43"/>
          <p:cNvGrpSpPr/>
          <p:nvPr/>
        </p:nvGrpSpPr>
        <p:grpSpPr>
          <a:xfrm>
            <a:off x="5502503" y="1674639"/>
            <a:ext cx="1190344" cy="3032760"/>
            <a:chOff x="3978503" y="1674639"/>
            <a:chExt cx="1190344" cy="3032760"/>
          </a:xfrm>
        </p:grpSpPr>
        <p:sp>
          <p:nvSpPr>
            <p:cNvPr id="7" name="Up Arrow 6"/>
            <p:cNvSpPr/>
            <p:nvPr/>
          </p:nvSpPr>
          <p:spPr bwMode="auto">
            <a:xfrm rot="-2100000" flipH="1">
              <a:off x="3978503" y="1674639"/>
              <a:ext cx="275945" cy="17373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3" name="Up Arrow 42"/>
            <p:cNvSpPr/>
            <p:nvPr/>
          </p:nvSpPr>
          <p:spPr bwMode="auto">
            <a:xfrm rot="-2100000" flipH="1">
              <a:off x="4892902" y="2970039"/>
              <a:ext cx="275945" cy="1737360"/>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cxnSp>
        <p:nvCxnSpPr>
          <p:cNvPr id="45" name="Straight Connector 44"/>
          <p:cNvCxnSpPr/>
          <p:nvPr/>
        </p:nvCxnSpPr>
        <p:spPr bwMode="auto">
          <a:xfrm>
            <a:off x="8534400" y="21336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6" name="Straight Connector 45"/>
          <p:cNvCxnSpPr/>
          <p:nvPr/>
        </p:nvCxnSpPr>
        <p:spPr bwMode="auto">
          <a:xfrm>
            <a:off x="8534400" y="52578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8" name="Straight Connector 47"/>
          <p:cNvCxnSpPr/>
          <p:nvPr/>
        </p:nvCxnSpPr>
        <p:spPr bwMode="auto">
          <a:xfrm rot="5400000">
            <a:off x="8191500" y="3695700"/>
            <a:ext cx="3124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sp>
        <p:nvSpPr>
          <p:cNvPr id="32" name="TextBox 31"/>
          <p:cNvSpPr txBox="1"/>
          <p:nvPr/>
        </p:nvSpPr>
        <p:spPr>
          <a:xfrm>
            <a:off x="9067801" y="2438400"/>
            <a:ext cx="1614545" cy="1446550"/>
          </a:xfrm>
          <a:prstGeom prst="rect">
            <a:avLst/>
          </a:prstGeom>
          <a:solidFill>
            <a:schemeClr val="bg1"/>
          </a:solidFill>
        </p:spPr>
        <p:txBody>
          <a:bodyPr wrap="none" rtlCol="0">
            <a:spAutoFit/>
          </a:bodyPr>
          <a:lstStyle/>
          <a:p>
            <a:pPr>
              <a:defRPr/>
            </a:pPr>
            <a:r>
              <a:rPr lang="en-US" sz="2200" b="1" dirty="0">
                <a:solidFill>
                  <a:srgbClr val="1D6FA9"/>
                </a:solidFill>
                <a:latin typeface="Arial" panose="020B0604020202020204"/>
              </a:rPr>
              <a:t>Politics</a:t>
            </a:r>
          </a:p>
          <a:p>
            <a:pPr>
              <a:defRPr/>
            </a:pPr>
            <a:r>
              <a:rPr lang="en-US" sz="2200" b="1" dirty="0">
                <a:solidFill>
                  <a:srgbClr val="1D6FA9"/>
                </a:solidFill>
                <a:latin typeface="Arial" panose="020B0604020202020204"/>
              </a:rPr>
              <a:t>Costs</a:t>
            </a:r>
          </a:p>
          <a:p>
            <a:pPr>
              <a:defRPr/>
            </a:pPr>
            <a:r>
              <a:rPr lang="en-US" sz="2200" b="1" dirty="0">
                <a:solidFill>
                  <a:srgbClr val="1D6FA9"/>
                </a:solidFill>
                <a:latin typeface="Arial" panose="020B0604020202020204"/>
              </a:rPr>
              <a:t>Activists</a:t>
            </a:r>
          </a:p>
          <a:p>
            <a:pPr>
              <a:defRPr/>
            </a:pPr>
            <a:r>
              <a:rPr lang="en-US" sz="2200" b="1" dirty="0">
                <a:solidFill>
                  <a:srgbClr val="1D6FA9"/>
                </a:solidFill>
                <a:latin typeface="Arial" panose="020B0604020202020204"/>
              </a:rPr>
              <a:t>Advocates</a:t>
            </a:r>
          </a:p>
        </p:txBody>
      </p:sp>
      <p:sp>
        <p:nvSpPr>
          <p:cNvPr id="49" name="TextBox 48"/>
          <p:cNvSpPr txBox="1"/>
          <p:nvPr/>
        </p:nvSpPr>
        <p:spPr>
          <a:xfrm>
            <a:off x="3733800" y="838201"/>
            <a:ext cx="1828800"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square" rtlCol="0">
            <a:spAutoFit/>
          </a:bodyPr>
          <a:lstStyle/>
          <a:p>
            <a:pPr algn="ctr">
              <a:defRPr/>
            </a:pPr>
            <a:r>
              <a:rPr lang="en-US" sz="3200" b="1" dirty="0">
                <a:solidFill>
                  <a:prstClr val="black"/>
                </a:solidFill>
                <a:latin typeface="Arial" panose="020B0604020202020204"/>
              </a:rPr>
              <a:t>Act</a:t>
            </a:r>
          </a:p>
        </p:txBody>
      </p:sp>
      <p:sp>
        <p:nvSpPr>
          <p:cNvPr id="50" name="TextBox 49"/>
          <p:cNvSpPr txBox="1"/>
          <p:nvPr/>
        </p:nvSpPr>
        <p:spPr>
          <a:xfrm>
            <a:off x="6799829" y="838201"/>
            <a:ext cx="1626536"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none" rtlCol="0">
            <a:spAutoFit/>
          </a:bodyPr>
          <a:lstStyle/>
          <a:p>
            <a:pPr algn="ctr">
              <a:defRPr/>
            </a:pPr>
            <a:r>
              <a:rPr lang="en-US" sz="3200" b="1" dirty="0">
                <a:solidFill>
                  <a:prstClr val="black"/>
                </a:solidFill>
                <a:latin typeface="Arial" panose="020B0604020202020204"/>
              </a:rPr>
              <a:t>Not Act</a:t>
            </a:r>
          </a:p>
        </p:txBody>
      </p:sp>
      <p:sp>
        <p:nvSpPr>
          <p:cNvPr id="9" name="Rounded Rectangle 8"/>
          <p:cNvSpPr/>
          <p:nvPr/>
        </p:nvSpPr>
        <p:spPr bwMode="auto">
          <a:xfrm rot="-2100000">
            <a:off x="8843843" y="31374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Tree>
    <p:extLst>
      <p:ext uri="{BB962C8B-B14F-4D97-AF65-F5344CB8AC3E}">
        <p14:creationId xmlns:p14="http://schemas.microsoft.com/office/powerpoint/2010/main" val="150651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22" presetClass="entr" presetSubtype="2"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right)">
                                      <p:cBhvr>
                                        <p:cTn id="35" dur="500"/>
                                        <p:tgtEl>
                                          <p:spTgt spid="45"/>
                                        </p:tgtEl>
                                      </p:cBhvr>
                                    </p:animEffect>
                                  </p:childTnLst>
                                </p:cTn>
                              </p:par>
                              <p:par>
                                <p:cTn id="36" presetID="22" presetClass="entr" presetSubtype="2"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right)">
                                      <p:cBhvr>
                                        <p:cTn id="38" dur="500"/>
                                        <p:tgtEl>
                                          <p:spTgt spid="46"/>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rot="21384782" flipH="1">
            <a:off x="3535680" y="3150604"/>
            <a:ext cx="5120640" cy="18288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 name="Title 1"/>
          <p:cNvSpPr>
            <a:spLocks noGrp="1"/>
          </p:cNvSpPr>
          <p:nvPr>
            <p:ph type="title"/>
          </p:nvPr>
        </p:nvSpPr>
        <p:spPr>
          <a:xfrm>
            <a:off x="1524000" y="0"/>
            <a:ext cx="9144000" cy="609600"/>
          </a:xfrm>
          <a:solidFill>
            <a:schemeClr val="accent4"/>
          </a:solidFill>
        </p:spPr>
        <p:txBody>
          <a:bodyPr>
            <a:normAutofit fontScale="90000"/>
          </a:bodyPr>
          <a:lstStyle/>
          <a:p>
            <a:r>
              <a:rPr lang="en-US" b="1" dirty="0">
                <a:solidFill>
                  <a:schemeClr val="bg1"/>
                </a:solidFill>
              </a:rPr>
              <a:t>The Evidence Scale</a:t>
            </a:r>
          </a:p>
        </p:txBody>
      </p:sp>
      <p:sp>
        <p:nvSpPr>
          <p:cNvPr id="5" name="Rounded Rectangle 4"/>
          <p:cNvSpPr/>
          <p:nvPr/>
        </p:nvSpPr>
        <p:spPr bwMode="auto">
          <a:xfrm>
            <a:off x="5958840" y="1412240"/>
            <a:ext cx="274320" cy="448056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8" name="Round Same Side Corner Rectangle 17"/>
          <p:cNvSpPr/>
          <p:nvPr/>
        </p:nvSpPr>
        <p:spPr bwMode="auto">
          <a:xfrm>
            <a:off x="4838700" y="5867400"/>
            <a:ext cx="25146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9" name="Round Same Side Corner Rectangle 18"/>
          <p:cNvSpPr/>
          <p:nvPr/>
        </p:nvSpPr>
        <p:spPr bwMode="auto">
          <a:xfrm>
            <a:off x="4533900" y="6096000"/>
            <a:ext cx="31242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0" name="Round Same Side Corner Rectangle 19"/>
          <p:cNvSpPr/>
          <p:nvPr/>
        </p:nvSpPr>
        <p:spPr bwMode="auto">
          <a:xfrm>
            <a:off x="4229100" y="6324600"/>
            <a:ext cx="3733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1" name="TextBox 20"/>
          <p:cNvSpPr txBox="1"/>
          <p:nvPr/>
        </p:nvSpPr>
        <p:spPr>
          <a:xfrm>
            <a:off x="3733800" y="838201"/>
            <a:ext cx="1828800"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square" rtlCol="0">
            <a:spAutoFit/>
          </a:bodyPr>
          <a:lstStyle/>
          <a:p>
            <a:pPr algn="ctr">
              <a:defRPr/>
            </a:pPr>
            <a:r>
              <a:rPr lang="en-US" sz="3200" b="1" dirty="0">
                <a:solidFill>
                  <a:prstClr val="black"/>
                </a:solidFill>
                <a:latin typeface="Arial" panose="020B0604020202020204"/>
              </a:rPr>
              <a:t>Act</a:t>
            </a:r>
          </a:p>
        </p:txBody>
      </p:sp>
      <p:sp>
        <p:nvSpPr>
          <p:cNvPr id="22" name="TextBox 21"/>
          <p:cNvSpPr txBox="1"/>
          <p:nvPr/>
        </p:nvSpPr>
        <p:spPr>
          <a:xfrm>
            <a:off x="6799829" y="838201"/>
            <a:ext cx="1626536"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none" rtlCol="0">
            <a:spAutoFit/>
          </a:bodyPr>
          <a:lstStyle/>
          <a:p>
            <a:pPr algn="ctr">
              <a:defRPr/>
            </a:pPr>
            <a:r>
              <a:rPr lang="en-US" sz="3200" b="1" dirty="0">
                <a:solidFill>
                  <a:prstClr val="black"/>
                </a:solidFill>
                <a:latin typeface="Arial" panose="020B0604020202020204"/>
              </a:rPr>
              <a:t>Not Act</a:t>
            </a:r>
          </a:p>
        </p:txBody>
      </p:sp>
      <p:sp>
        <p:nvSpPr>
          <p:cNvPr id="39" name="Oval 38"/>
          <p:cNvSpPr/>
          <p:nvPr/>
        </p:nvSpPr>
        <p:spPr bwMode="auto">
          <a:xfrm>
            <a:off x="5867400" y="11430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0" name="Oval 39"/>
          <p:cNvSpPr/>
          <p:nvPr/>
        </p:nvSpPr>
        <p:spPr bwMode="auto">
          <a:xfrm>
            <a:off x="5730240" y="2819400"/>
            <a:ext cx="731520" cy="73152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1" name="Round Same Side Corner Rectangle 40"/>
          <p:cNvSpPr/>
          <p:nvPr/>
        </p:nvSpPr>
        <p:spPr bwMode="auto">
          <a:xfrm>
            <a:off x="5181600" y="5638800"/>
            <a:ext cx="1828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2" name="Oval 41"/>
          <p:cNvSpPr/>
          <p:nvPr/>
        </p:nvSpPr>
        <p:spPr bwMode="auto">
          <a:xfrm>
            <a:off x="5913120" y="3012440"/>
            <a:ext cx="365760" cy="36576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nvGrpSpPr>
          <p:cNvPr id="3" name="Group 51"/>
          <p:cNvGrpSpPr/>
          <p:nvPr/>
        </p:nvGrpSpPr>
        <p:grpSpPr>
          <a:xfrm>
            <a:off x="2590800" y="1905001"/>
            <a:ext cx="1981202" cy="4012287"/>
            <a:chOff x="1066800" y="1905000"/>
            <a:chExt cx="1981202" cy="4012287"/>
          </a:xfrm>
        </p:grpSpPr>
        <p:sp>
          <p:nvSpPr>
            <p:cNvPr id="8" name="Rounded Rectangle 7"/>
            <p:cNvSpPr/>
            <p:nvPr/>
          </p:nvSpPr>
          <p:spPr bwMode="auto">
            <a:xfrm rot="-2100000">
              <a:off x="2309297" y="342765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0" name="Rounded Rectangle 9"/>
            <p:cNvSpPr/>
            <p:nvPr/>
          </p:nvSpPr>
          <p:spPr bwMode="auto">
            <a:xfrm rot="2100000">
              <a:off x="1661597" y="3441182"/>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6" name="Moon 15"/>
            <p:cNvSpPr/>
            <p:nvPr/>
          </p:nvSpPr>
          <p:spPr bwMode="auto">
            <a:xfrm rot="16200000">
              <a:off x="1866901" y="3668271"/>
              <a:ext cx="381000" cy="1981202"/>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4" name="Straight Arrow Connector 23"/>
            <p:cNvCxnSpPr/>
            <p:nvPr/>
          </p:nvCxnSpPr>
          <p:spPr bwMode="auto">
            <a:xfrm rot="5400000">
              <a:off x="1713706" y="27551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rot="5400000" flipH="1" flipV="1">
              <a:off x="1753394" y="52570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0" name="TextBox 29"/>
            <p:cNvSpPr txBox="1"/>
            <p:nvPr/>
          </p:nvSpPr>
          <p:spPr>
            <a:xfrm>
              <a:off x="1371600" y="1905000"/>
              <a:ext cx="1425390" cy="430887"/>
            </a:xfrm>
            <a:prstGeom prst="rect">
              <a:avLst/>
            </a:prstGeom>
            <a:noFill/>
          </p:spPr>
          <p:txBody>
            <a:bodyPr wrap="none" rtlCol="0">
              <a:spAutoFit/>
            </a:bodyPr>
            <a:lstStyle/>
            <a:p>
              <a:pPr>
                <a:defRPr/>
              </a:pPr>
              <a:r>
                <a:rPr lang="en-US" sz="2200" b="1" dirty="0">
                  <a:solidFill>
                    <a:srgbClr val="1D6FA9"/>
                  </a:solidFill>
                  <a:latin typeface="Arial" panose="020B0604020202020204"/>
                </a:rPr>
                <a:t>Evidence</a:t>
              </a:r>
            </a:p>
          </p:txBody>
        </p:sp>
        <p:sp>
          <p:nvSpPr>
            <p:cNvPr id="31" name="TextBox 30"/>
            <p:cNvSpPr txBox="1"/>
            <p:nvPr/>
          </p:nvSpPr>
          <p:spPr>
            <a:xfrm>
              <a:off x="1219200" y="5486400"/>
              <a:ext cx="1739579" cy="430887"/>
            </a:xfrm>
            <a:prstGeom prst="rect">
              <a:avLst/>
            </a:prstGeom>
            <a:noFill/>
          </p:spPr>
          <p:txBody>
            <a:bodyPr wrap="none" rtlCol="0">
              <a:spAutoFit/>
            </a:bodyPr>
            <a:lstStyle/>
            <a:p>
              <a:pPr>
                <a:defRPr/>
              </a:pPr>
              <a:r>
                <a:rPr lang="en-US" sz="2200" b="1" dirty="0">
                  <a:solidFill>
                    <a:srgbClr val="1D6FA9"/>
                  </a:solidFill>
                  <a:latin typeface="Arial" panose="020B0604020202020204"/>
                </a:rPr>
                <a:t>Uncertainty</a:t>
              </a:r>
            </a:p>
          </p:txBody>
        </p:sp>
        <p:sp>
          <p:nvSpPr>
            <p:cNvPr id="33" name="Oval 32"/>
            <p:cNvSpPr/>
            <p:nvPr/>
          </p:nvSpPr>
          <p:spPr bwMode="auto">
            <a:xfrm>
              <a:off x="1828800" y="31369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7" name="Oval 36"/>
            <p:cNvSpPr/>
            <p:nvPr/>
          </p:nvSpPr>
          <p:spPr bwMode="auto">
            <a:xfrm>
              <a:off x="25146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8" name="Oval 37"/>
            <p:cNvSpPr/>
            <p:nvPr/>
          </p:nvSpPr>
          <p:spPr bwMode="auto">
            <a:xfrm>
              <a:off x="12192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grpSp>
        <p:nvGrpSpPr>
          <p:cNvPr id="4" name="Group 52"/>
          <p:cNvGrpSpPr/>
          <p:nvPr/>
        </p:nvGrpSpPr>
        <p:grpSpPr>
          <a:xfrm>
            <a:off x="7467601" y="2133600"/>
            <a:ext cx="3214745" cy="3124200"/>
            <a:chOff x="5943600" y="2133600"/>
            <a:chExt cx="3214745" cy="3124200"/>
          </a:xfrm>
        </p:grpSpPr>
        <p:sp>
          <p:nvSpPr>
            <p:cNvPr id="11" name="Rounded Rectangle 10"/>
            <p:cNvSpPr/>
            <p:nvPr/>
          </p:nvSpPr>
          <p:spPr bwMode="auto">
            <a:xfrm rot="2100000">
              <a:off x="6563797" y="31628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7" name="Moon 16"/>
            <p:cNvSpPr/>
            <p:nvPr/>
          </p:nvSpPr>
          <p:spPr bwMode="auto">
            <a:xfrm rot="16200000">
              <a:off x="6819900" y="3302000"/>
              <a:ext cx="381000" cy="2133600"/>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5" name="Straight Arrow Connector 24"/>
            <p:cNvCxnSpPr/>
            <p:nvPr/>
          </p:nvCxnSpPr>
          <p:spPr bwMode="auto">
            <a:xfrm rot="5400000">
              <a:off x="6668294" y="24757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8" name="Straight Arrow Connector 27"/>
            <p:cNvCxnSpPr/>
            <p:nvPr/>
          </p:nvCxnSpPr>
          <p:spPr bwMode="auto">
            <a:xfrm rot="5400000" flipH="1" flipV="1">
              <a:off x="6706394" y="49522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4" name="Oval 33"/>
            <p:cNvSpPr/>
            <p:nvPr/>
          </p:nvSpPr>
          <p:spPr bwMode="auto">
            <a:xfrm>
              <a:off x="6769100" y="28575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5" name="Oval 34"/>
            <p:cNvSpPr/>
            <p:nvPr/>
          </p:nvSpPr>
          <p:spPr bwMode="auto">
            <a:xfrm>
              <a:off x="75311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6" name="Oval 35"/>
            <p:cNvSpPr/>
            <p:nvPr/>
          </p:nvSpPr>
          <p:spPr bwMode="auto">
            <a:xfrm>
              <a:off x="61214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45" name="Straight Connector 44"/>
            <p:cNvCxnSpPr/>
            <p:nvPr/>
          </p:nvCxnSpPr>
          <p:spPr bwMode="auto">
            <a:xfrm>
              <a:off x="7010400" y="21336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6" name="Straight Connector 45"/>
            <p:cNvCxnSpPr/>
            <p:nvPr/>
          </p:nvCxnSpPr>
          <p:spPr bwMode="auto">
            <a:xfrm>
              <a:off x="7010400" y="52578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8" name="Straight Connector 47"/>
            <p:cNvCxnSpPr/>
            <p:nvPr/>
          </p:nvCxnSpPr>
          <p:spPr bwMode="auto">
            <a:xfrm rot="5400000">
              <a:off x="6667500" y="3695700"/>
              <a:ext cx="3124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sp>
          <p:nvSpPr>
            <p:cNvPr id="32" name="TextBox 31"/>
            <p:cNvSpPr txBox="1"/>
            <p:nvPr/>
          </p:nvSpPr>
          <p:spPr>
            <a:xfrm>
              <a:off x="7543800" y="2438400"/>
              <a:ext cx="1614545" cy="1446550"/>
            </a:xfrm>
            <a:prstGeom prst="rect">
              <a:avLst/>
            </a:prstGeom>
            <a:solidFill>
              <a:schemeClr val="bg1"/>
            </a:solidFill>
          </p:spPr>
          <p:txBody>
            <a:bodyPr wrap="none" rtlCol="0">
              <a:spAutoFit/>
            </a:bodyPr>
            <a:lstStyle/>
            <a:p>
              <a:pPr>
                <a:defRPr/>
              </a:pPr>
              <a:r>
                <a:rPr lang="en-US" sz="2200" b="1" dirty="0">
                  <a:solidFill>
                    <a:srgbClr val="1D6FA9"/>
                  </a:solidFill>
                  <a:latin typeface="Arial" panose="020B0604020202020204"/>
                </a:rPr>
                <a:t>Politics</a:t>
              </a:r>
            </a:p>
            <a:p>
              <a:pPr>
                <a:defRPr/>
              </a:pPr>
              <a:r>
                <a:rPr lang="en-US" sz="2200" b="1" dirty="0">
                  <a:solidFill>
                    <a:srgbClr val="1D6FA9"/>
                  </a:solidFill>
                  <a:latin typeface="Arial" panose="020B0604020202020204"/>
                </a:rPr>
                <a:t>Costs</a:t>
              </a:r>
            </a:p>
            <a:p>
              <a:pPr>
                <a:defRPr/>
              </a:pPr>
              <a:r>
                <a:rPr lang="en-US" sz="2200" b="1" dirty="0">
                  <a:solidFill>
                    <a:srgbClr val="1D6FA9"/>
                  </a:solidFill>
                  <a:latin typeface="Arial" panose="020B0604020202020204"/>
                </a:rPr>
                <a:t>Activists</a:t>
              </a:r>
            </a:p>
            <a:p>
              <a:pPr>
                <a:defRPr/>
              </a:pPr>
              <a:r>
                <a:rPr lang="en-US" sz="2200" b="1" dirty="0">
                  <a:solidFill>
                    <a:srgbClr val="1D6FA9"/>
                  </a:solidFill>
                  <a:latin typeface="Arial" panose="020B0604020202020204"/>
                </a:rPr>
                <a:t>Advocates</a:t>
              </a:r>
            </a:p>
          </p:txBody>
        </p:sp>
        <p:sp>
          <p:nvSpPr>
            <p:cNvPr id="9" name="Rounded Rectangle 8"/>
            <p:cNvSpPr/>
            <p:nvPr/>
          </p:nvSpPr>
          <p:spPr bwMode="auto">
            <a:xfrm rot="-2100000">
              <a:off x="7319843" y="31374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grpSp>
        <p:nvGrpSpPr>
          <p:cNvPr id="7" name="Group 48"/>
          <p:cNvGrpSpPr/>
          <p:nvPr/>
        </p:nvGrpSpPr>
        <p:grpSpPr>
          <a:xfrm>
            <a:off x="5502503" y="1674639"/>
            <a:ext cx="1190344" cy="3032760"/>
            <a:chOff x="3978503" y="1674639"/>
            <a:chExt cx="1190344" cy="3032760"/>
          </a:xfrm>
        </p:grpSpPr>
        <p:sp>
          <p:nvSpPr>
            <p:cNvPr id="50" name="Up Arrow 49"/>
            <p:cNvSpPr/>
            <p:nvPr/>
          </p:nvSpPr>
          <p:spPr bwMode="auto">
            <a:xfrm rot="-2100000" flipH="1">
              <a:off x="3978503" y="1674639"/>
              <a:ext cx="275945" cy="17373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51" name="Up Arrow 50"/>
            <p:cNvSpPr/>
            <p:nvPr/>
          </p:nvSpPr>
          <p:spPr bwMode="auto">
            <a:xfrm rot="-2100000" flipH="1">
              <a:off x="4892902" y="2970039"/>
              <a:ext cx="275945" cy="1737360"/>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spTree>
    <p:extLst>
      <p:ext uri="{BB962C8B-B14F-4D97-AF65-F5344CB8AC3E}">
        <p14:creationId xmlns:p14="http://schemas.microsoft.com/office/powerpoint/2010/main" val="30516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100"/>
                                  </p:stCondLst>
                                  <p:childTnLst>
                                    <p:animRot by="840000">
                                      <p:cBhvr>
                                        <p:cTn id="6" dur="1800" fill="hold"/>
                                        <p:tgtEl>
                                          <p:spTgt spid="6"/>
                                        </p:tgtEl>
                                        <p:attrNameLst>
                                          <p:attrName>r</p:attrName>
                                        </p:attrNameLst>
                                      </p:cBhvr>
                                    </p:animRot>
                                  </p:childTnLst>
                                </p:cTn>
                              </p:par>
                              <p:par>
                                <p:cTn id="7" presetID="0" presetClass="path" presetSubtype="0" accel="41000" decel="44000" fill="hold" nodeType="withEffect">
                                  <p:stCondLst>
                                    <p:cond delay="0"/>
                                  </p:stCondLst>
                                  <p:childTnLst>
                                    <p:animMotion origin="layout" path="M 2.77556E-17 -1.11111E-6 L 2.77556E-17 -0.08889 " pathEditMode="relative" ptsTypes="AA">
                                      <p:cBhvr>
                                        <p:cTn id="8" dur="2000" fill="hold"/>
                                        <p:tgtEl>
                                          <p:spTgt spid="3"/>
                                        </p:tgtEl>
                                        <p:attrNameLst>
                                          <p:attrName>ppt_x</p:attrName>
                                          <p:attrName>ppt_y</p:attrName>
                                        </p:attrNameLst>
                                      </p:cBhvr>
                                    </p:animMotion>
                                  </p:childTnLst>
                                </p:cTn>
                              </p:par>
                              <p:par>
                                <p:cTn id="9" presetID="0" presetClass="path" presetSubtype="0" accel="49000" decel="51000" fill="hold" nodeType="withEffect">
                                  <p:stCondLst>
                                    <p:cond delay="0"/>
                                  </p:stCondLst>
                                  <p:childTnLst>
                                    <p:animMotion origin="layout" path="M -4.44444E-6 -3.79278E-7 L -0.00069 0.09436 " pathEditMode="relative" rAng="0" ptsTypes="AA">
                                      <p:cBhvr>
                                        <p:cTn id="10" dur="2000" fill="hold"/>
                                        <p:tgtEl>
                                          <p:spTgt spid="4"/>
                                        </p:tgtEl>
                                        <p:attrNameLst>
                                          <p:attrName>ppt_x</p:attrName>
                                          <p:attrName>ppt_y</p:attrName>
                                        </p:attrNameLst>
                                      </p:cBhvr>
                                      <p:rCtr x="-35" y="4718"/>
                                    </p:animMotion>
                                  </p:childTnLst>
                                </p:cTn>
                              </p:par>
                            </p:childTnLst>
                          </p:cTn>
                        </p:par>
                        <p:par>
                          <p:cTn id="11" fill="hold">
                            <p:stCondLst>
                              <p:cond delay="2000"/>
                            </p:stCondLst>
                            <p:childTnLst>
                              <p:par>
                                <p:cTn id="12" presetID="8" presetClass="emph" presetSubtype="0" fill="hold" nodeType="afterEffect">
                                  <p:stCondLst>
                                    <p:cond delay="0"/>
                                  </p:stCondLst>
                                  <p:childTnLst>
                                    <p:animRot by="4500000">
                                      <p:cBhvr>
                                        <p:cTn id="1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rot="21900000" flipH="1">
            <a:off x="3535555" y="3136725"/>
            <a:ext cx="5017541" cy="19009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 name="Title 1"/>
          <p:cNvSpPr>
            <a:spLocks noGrp="1"/>
          </p:cNvSpPr>
          <p:nvPr>
            <p:ph type="title"/>
          </p:nvPr>
        </p:nvSpPr>
        <p:spPr>
          <a:xfrm>
            <a:off x="1524000" y="0"/>
            <a:ext cx="9144000" cy="609600"/>
          </a:xfrm>
          <a:solidFill>
            <a:schemeClr val="accent4"/>
          </a:solidFill>
        </p:spPr>
        <p:txBody>
          <a:bodyPr>
            <a:normAutofit fontScale="90000"/>
          </a:bodyPr>
          <a:lstStyle/>
          <a:p>
            <a:r>
              <a:rPr lang="en-US" b="1" dirty="0">
                <a:solidFill>
                  <a:schemeClr val="bg1"/>
                </a:solidFill>
              </a:rPr>
              <a:t>The Evidence Scale</a:t>
            </a:r>
          </a:p>
        </p:txBody>
      </p:sp>
      <p:sp>
        <p:nvSpPr>
          <p:cNvPr id="5" name="Rounded Rectangle 4"/>
          <p:cNvSpPr/>
          <p:nvPr/>
        </p:nvSpPr>
        <p:spPr bwMode="auto">
          <a:xfrm>
            <a:off x="5958840" y="1412240"/>
            <a:ext cx="274320" cy="448056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8" name="Round Same Side Corner Rectangle 17"/>
          <p:cNvSpPr/>
          <p:nvPr/>
        </p:nvSpPr>
        <p:spPr bwMode="auto">
          <a:xfrm>
            <a:off x="4838700" y="5867400"/>
            <a:ext cx="25146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9" name="Round Same Side Corner Rectangle 18"/>
          <p:cNvSpPr/>
          <p:nvPr/>
        </p:nvSpPr>
        <p:spPr bwMode="auto">
          <a:xfrm>
            <a:off x="4533900" y="6096000"/>
            <a:ext cx="31242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0" name="Round Same Side Corner Rectangle 19"/>
          <p:cNvSpPr/>
          <p:nvPr/>
        </p:nvSpPr>
        <p:spPr bwMode="auto">
          <a:xfrm>
            <a:off x="4229100" y="6324600"/>
            <a:ext cx="3733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21" name="TextBox 20"/>
          <p:cNvSpPr txBox="1"/>
          <p:nvPr/>
        </p:nvSpPr>
        <p:spPr>
          <a:xfrm>
            <a:off x="3733800" y="838201"/>
            <a:ext cx="1828800"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square" rtlCol="0">
            <a:spAutoFit/>
          </a:bodyPr>
          <a:lstStyle/>
          <a:p>
            <a:pPr algn="ctr">
              <a:defRPr/>
            </a:pPr>
            <a:r>
              <a:rPr lang="en-US" sz="3200" b="1" dirty="0">
                <a:solidFill>
                  <a:prstClr val="black"/>
                </a:solidFill>
                <a:latin typeface="Arial" panose="020B0604020202020204"/>
              </a:rPr>
              <a:t>Act</a:t>
            </a:r>
          </a:p>
        </p:txBody>
      </p:sp>
      <p:sp>
        <p:nvSpPr>
          <p:cNvPr id="22" name="TextBox 21"/>
          <p:cNvSpPr txBox="1"/>
          <p:nvPr/>
        </p:nvSpPr>
        <p:spPr>
          <a:xfrm>
            <a:off x="6799829" y="838201"/>
            <a:ext cx="1626536" cy="584775"/>
          </a:xfrm>
          <a:prstGeom prst="rect">
            <a:avLst/>
          </a:prstGeom>
          <a:noFill/>
          <a:ln w="19050">
            <a:solidFill>
              <a:schemeClr val="accent1"/>
            </a:solidFill>
          </a:ln>
          <a:effectLst>
            <a:outerShdw blurRad="63500" sx="102000" sy="102000" algn="ctr" rotWithShape="0">
              <a:prstClr val="black">
                <a:alpha val="40000"/>
              </a:prstClr>
            </a:outerShdw>
          </a:effectLst>
        </p:spPr>
        <p:txBody>
          <a:bodyPr wrap="none" rtlCol="0">
            <a:spAutoFit/>
          </a:bodyPr>
          <a:lstStyle/>
          <a:p>
            <a:pPr algn="ctr">
              <a:defRPr/>
            </a:pPr>
            <a:r>
              <a:rPr lang="en-US" sz="3200" b="1" dirty="0">
                <a:solidFill>
                  <a:prstClr val="black"/>
                </a:solidFill>
                <a:latin typeface="Arial" panose="020B0604020202020204"/>
              </a:rPr>
              <a:t>Not Act</a:t>
            </a:r>
          </a:p>
        </p:txBody>
      </p:sp>
      <p:sp>
        <p:nvSpPr>
          <p:cNvPr id="39" name="Oval 38"/>
          <p:cNvSpPr/>
          <p:nvPr/>
        </p:nvSpPr>
        <p:spPr bwMode="auto">
          <a:xfrm>
            <a:off x="5867400" y="11430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0" name="Oval 39"/>
          <p:cNvSpPr/>
          <p:nvPr/>
        </p:nvSpPr>
        <p:spPr bwMode="auto">
          <a:xfrm>
            <a:off x="5730240" y="2819400"/>
            <a:ext cx="731520" cy="73152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1" name="Round Same Side Corner Rectangle 40"/>
          <p:cNvSpPr/>
          <p:nvPr/>
        </p:nvSpPr>
        <p:spPr bwMode="auto">
          <a:xfrm>
            <a:off x="5181600" y="5638800"/>
            <a:ext cx="1828800" cy="228600"/>
          </a:xfrm>
          <a:prstGeom prst="round2Same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42" name="Oval 41"/>
          <p:cNvSpPr/>
          <p:nvPr/>
        </p:nvSpPr>
        <p:spPr bwMode="auto">
          <a:xfrm>
            <a:off x="5913120" y="3012440"/>
            <a:ext cx="365760" cy="36576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nvGrpSpPr>
          <p:cNvPr id="3" name="Group 51"/>
          <p:cNvGrpSpPr/>
          <p:nvPr/>
        </p:nvGrpSpPr>
        <p:grpSpPr>
          <a:xfrm>
            <a:off x="2590800" y="1600201"/>
            <a:ext cx="1981202" cy="4012287"/>
            <a:chOff x="1066800" y="1905000"/>
            <a:chExt cx="1981202" cy="4012287"/>
          </a:xfrm>
        </p:grpSpPr>
        <p:sp>
          <p:nvSpPr>
            <p:cNvPr id="8" name="Rounded Rectangle 7"/>
            <p:cNvSpPr/>
            <p:nvPr/>
          </p:nvSpPr>
          <p:spPr bwMode="auto">
            <a:xfrm rot="-2100000">
              <a:off x="2309297" y="342765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0" name="Rounded Rectangle 9"/>
            <p:cNvSpPr/>
            <p:nvPr/>
          </p:nvSpPr>
          <p:spPr bwMode="auto">
            <a:xfrm rot="2100000">
              <a:off x="1661597" y="3441182"/>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6" name="Moon 15"/>
            <p:cNvSpPr/>
            <p:nvPr/>
          </p:nvSpPr>
          <p:spPr bwMode="auto">
            <a:xfrm rot="16200000">
              <a:off x="1866901" y="3668271"/>
              <a:ext cx="381000" cy="1981202"/>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4" name="Straight Arrow Connector 23"/>
            <p:cNvCxnSpPr/>
            <p:nvPr/>
          </p:nvCxnSpPr>
          <p:spPr bwMode="auto">
            <a:xfrm rot="5400000">
              <a:off x="1713706" y="27551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rot="5400000" flipH="1" flipV="1">
              <a:off x="1753394" y="52570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0" name="TextBox 29"/>
            <p:cNvSpPr txBox="1"/>
            <p:nvPr/>
          </p:nvSpPr>
          <p:spPr>
            <a:xfrm>
              <a:off x="1371600" y="1905000"/>
              <a:ext cx="1425390" cy="430887"/>
            </a:xfrm>
            <a:prstGeom prst="rect">
              <a:avLst/>
            </a:prstGeom>
            <a:noFill/>
          </p:spPr>
          <p:txBody>
            <a:bodyPr wrap="none" rtlCol="0">
              <a:spAutoFit/>
            </a:bodyPr>
            <a:lstStyle/>
            <a:p>
              <a:pPr>
                <a:defRPr/>
              </a:pPr>
              <a:r>
                <a:rPr lang="en-US" sz="2200" b="1" dirty="0">
                  <a:solidFill>
                    <a:srgbClr val="1D6FA9"/>
                  </a:solidFill>
                  <a:latin typeface="Arial" panose="020B0604020202020204"/>
                </a:rPr>
                <a:t>Evidence</a:t>
              </a:r>
            </a:p>
          </p:txBody>
        </p:sp>
        <p:sp>
          <p:nvSpPr>
            <p:cNvPr id="31" name="TextBox 30"/>
            <p:cNvSpPr txBox="1"/>
            <p:nvPr/>
          </p:nvSpPr>
          <p:spPr>
            <a:xfrm>
              <a:off x="1219200" y="5486400"/>
              <a:ext cx="1739579" cy="430887"/>
            </a:xfrm>
            <a:prstGeom prst="rect">
              <a:avLst/>
            </a:prstGeom>
            <a:noFill/>
          </p:spPr>
          <p:txBody>
            <a:bodyPr wrap="none" rtlCol="0">
              <a:spAutoFit/>
            </a:bodyPr>
            <a:lstStyle/>
            <a:p>
              <a:pPr>
                <a:defRPr/>
              </a:pPr>
              <a:r>
                <a:rPr lang="en-US" sz="2200" b="1" dirty="0">
                  <a:solidFill>
                    <a:srgbClr val="1D6FA9"/>
                  </a:solidFill>
                  <a:latin typeface="Arial" panose="020B0604020202020204"/>
                </a:rPr>
                <a:t>Uncertainty</a:t>
              </a:r>
            </a:p>
          </p:txBody>
        </p:sp>
        <p:sp>
          <p:nvSpPr>
            <p:cNvPr id="33" name="Oval 32"/>
            <p:cNvSpPr/>
            <p:nvPr/>
          </p:nvSpPr>
          <p:spPr bwMode="auto">
            <a:xfrm>
              <a:off x="1828800" y="31369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7" name="Oval 36"/>
            <p:cNvSpPr/>
            <p:nvPr/>
          </p:nvSpPr>
          <p:spPr bwMode="auto">
            <a:xfrm>
              <a:off x="25146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8" name="Oval 37"/>
            <p:cNvSpPr/>
            <p:nvPr/>
          </p:nvSpPr>
          <p:spPr bwMode="auto">
            <a:xfrm>
              <a:off x="1219200" y="43434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grpSp>
        <p:nvGrpSpPr>
          <p:cNvPr id="4" name="Group 52"/>
          <p:cNvGrpSpPr/>
          <p:nvPr/>
        </p:nvGrpSpPr>
        <p:grpSpPr>
          <a:xfrm>
            <a:off x="7467601" y="2514600"/>
            <a:ext cx="3214745" cy="3124200"/>
            <a:chOff x="5943600" y="2133600"/>
            <a:chExt cx="3214745" cy="3124200"/>
          </a:xfrm>
        </p:grpSpPr>
        <p:sp>
          <p:nvSpPr>
            <p:cNvPr id="11" name="Rounded Rectangle 10"/>
            <p:cNvSpPr/>
            <p:nvPr/>
          </p:nvSpPr>
          <p:spPr bwMode="auto">
            <a:xfrm rot="2100000">
              <a:off x="6563797" y="31628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17" name="Moon 16"/>
            <p:cNvSpPr/>
            <p:nvPr/>
          </p:nvSpPr>
          <p:spPr bwMode="auto">
            <a:xfrm rot="16200000">
              <a:off x="6819900" y="3302000"/>
              <a:ext cx="381000" cy="2133600"/>
            </a:xfrm>
            <a:prstGeom prst="moon">
              <a:avLst>
                <a:gd name="adj" fmla="val 8750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25" name="Straight Arrow Connector 24"/>
            <p:cNvCxnSpPr/>
            <p:nvPr/>
          </p:nvCxnSpPr>
          <p:spPr bwMode="auto">
            <a:xfrm rot="5400000">
              <a:off x="6668294" y="2475706"/>
              <a:ext cx="6858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cxnSp>
          <p:nvCxnSpPr>
            <p:cNvPr id="28" name="Straight Arrow Connector 27"/>
            <p:cNvCxnSpPr/>
            <p:nvPr/>
          </p:nvCxnSpPr>
          <p:spPr bwMode="auto">
            <a:xfrm rot="5400000" flipH="1" flipV="1">
              <a:off x="6706394" y="4952206"/>
              <a:ext cx="609600" cy="1588"/>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34" name="Oval 33"/>
            <p:cNvSpPr/>
            <p:nvPr/>
          </p:nvSpPr>
          <p:spPr bwMode="auto">
            <a:xfrm>
              <a:off x="6769100" y="2857500"/>
              <a:ext cx="457200" cy="4572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5" name="Oval 34"/>
            <p:cNvSpPr/>
            <p:nvPr/>
          </p:nvSpPr>
          <p:spPr bwMode="auto">
            <a:xfrm>
              <a:off x="75311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36" name="Oval 35"/>
            <p:cNvSpPr/>
            <p:nvPr/>
          </p:nvSpPr>
          <p:spPr bwMode="auto">
            <a:xfrm>
              <a:off x="6121400" y="4038600"/>
              <a:ext cx="365760" cy="36576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cxnSp>
          <p:nvCxnSpPr>
            <p:cNvPr id="45" name="Straight Connector 44"/>
            <p:cNvCxnSpPr/>
            <p:nvPr/>
          </p:nvCxnSpPr>
          <p:spPr bwMode="auto">
            <a:xfrm>
              <a:off x="7010400" y="21336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6" name="Straight Connector 45"/>
            <p:cNvCxnSpPr/>
            <p:nvPr/>
          </p:nvCxnSpPr>
          <p:spPr bwMode="auto">
            <a:xfrm>
              <a:off x="7010400" y="5257800"/>
              <a:ext cx="1219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cxnSp>
          <p:nvCxnSpPr>
            <p:cNvPr id="48" name="Straight Connector 47"/>
            <p:cNvCxnSpPr/>
            <p:nvPr/>
          </p:nvCxnSpPr>
          <p:spPr bwMode="auto">
            <a:xfrm rot="5400000">
              <a:off x="6667500" y="3695700"/>
              <a:ext cx="3124200" cy="0"/>
            </a:xfrm>
            <a:prstGeom prst="line">
              <a:avLst/>
            </a:prstGeom>
            <a:solidFill>
              <a:schemeClr val="accent1"/>
            </a:solidFill>
            <a:ln w="19050" cap="flat" cmpd="sng" algn="ctr">
              <a:solidFill>
                <a:schemeClr val="accent4"/>
              </a:solidFill>
              <a:prstDash val="solid"/>
              <a:round/>
              <a:headEnd type="none" w="med" len="med"/>
              <a:tailEnd type="none" w="med" len="med"/>
            </a:ln>
            <a:effectLst/>
          </p:spPr>
        </p:cxnSp>
        <p:sp>
          <p:nvSpPr>
            <p:cNvPr id="32" name="TextBox 31"/>
            <p:cNvSpPr txBox="1"/>
            <p:nvPr/>
          </p:nvSpPr>
          <p:spPr>
            <a:xfrm>
              <a:off x="7543800" y="2438400"/>
              <a:ext cx="1614545" cy="1446550"/>
            </a:xfrm>
            <a:prstGeom prst="rect">
              <a:avLst/>
            </a:prstGeom>
            <a:solidFill>
              <a:schemeClr val="bg1"/>
            </a:solidFill>
          </p:spPr>
          <p:txBody>
            <a:bodyPr wrap="none" rtlCol="0">
              <a:spAutoFit/>
            </a:bodyPr>
            <a:lstStyle/>
            <a:p>
              <a:pPr>
                <a:defRPr/>
              </a:pPr>
              <a:r>
                <a:rPr lang="en-US" sz="2200" b="1" dirty="0">
                  <a:solidFill>
                    <a:srgbClr val="1D6FA9"/>
                  </a:solidFill>
                  <a:latin typeface="Arial" panose="020B0604020202020204"/>
                </a:rPr>
                <a:t>Politics</a:t>
              </a:r>
            </a:p>
            <a:p>
              <a:pPr>
                <a:defRPr/>
              </a:pPr>
              <a:r>
                <a:rPr lang="en-US" sz="2200" b="1" dirty="0">
                  <a:solidFill>
                    <a:srgbClr val="1D6FA9"/>
                  </a:solidFill>
                  <a:latin typeface="Arial" panose="020B0604020202020204"/>
                </a:rPr>
                <a:t>Costs</a:t>
              </a:r>
            </a:p>
            <a:p>
              <a:pPr>
                <a:defRPr/>
              </a:pPr>
              <a:r>
                <a:rPr lang="en-US" sz="2200" b="1" dirty="0">
                  <a:solidFill>
                    <a:srgbClr val="1D6FA9"/>
                  </a:solidFill>
                  <a:latin typeface="Arial" panose="020B0604020202020204"/>
                </a:rPr>
                <a:t>Activists</a:t>
              </a:r>
            </a:p>
            <a:p>
              <a:pPr>
                <a:defRPr/>
              </a:pPr>
              <a:r>
                <a:rPr lang="en-US" sz="2200" b="1" dirty="0">
                  <a:solidFill>
                    <a:srgbClr val="1D6FA9"/>
                  </a:solidFill>
                  <a:latin typeface="Arial" panose="020B0604020202020204"/>
                </a:rPr>
                <a:t>Advocates</a:t>
              </a:r>
            </a:p>
          </p:txBody>
        </p:sp>
        <p:sp>
          <p:nvSpPr>
            <p:cNvPr id="9" name="Rounded Rectangle 8"/>
            <p:cNvSpPr/>
            <p:nvPr/>
          </p:nvSpPr>
          <p:spPr bwMode="auto">
            <a:xfrm rot="-2100000">
              <a:off x="7319843" y="3137418"/>
              <a:ext cx="137160" cy="1143000"/>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grpSp>
        <p:nvGrpSpPr>
          <p:cNvPr id="7" name="Group 48"/>
          <p:cNvGrpSpPr/>
          <p:nvPr/>
        </p:nvGrpSpPr>
        <p:grpSpPr>
          <a:xfrm rot="4099185">
            <a:off x="5612458" y="1635739"/>
            <a:ext cx="1030442" cy="3130199"/>
            <a:chOff x="4112175" y="1653350"/>
            <a:chExt cx="1030442" cy="3130199"/>
          </a:xfrm>
        </p:grpSpPr>
        <p:sp>
          <p:nvSpPr>
            <p:cNvPr id="50" name="Up Arrow 49"/>
            <p:cNvSpPr/>
            <p:nvPr/>
          </p:nvSpPr>
          <p:spPr bwMode="auto">
            <a:xfrm rot="19880694" flipH="1">
              <a:off x="4112175" y="1653350"/>
              <a:ext cx="275945" cy="17373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51" name="Up Arrow 50"/>
            <p:cNvSpPr/>
            <p:nvPr/>
          </p:nvSpPr>
          <p:spPr bwMode="auto">
            <a:xfrm rot="19900815" flipH="1">
              <a:off x="4866672" y="3046189"/>
              <a:ext cx="275945" cy="1737360"/>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grpSp>
    </p:spTree>
    <p:extLst>
      <p:ext uri="{BB962C8B-B14F-4D97-AF65-F5344CB8AC3E}">
        <p14:creationId xmlns:p14="http://schemas.microsoft.com/office/powerpoint/2010/main" val="9122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100"/>
                                  </p:stCondLst>
                                  <p:childTnLst>
                                    <p:animRot by="-840000">
                                      <p:cBhvr>
                                        <p:cTn id="6" dur="1700" fill="hold"/>
                                        <p:tgtEl>
                                          <p:spTgt spid="6"/>
                                        </p:tgtEl>
                                        <p:attrNameLst>
                                          <p:attrName>r</p:attrName>
                                        </p:attrNameLst>
                                      </p:cBhvr>
                                    </p:animRot>
                                  </p:childTnLst>
                                </p:cTn>
                              </p:par>
                              <p:par>
                                <p:cTn id="7" presetID="0" presetClass="path" presetSubtype="0" accel="50000" decel="50000" fill="hold" nodeType="withEffect">
                                  <p:stCondLst>
                                    <p:cond delay="100"/>
                                  </p:stCondLst>
                                  <p:childTnLst>
                                    <p:animMotion origin="layout" path="M 2.77556E-17 -4.44444E-6 L 2.77556E-17 0.09653 " pathEditMode="relative" rAng="0" ptsTypes="AA">
                                      <p:cBhvr>
                                        <p:cTn id="8" dur="1900" fill="hold"/>
                                        <p:tgtEl>
                                          <p:spTgt spid="3"/>
                                        </p:tgtEl>
                                        <p:attrNameLst>
                                          <p:attrName>ppt_x</p:attrName>
                                          <p:attrName>ppt_y</p:attrName>
                                        </p:attrNameLst>
                                      </p:cBhvr>
                                      <p:rCtr x="0" y="48"/>
                                    </p:animMotion>
                                  </p:childTnLst>
                                </p:cTn>
                              </p:par>
                              <p:par>
                                <p:cTn id="9" presetID="0" presetClass="path" presetSubtype="0" accel="49000" decel="50000" fill="hold" nodeType="withEffect">
                                  <p:stCondLst>
                                    <p:cond delay="0"/>
                                  </p:stCondLst>
                                  <p:childTnLst>
                                    <p:animMotion origin="layout" path="M 8.05556E-6 5.55556E-6 L 8.05556E-6 -0.08888 " pathEditMode="relative" ptsTypes="AA">
                                      <p:cBhvr>
                                        <p:cTn id="10" dur="2000" fill="hold"/>
                                        <p:tgtEl>
                                          <p:spTgt spid="4"/>
                                        </p:tgtEl>
                                        <p:attrNameLst>
                                          <p:attrName>ppt_x</p:attrName>
                                          <p:attrName>ppt_y</p:attrName>
                                        </p:attrNameLst>
                                      </p:cBhvr>
                                    </p:animMotion>
                                  </p:childTnLst>
                                </p:cTn>
                              </p:par>
                            </p:childTnLst>
                          </p:cTn>
                        </p:par>
                        <p:par>
                          <p:cTn id="11" fill="hold">
                            <p:stCondLst>
                              <p:cond delay="2000"/>
                            </p:stCondLst>
                            <p:childTnLst>
                              <p:par>
                                <p:cTn id="12" presetID="8" presetClass="emph" presetSubtype="0" fill="hold" nodeType="afterEffect">
                                  <p:stCondLst>
                                    <p:cond delay="0"/>
                                  </p:stCondLst>
                                  <p:childTnLst>
                                    <p:animRot by="-4500000">
                                      <p:cBhvr>
                                        <p:cTn id="1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1" y="1197555"/>
            <a:ext cx="9143999" cy="2862264"/>
          </a:xfrm>
        </p:spPr>
        <p:txBody>
          <a:bodyPr>
            <a:noAutofit/>
          </a:bodyPr>
          <a:lstStyle/>
          <a:p>
            <a:pPr algn="ctr"/>
            <a:r>
              <a:rPr lang="en-US" sz="7200" b="1" dirty="0">
                <a:solidFill>
                  <a:schemeClr val="tx2"/>
                </a:solidFill>
                <a:latin typeface="Calibri Light" panose="020F0302020204030204" pitchFamily="34" charset="0"/>
                <a:cs typeface="Calibri Light" panose="020F0302020204030204" pitchFamily="34" charset="0"/>
              </a:rPr>
              <a:t>THE STORY BEGINS: </a:t>
            </a:r>
            <a:br>
              <a:rPr lang="en-US" sz="7200" b="1" dirty="0">
                <a:solidFill>
                  <a:schemeClr val="tx2"/>
                </a:solidFill>
                <a:latin typeface="Calibri Light" panose="020F0302020204030204" pitchFamily="34" charset="0"/>
                <a:cs typeface="Calibri Light" panose="020F0302020204030204" pitchFamily="34" charset="0"/>
              </a:rPr>
            </a:br>
            <a:r>
              <a:rPr lang="en-US" sz="6600" b="1" dirty="0">
                <a:solidFill>
                  <a:schemeClr val="tx2"/>
                </a:solidFill>
                <a:latin typeface="Calibri Light" panose="020F0302020204030204" pitchFamily="34" charset="0"/>
                <a:cs typeface="Calibri Light" panose="020F0302020204030204" pitchFamily="34" charset="0"/>
              </a:rPr>
              <a:t>THE CREATION OF DOUBT</a:t>
            </a:r>
          </a:p>
        </p:txBody>
      </p:sp>
    </p:spTree>
    <p:extLst>
      <p:ext uri="{BB962C8B-B14F-4D97-AF65-F5344CB8AC3E}">
        <p14:creationId xmlns:p14="http://schemas.microsoft.com/office/powerpoint/2010/main" val="10648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tx2"/>
                </a:solidFill>
                <a:latin typeface="Calibri Light" panose="020F0302020204030204" pitchFamily="34" charset="0"/>
                <a:cs typeface="Calibri Light" panose="020F0302020204030204" pitchFamily="34" charset="0"/>
              </a:rPr>
              <a:t>Industry Tactics</a:t>
            </a:r>
          </a:p>
        </p:txBody>
      </p:sp>
      <p:pic>
        <p:nvPicPr>
          <p:cNvPr id="7" name="Picture 3" descr="018"/>
          <p:cNvPicPr>
            <a:picLocks noGrp="1" noChangeAspect="1" noChangeArrowheads="1"/>
          </p:cNvPicPr>
          <p:nvPr>
            <p:ph sz="half" idx="1"/>
          </p:nvPr>
        </p:nvPicPr>
        <p:blipFill>
          <a:blip r:embed="rId2" cstate="print"/>
          <a:srcRect/>
          <a:stretch>
            <a:fillRect/>
          </a:stretch>
        </p:blipFill>
        <p:spPr bwMode="auto">
          <a:xfrm>
            <a:off x="1865086" y="1371601"/>
            <a:ext cx="4230915" cy="5029201"/>
          </a:xfrm>
          <a:prstGeom prst="rect">
            <a:avLst/>
          </a:prstGeom>
          <a:noFill/>
          <a:ln w="9525">
            <a:noFill/>
            <a:miter lim="800000"/>
            <a:headEnd/>
            <a:tailEnd/>
          </a:ln>
        </p:spPr>
      </p:pic>
      <p:pic>
        <p:nvPicPr>
          <p:cNvPr id="6"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6663264" y="1825625"/>
            <a:ext cx="2885022" cy="435133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descr="http://nerowolfe.info/image/nero_haus_full/plaza_hotel_5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2767" y="2879911"/>
            <a:ext cx="3460009" cy="3760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37085" y="533400"/>
            <a:ext cx="4160489" cy="6048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0079" y="887187"/>
            <a:ext cx="9144000" cy="5143500"/>
          </a:xfrm>
          <a:prstGeom prst="rect">
            <a:avLst/>
          </a:prstGeom>
        </p:spPr>
      </p:pic>
      <p:sp>
        <p:nvSpPr>
          <p:cNvPr id="10" name="Rectangle 9">
            <a:extLst>
              <a:ext uri="{FF2B5EF4-FFF2-40B4-BE49-F238E27FC236}">
                <a16:creationId xmlns:a16="http://schemas.microsoft.com/office/drawing/2014/main" xmlns="" id="{ABEF54AA-430D-E847-A877-500EB60DC3F7}"/>
              </a:ext>
            </a:extLst>
          </p:cNvPr>
          <p:cNvSpPr/>
          <p:nvPr/>
        </p:nvSpPr>
        <p:spPr bwMode="auto">
          <a:xfrm>
            <a:off x="4213143" y="816432"/>
            <a:ext cx="4572000" cy="51054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50000"/>
              </a:spcBef>
            </a:pPr>
            <a:r>
              <a:rPr lang="en-US" sz="2800" b="1" dirty="0">
                <a:solidFill>
                  <a:schemeClr val="tx1">
                    <a:lumMod val="50000"/>
                  </a:schemeClr>
                </a:solidFill>
                <a:latin typeface="Calibri" panose="020F0502020204030204" pitchFamily="34" charset="0"/>
                <a:cs typeface="Calibri" panose="020F0502020204030204" pitchFamily="34" charset="0"/>
              </a:rPr>
              <a:t>The tobacco industry has</a:t>
            </a:r>
            <a:r>
              <a:rPr lang="en-US" sz="2800" b="1" i="1" dirty="0">
                <a:solidFill>
                  <a:schemeClr val="tx1">
                    <a:lumMod val="50000"/>
                  </a:schemeClr>
                </a:solidFill>
                <a:latin typeface="Calibri" panose="020F0502020204030204" pitchFamily="34" charset="0"/>
                <a:cs typeface="Calibri" panose="020F0502020204030204" pitchFamily="34" charset="0"/>
              </a:rPr>
              <a:t> “marketed and sold their lethal product with zeal, with deception, with a single-minded focus on their financial success and without regard for the human tragedy or social costs that success exacted.” </a:t>
            </a:r>
          </a:p>
          <a:p>
            <a:pPr>
              <a:spcBef>
                <a:spcPct val="50000"/>
              </a:spcBef>
            </a:pPr>
            <a:r>
              <a:rPr lang="en-US" sz="2400" dirty="0">
                <a:solidFill>
                  <a:schemeClr val="tx1">
                    <a:lumMod val="50000"/>
                  </a:schemeClr>
                </a:solidFill>
                <a:latin typeface="Calibri" panose="020F0502020204030204" pitchFamily="34" charset="0"/>
                <a:cs typeface="Calibri" panose="020F0502020204030204" pitchFamily="34" charset="0"/>
              </a:rPr>
              <a:t>Judge Gladys Kessler</a:t>
            </a:r>
          </a:p>
        </p:txBody>
      </p:sp>
    </p:spTree>
    <p:extLst>
      <p:ext uri="{BB962C8B-B14F-4D97-AF65-F5344CB8AC3E}">
        <p14:creationId xmlns:p14="http://schemas.microsoft.com/office/powerpoint/2010/main" val="90158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828800" y="533401"/>
            <a:ext cx="8839200" cy="1150015"/>
          </a:xfrm>
        </p:spPr>
        <p:txBody>
          <a:bodyPr>
            <a:normAutofit/>
          </a:bodyPr>
          <a:lstStyle/>
          <a:p>
            <a:pPr algn="ctr"/>
            <a:r>
              <a:rPr lang="en-US" b="1" dirty="0">
                <a:solidFill>
                  <a:schemeClr val="tx2"/>
                </a:solidFill>
                <a:latin typeface="Calibri Light" panose="020F0302020204030204" pitchFamily="34" charset="0"/>
                <a:cs typeface="Calibri Light" panose="020F0302020204030204" pitchFamily="34" charset="0"/>
              </a:rPr>
              <a:t>The 1986 Surgeon General’s Report</a:t>
            </a:r>
          </a:p>
        </p:txBody>
      </p:sp>
      <p:pic>
        <p:nvPicPr>
          <p:cNvPr id="74755" name="Picture 3" descr="sgfig5"/>
          <p:cNvPicPr>
            <a:picLocks noChangeAspect="1" noChangeArrowheads="1"/>
          </p:cNvPicPr>
          <p:nvPr/>
        </p:nvPicPr>
        <p:blipFill>
          <a:blip r:embed="rId2" cstate="email">
            <a:extLst>
              <a:ext uri="{28A0092B-C50C-407E-A947-70E740481C1C}">
                <a14:useLocalDpi xmlns:a14="http://schemas.microsoft.com/office/drawing/2010/main"/>
              </a:ext>
            </a:extLst>
          </a:blip>
          <a:srcRect l="6178"/>
          <a:stretch>
            <a:fillRect/>
          </a:stretch>
        </p:blipFill>
        <p:spPr bwMode="auto">
          <a:xfrm>
            <a:off x="5791200" y="1986995"/>
            <a:ext cx="4432300" cy="4629595"/>
          </a:xfrm>
          <a:prstGeom prst="rect">
            <a:avLst/>
          </a:prstGeom>
          <a:noFill/>
        </p:spPr>
      </p:pic>
      <p:pic>
        <p:nvPicPr>
          <p:cNvPr id="74756" name="Picture 4" descr="koop_quote"/>
          <p:cNvPicPr>
            <a:picLocks noChangeAspect="1" noChangeArrowheads="1"/>
          </p:cNvPicPr>
          <p:nvPr/>
        </p:nvPicPr>
        <p:blipFill>
          <a:blip r:embed="rId3"/>
          <a:srcRect/>
          <a:stretch>
            <a:fillRect/>
          </a:stretch>
        </p:blipFill>
        <p:spPr bwMode="auto">
          <a:xfrm>
            <a:off x="2057400" y="1828800"/>
            <a:ext cx="3048000" cy="3352800"/>
          </a:xfrm>
          <a:prstGeom prst="rect">
            <a:avLst/>
          </a:prstGeom>
          <a:noFill/>
        </p:spPr>
      </p:pic>
      <p:pic>
        <p:nvPicPr>
          <p:cNvPr id="7" name="Picture 4" descr="greencover"/>
          <p:cNvPicPr>
            <a:picLocks noChangeAspect="1" noChangeArrowheads="1"/>
          </p:cNvPicPr>
          <p:nvPr/>
        </p:nvPicPr>
        <p:blipFill>
          <a:blip r:embed="rId4"/>
          <a:srcRect/>
          <a:stretch>
            <a:fillRect/>
          </a:stretch>
        </p:blipFill>
        <p:spPr bwMode="auto">
          <a:xfrm>
            <a:off x="6096000" y="1600200"/>
            <a:ext cx="3642960" cy="5092285"/>
          </a:xfrm>
          <a:prstGeom prst="rect">
            <a:avLst/>
          </a:prstGeom>
          <a:noFill/>
        </p:spPr>
      </p:pic>
      <p:sp>
        <p:nvSpPr>
          <p:cNvPr id="8" name="Rectangle 7"/>
          <p:cNvSpPr/>
          <p:nvPr/>
        </p:nvSpPr>
        <p:spPr bwMode="auto">
          <a:xfrm>
            <a:off x="6323686" y="2062891"/>
            <a:ext cx="3111695" cy="35670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800" b="1" dirty="0">
                <a:solidFill>
                  <a:srgbClr val="000000"/>
                </a:solidFill>
                <a:ea typeface="ＭＳ Ｐゴシック" charset="0"/>
                <a:cs typeface="Arial" charset="0"/>
              </a:rPr>
              <a:t>“Involuntary smoking is a cause of disease, including lung cancer, in healthy nonsmokers.”</a:t>
            </a:r>
          </a:p>
        </p:txBody>
      </p:sp>
      <p:sp>
        <p:nvSpPr>
          <p:cNvPr id="9" name="Text Box 4"/>
          <p:cNvSpPr txBox="1">
            <a:spLocks noChangeArrowheads="1"/>
          </p:cNvSpPr>
          <p:nvPr/>
        </p:nvSpPr>
        <p:spPr bwMode="auto">
          <a:xfrm>
            <a:off x="1600200" y="5276012"/>
            <a:ext cx="3962400" cy="707886"/>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2000" b="1" dirty="0">
                <a:solidFill>
                  <a:schemeClr val="tx1">
                    <a:lumMod val="50000"/>
                  </a:schemeClr>
                </a:solidFill>
                <a:ea typeface="ＭＳ Ｐゴシック" charset="0"/>
                <a:cs typeface="Arial" charset="0"/>
              </a:rPr>
              <a:t>C. Everett Koop, MD, DSc </a:t>
            </a:r>
            <a:br>
              <a:rPr lang="en-US" sz="2000" b="1" dirty="0">
                <a:solidFill>
                  <a:schemeClr val="tx1">
                    <a:lumMod val="50000"/>
                  </a:schemeClr>
                </a:solidFill>
                <a:ea typeface="ＭＳ Ｐゴシック" charset="0"/>
                <a:cs typeface="Arial" charset="0"/>
              </a:rPr>
            </a:br>
            <a:r>
              <a:rPr lang="en-US" sz="2000" b="1" dirty="0">
                <a:solidFill>
                  <a:schemeClr val="tx1">
                    <a:lumMod val="50000"/>
                  </a:schemeClr>
                </a:solidFill>
                <a:ea typeface="ＭＳ Ｐゴシック" charset="0"/>
                <a:cs typeface="Arial" charset="0"/>
              </a:rPr>
              <a:t>Surgeon General, 1982-89</a:t>
            </a:r>
            <a:r>
              <a:rPr lang="en-US" sz="2000" b="1" i="1" dirty="0">
                <a:solidFill>
                  <a:schemeClr val="tx1">
                    <a:lumMod val="50000"/>
                  </a:schemeClr>
                </a:solidFill>
                <a:ea typeface="ＭＳ Ｐゴシック" charset="0"/>
                <a:cs typeface="Arial" charset="0"/>
              </a:rPr>
              <a:t> </a:t>
            </a:r>
          </a:p>
        </p:txBody>
      </p:sp>
    </p:spTree>
    <p:extLst>
      <p:ext uri="{BB962C8B-B14F-4D97-AF65-F5344CB8AC3E}">
        <p14:creationId xmlns:p14="http://schemas.microsoft.com/office/powerpoint/2010/main" val="12300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tx2"/>
                </a:solidFill>
                <a:latin typeface="Calibri Light" panose="020F0302020204030204" pitchFamily="34" charset="0"/>
                <a:cs typeface="Calibri Light" panose="020F0302020204030204" pitchFamily="34" charset="0"/>
              </a:rPr>
              <a:t>Turning Science into Junk</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4658" y="1447802"/>
            <a:ext cx="6882684"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867400" y="2171700"/>
            <a:ext cx="3886200" cy="361950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u="sng" dirty="0">
                <a:solidFill>
                  <a:schemeClr val="tx2"/>
                </a:solidFill>
                <a:latin typeface="Calibri" panose="020F0502020204030204" pitchFamily="34" charset="0"/>
                <a:cs typeface="Calibri" panose="020F0502020204030204" pitchFamily="34" charset="0"/>
              </a:rPr>
              <a:t>How?</a:t>
            </a:r>
          </a:p>
          <a:p>
            <a:pPr marL="342900" indent="-342900" eaLnBrk="0" fontAlgn="base" hangingPunct="0">
              <a:spcBef>
                <a:spcPts val="60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Confounding and bias</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Attack epidemiology</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Attack methods</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“Counter science”</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Hire critics</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Create scientific societies and journals</a:t>
            </a:r>
          </a:p>
          <a:p>
            <a:pPr marL="342900" indent="-342900" eaLnBrk="0" fontAlgn="base" hangingPunct="0">
              <a:spcBef>
                <a:spcPct val="0"/>
              </a:spcBef>
              <a:spcAft>
                <a:spcPct val="0"/>
              </a:spcAft>
              <a:buFont typeface="Arial" pitchFamily="34" charset="0"/>
              <a:buChar char="•"/>
            </a:pPr>
            <a:r>
              <a:rPr lang="en-US" sz="2400" dirty="0">
                <a:solidFill>
                  <a:schemeClr val="tx2"/>
                </a:solidFill>
                <a:latin typeface="Calibri" panose="020F0502020204030204" pitchFamily="34" charset="0"/>
                <a:cs typeface="Calibri" panose="020F0502020204030204" pitchFamily="34" charset="0"/>
              </a:rPr>
              <a:t>Harass researchers</a:t>
            </a:r>
          </a:p>
        </p:txBody>
      </p:sp>
    </p:spTree>
    <p:extLst>
      <p:ext uri="{BB962C8B-B14F-4D97-AF65-F5344CB8AC3E}">
        <p14:creationId xmlns:p14="http://schemas.microsoft.com/office/powerpoint/2010/main" val="14055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p:cNvPicPr>
          <p:nvPr/>
        </p:nvPicPr>
        <p:blipFill>
          <a:blip r:embed="rId2" cstate="email">
            <a:extLst>
              <a:ext uri="{28A0092B-C50C-407E-A947-70E740481C1C}">
                <a14:useLocalDpi xmlns:a14="http://schemas.microsoft.com/office/drawing/2010/main"/>
              </a:ext>
            </a:extLst>
          </a:blip>
          <a:srcRect b="6667"/>
          <a:stretch>
            <a:fillRect/>
          </a:stretch>
        </p:blipFill>
        <p:spPr bwMode="auto">
          <a:xfrm>
            <a:off x="3048001" y="457200"/>
            <a:ext cx="52990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4"/>
          <p:cNvSpPr>
            <a:spLocks noChangeArrowheads="1"/>
          </p:cNvSpPr>
          <p:nvPr/>
        </p:nvSpPr>
        <p:spPr bwMode="auto">
          <a:xfrm>
            <a:off x="1536700" y="5891214"/>
            <a:ext cx="3492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0" fontAlgn="base" hangingPunct="0">
              <a:spcBef>
                <a:spcPct val="0"/>
              </a:spcBef>
              <a:spcAft>
                <a:spcPct val="0"/>
              </a:spcAft>
              <a:defRPr/>
            </a:pPr>
            <a:r>
              <a:rPr lang="en-US" altLang="x-none" sz="800" i="1" dirty="0">
                <a:solidFill>
                  <a:srgbClr val="000000"/>
                </a:solidFill>
              </a:rPr>
              <a:t>Source</a:t>
            </a:r>
            <a:r>
              <a:rPr lang="en-US" altLang="x-none" sz="800" dirty="0">
                <a:solidFill>
                  <a:srgbClr val="000000"/>
                </a:solidFill>
              </a:rPr>
              <a:t>: http://www.ucsusa.org/sites/default/files/attach/2017/07/sidelining-science-es-ucs-7-20-2017.pdf?utm_source=Fareed%27s+Global+Briefing&amp;utm_campaign=2f25f0703a-EMAIL_CAMPAIGN_2017_07_24&amp;utm_medium=email&amp;utm_term=0_6f2e93382a-2f25f0703a-84433973</a:t>
            </a:r>
          </a:p>
        </p:txBody>
      </p:sp>
    </p:spTree>
    <p:extLst>
      <p:ext uri="{BB962C8B-B14F-4D97-AF65-F5344CB8AC3E}">
        <p14:creationId xmlns:p14="http://schemas.microsoft.com/office/powerpoint/2010/main" val="2850485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cience"/>
          <p:cNvPicPr>
            <a:picLocks noChangeAspect="1" noChangeArrowheads="1"/>
          </p:cNvPicPr>
          <p:nvPr/>
        </p:nvPicPr>
        <p:blipFill>
          <a:blip r:embed="rId3" cstate="print"/>
          <a:srcRect/>
          <a:stretch>
            <a:fillRect/>
          </a:stretch>
        </p:blipFill>
        <p:spPr bwMode="auto">
          <a:xfrm>
            <a:off x="1659145" y="825130"/>
            <a:ext cx="1802747" cy="2322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8" name="Rectangle 4"/>
          <p:cNvSpPr>
            <a:spLocks noGrp="1" noChangeArrowheads="1"/>
          </p:cNvSpPr>
          <p:nvPr>
            <p:ph type="title"/>
          </p:nvPr>
        </p:nvSpPr>
        <p:spPr>
          <a:xfrm>
            <a:off x="2209800" y="128936"/>
            <a:ext cx="7772400" cy="788988"/>
          </a:xfrm>
        </p:spPr>
        <p:txBody>
          <a:bodyPr>
            <a:normAutofit/>
          </a:bodyPr>
          <a:lstStyle/>
          <a:p>
            <a:pPr algn="ctr"/>
            <a:r>
              <a:rPr lang="en-US" altLang="en-US" sz="4800" b="1" dirty="0">
                <a:solidFill>
                  <a:schemeClr val="tx2"/>
                </a:solidFill>
                <a:latin typeface="Calibri Light" panose="020F0302020204030204" pitchFamily="34" charset="0"/>
                <a:cs typeface="Calibri Light" panose="020F0302020204030204" pitchFamily="34" charset="0"/>
              </a:rPr>
              <a:t>Undermining Epidemiology</a:t>
            </a:r>
          </a:p>
        </p:txBody>
      </p:sp>
      <p:pic>
        <p:nvPicPr>
          <p:cNvPr id="2" name="Picture 1"/>
          <p:cNvPicPr>
            <a:picLocks noChangeAspect="1"/>
          </p:cNvPicPr>
          <p:nvPr/>
        </p:nvPicPr>
        <p:blipFill>
          <a:blip r:embed="rId4"/>
          <a:stretch>
            <a:fillRect/>
          </a:stretch>
        </p:blipFill>
        <p:spPr>
          <a:xfrm>
            <a:off x="1607830" y="4739055"/>
            <a:ext cx="2898470" cy="2022891"/>
          </a:xfrm>
          <a:prstGeom prst="rect">
            <a:avLst/>
          </a:prstGeom>
          <a:ln>
            <a:solidFill>
              <a:schemeClr val="tx1"/>
            </a:solidFill>
          </a:ln>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5591"/>
          <a:stretch/>
        </p:blipFill>
        <p:spPr>
          <a:xfrm>
            <a:off x="4919332" y="1355990"/>
            <a:ext cx="5648315" cy="2130694"/>
          </a:xfrm>
          <a:prstGeom prst="rect">
            <a:avLst/>
          </a:prstGeom>
          <a:ln>
            <a:solidFill>
              <a:schemeClr val="tx1"/>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a:ext>
            </a:extLst>
          </a:blip>
          <a:srcRect r="26602" b="69628"/>
          <a:stretch/>
        </p:blipFill>
        <p:spPr>
          <a:xfrm>
            <a:off x="5127874" y="4136164"/>
            <a:ext cx="5439773" cy="2014526"/>
          </a:xfrm>
          <a:prstGeom prst="rect">
            <a:avLst/>
          </a:prstGeom>
          <a:ln>
            <a:solidFill>
              <a:schemeClr val="tx1"/>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3975" y="1355990"/>
            <a:ext cx="6094402" cy="4794700"/>
          </a:xfrm>
          <a:prstGeom prst="rect">
            <a:avLst/>
          </a:prstGeom>
          <a:ln>
            <a:solidFill>
              <a:schemeClr val="tx1"/>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9700" y="2235005"/>
            <a:ext cx="1743544" cy="23633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860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162910"/>
            <a:ext cx="7886700" cy="1325563"/>
          </a:xfrm>
        </p:spPr>
        <p:txBody>
          <a:bodyPr>
            <a:normAutofit/>
          </a:bodyPr>
          <a:lstStyle/>
          <a:p>
            <a:pPr algn="ctr"/>
            <a:r>
              <a:rPr lang="en-US" sz="4800" b="1" dirty="0">
                <a:solidFill>
                  <a:schemeClr val="tx2"/>
                </a:solidFill>
                <a:latin typeface="Calibri Light" panose="020F0302020204030204" pitchFamily="34" charset="0"/>
                <a:cs typeface="Calibri Light" panose="020F0302020204030204" pitchFamily="34" charset="0"/>
              </a:rPr>
              <a:t>Selected books on “Doubt”</a:t>
            </a:r>
          </a:p>
        </p:txBody>
      </p:sp>
      <p:pic>
        <p:nvPicPr>
          <p:cNvPr id="1026" name="Picture 2" descr="http://1.bp.blogspot.com/-TeLGklXRnOs/TfjuFUuVpRI/AAAAAAAAMgo/RE5cMl-Gj_w/s1600/merchants%2Bof%2Bdoub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417" y="1524001"/>
            <a:ext cx="1614854" cy="2452943"/>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pic>
        <p:nvPicPr>
          <p:cNvPr id="1028" name="Picture 4" descr="http://blogs.discovermagazine.com/intersection/files/michael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860" r="17400"/>
          <a:stretch/>
        </p:blipFill>
        <p:spPr bwMode="auto">
          <a:xfrm>
            <a:off x="6096001" y="1523999"/>
            <a:ext cx="1612543" cy="2452943"/>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pic>
        <p:nvPicPr>
          <p:cNvPr id="1030" name="Picture 6" descr="http://ak.buy.com/PI/0/350/212507296.jpg"/>
          <p:cNvPicPr>
            <a:picLocks noChangeAspect="1" noChangeArrowheads="1"/>
          </p:cNvPicPr>
          <p:nvPr/>
        </p:nvPicPr>
        <p:blipFill rotWithShape="1">
          <a:blip r:embed="rId4">
            <a:extLst>
              <a:ext uri="{28A0092B-C50C-407E-A947-70E740481C1C}">
                <a14:useLocalDpi xmlns:a14="http://schemas.microsoft.com/office/drawing/2010/main"/>
              </a:ext>
            </a:extLst>
          </a:blip>
          <a:srcRect l="15894" r="16429"/>
          <a:stretch/>
        </p:blipFill>
        <p:spPr bwMode="auto">
          <a:xfrm>
            <a:off x="8379272" y="1524000"/>
            <a:ext cx="1660078" cy="2452943"/>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743809" y="1863970"/>
            <a:ext cx="1855177" cy="584775"/>
          </a:xfrm>
          <a:prstGeom prst="rect">
            <a:avLst/>
          </a:prstGeom>
          <a:noFill/>
        </p:spPr>
        <p:txBody>
          <a:bodyPr wrap="square" rtlCol="0">
            <a:spAutoFit/>
          </a:bodyPr>
          <a:lstStyle/>
          <a:p>
            <a:pPr algn="ctr"/>
            <a:r>
              <a:rPr lang="en-US" sz="3200" b="1" dirty="0">
                <a:solidFill>
                  <a:schemeClr val="tx2"/>
                </a:solidFill>
                <a:latin typeface="Calibri" panose="020F0502020204030204" pitchFamily="34" charset="0"/>
                <a:cs typeface="Calibri" panose="020F0502020204030204" pitchFamily="34" charset="0"/>
              </a:rPr>
              <a:t>The Old…</a:t>
            </a:r>
          </a:p>
        </p:txBody>
      </p:sp>
      <p:sp>
        <p:nvSpPr>
          <p:cNvPr id="7" name="TextBox 6"/>
          <p:cNvSpPr txBox="1"/>
          <p:nvPr/>
        </p:nvSpPr>
        <p:spPr>
          <a:xfrm>
            <a:off x="1682261" y="5032131"/>
            <a:ext cx="1978270" cy="584775"/>
          </a:xfrm>
          <a:prstGeom prst="rect">
            <a:avLst/>
          </a:prstGeom>
          <a:noFill/>
        </p:spPr>
        <p:txBody>
          <a:bodyPr wrap="square" rtlCol="0">
            <a:spAutoFit/>
          </a:bodyPr>
          <a:lstStyle/>
          <a:p>
            <a:pPr algn="ctr"/>
            <a:r>
              <a:rPr lang="en-US" sz="3200" b="1" dirty="0">
                <a:solidFill>
                  <a:schemeClr val="tx2"/>
                </a:solidFill>
                <a:latin typeface="Calibri" panose="020F0502020204030204" pitchFamily="34" charset="0"/>
                <a:cs typeface="Calibri" panose="020F0502020204030204" pitchFamily="34" charset="0"/>
              </a:rPr>
              <a:t>The New…</a:t>
            </a:r>
          </a:p>
        </p:txBody>
      </p:sp>
      <p:pic>
        <p:nvPicPr>
          <p:cNvPr id="8" name="Picture 7"/>
          <p:cNvPicPr>
            <a:picLocks noChangeAspect="1"/>
          </p:cNvPicPr>
          <p:nvPr/>
        </p:nvPicPr>
        <p:blipFill>
          <a:blip r:embed="rId5"/>
          <a:stretch>
            <a:fillRect/>
          </a:stretch>
        </p:blipFill>
        <p:spPr>
          <a:xfrm>
            <a:off x="4861096" y="4260970"/>
            <a:ext cx="1744859" cy="2542241"/>
          </a:xfrm>
          <a:prstGeom prst="rect">
            <a:avLst/>
          </a:prstGeom>
          <a:ln>
            <a:solidFill>
              <a:schemeClr val="tx2"/>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1522" y="4260969"/>
            <a:ext cx="1671194" cy="2542241"/>
          </a:xfrm>
          <a:prstGeom prst="rect">
            <a:avLst/>
          </a:prstGeom>
          <a:ln>
            <a:solidFill>
              <a:schemeClr val="tx2"/>
            </a:solidFill>
          </a:ln>
        </p:spPr>
      </p:pic>
    </p:spTree>
    <p:extLst>
      <p:ext uri="{BB962C8B-B14F-4D97-AF65-F5344CB8AC3E}">
        <p14:creationId xmlns:p14="http://schemas.microsoft.com/office/powerpoint/2010/main" val="195752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1240284"/>
            <a:ext cx="7772400" cy="2862262"/>
          </a:xfrm>
        </p:spPr>
        <p:txBody>
          <a:bodyPr>
            <a:normAutofit/>
          </a:bodyPr>
          <a:lstStyle/>
          <a:p>
            <a:pPr algn="ctr"/>
            <a:r>
              <a:rPr lang="en-US" sz="8000" b="1" dirty="0">
                <a:solidFill>
                  <a:schemeClr val="tx2"/>
                </a:solidFill>
                <a:latin typeface="Calibri Light" panose="020F0302020204030204" pitchFamily="34" charset="0"/>
                <a:cs typeface="Calibri Light" panose="020F0302020204030204" pitchFamily="34" charset="0"/>
              </a:rPr>
              <a:t>BELIEF REPLACES EVIDENCE</a:t>
            </a:r>
          </a:p>
        </p:txBody>
      </p:sp>
    </p:spTree>
    <p:extLst>
      <p:ext uri="{BB962C8B-B14F-4D97-AF65-F5344CB8AC3E}">
        <p14:creationId xmlns:p14="http://schemas.microsoft.com/office/powerpoint/2010/main" val="3291237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Tom Nichols book c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9279" y="383255"/>
            <a:ext cx="41529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2"/>
          <p:cNvSpPr txBox="1">
            <a:spLocks noChangeArrowheads="1"/>
          </p:cNvSpPr>
          <p:nvPr/>
        </p:nvSpPr>
        <p:spPr bwMode="auto">
          <a:xfrm>
            <a:off x="5905500" y="1170062"/>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b="1" dirty="0">
                <a:solidFill>
                  <a:schemeClr val="tx2"/>
                </a:solidFill>
                <a:latin typeface="Calibri" panose="020F0502020204030204" pitchFamily="34" charset="0"/>
                <a:cs typeface="Calibri" panose="020F0502020204030204" pitchFamily="34" charset="0"/>
              </a:rPr>
              <a:t>“Yeah, well, you know, that’s just, like, your opinion, man,” </a:t>
            </a:r>
          </a:p>
        </p:txBody>
      </p:sp>
      <p:pic>
        <p:nvPicPr>
          <p:cNvPr id="61443" name="Picture 3" descr="the-dud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3048000"/>
            <a:ext cx="41910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6499691" y="4714431"/>
            <a:ext cx="33836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600" i="1" dirty="0">
                <a:solidFill>
                  <a:schemeClr val="tx2"/>
                </a:solidFill>
                <a:latin typeface="Calibri" panose="020F0502020204030204" pitchFamily="34" charset="0"/>
                <a:cs typeface="Calibri" panose="020F0502020204030204" pitchFamily="34" charset="0"/>
              </a:rPr>
              <a:t>The Big Lebowski</a:t>
            </a:r>
          </a:p>
        </p:txBody>
      </p:sp>
    </p:spTree>
    <p:extLst>
      <p:ext uri="{BB962C8B-B14F-4D97-AF65-F5344CB8AC3E}">
        <p14:creationId xmlns:p14="http://schemas.microsoft.com/office/powerpoint/2010/main" val="256514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746" y="716692"/>
            <a:ext cx="8884508" cy="1000896"/>
          </a:xfrm>
        </p:spPr>
        <p:txBody>
          <a:bodyPr>
            <a:noAutofit/>
          </a:bodyPr>
          <a:lstStyle/>
          <a:p>
            <a:pPr algn="ctr"/>
            <a:r>
              <a:rPr lang="en-US" b="1" dirty="0">
                <a:solidFill>
                  <a:schemeClr val="tx2"/>
                </a:solidFill>
                <a:latin typeface="Calibri Light" panose="020F0302020204030204" pitchFamily="34" charset="0"/>
                <a:cs typeface="Calibri Light" panose="020F0302020204030204" pitchFamily="34" charset="0"/>
              </a:rPr>
              <a:t>On some issues, belief sometimes replaces evidence for some people: </a:t>
            </a:r>
          </a:p>
        </p:txBody>
      </p:sp>
      <p:sp>
        <p:nvSpPr>
          <p:cNvPr id="3" name="Content Placeholder 2"/>
          <p:cNvSpPr>
            <a:spLocks noGrp="1"/>
          </p:cNvSpPr>
          <p:nvPr>
            <p:ph idx="1"/>
          </p:nvPr>
        </p:nvSpPr>
        <p:spPr>
          <a:xfrm>
            <a:off x="1981200" y="2475571"/>
            <a:ext cx="8229600" cy="3826374"/>
          </a:xfrm>
        </p:spPr>
        <p:txBody>
          <a:bodyPr/>
          <a:lstStyle/>
          <a:p>
            <a:r>
              <a:rPr lang="en-US" sz="3600" dirty="0">
                <a:solidFill>
                  <a:schemeClr val="tx2"/>
                </a:solidFill>
                <a:latin typeface="Calibri" panose="020F0502020204030204" pitchFamily="34" charset="0"/>
                <a:cs typeface="Calibri" panose="020F0502020204030204" pitchFamily="34" charset="0"/>
              </a:rPr>
              <a:t>Childhood vaccination and autism</a:t>
            </a:r>
          </a:p>
          <a:p>
            <a:r>
              <a:rPr lang="en-US" sz="3600" dirty="0">
                <a:solidFill>
                  <a:schemeClr val="tx2"/>
                </a:solidFill>
                <a:latin typeface="Calibri" panose="020F0502020204030204" pitchFamily="34" charset="0"/>
                <a:cs typeface="Calibri" panose="020F0502020204030204" pitchFamily="34" charset="0"/>
              </a:rPr>
              <a:t>Climate change</a:t>
            </a:r>
          </a:p>
          <a:p>
            <a:r>
              <a:rPr lang="en-US" sz="3600" dirty="0">
                <a:solidFill>
                  <a:schemeClr val="tx2"/>
                </a:solidFill>
                <a:latin typeface="Calibri" panose="020F0502020204030204" pitchFamily="34" charset="0"/>
                <a:cs typeface="Calibri" panose="020F0502020204030204" pitchFamily="34" charset="0"/>
              </a:rPr>
              <a:t>Evolution</a:t>
            </a:r>
          </a:p>
          <a:p>
            <a:r>
              <a:rPr lang="en-US" sz="3600" dirty="0">
                <a:solidFill>
                  <a:schemeClr val="tx2"/>
                </a:solidFill>
                <a:latin typeface="Calibri" panose="020F0502020204030204" pitchFamily="34" charset="0"/>
                <a:cs typeface="Calibri" panose="020F0502020204030204" pitchFamily="34" charset="0"/>
              </a:rPr>
              <a:t>Genetically modified organisms</a:t>
            </a:r>
          </a:p>
          <a:p>
            <a:r>
              <a:rPr lang="en-US" sz="3600" dirty="0">
                <a:solidFill>
                  <a:schemeClr val="tx2"/>
                </a:solidFill>
                <a:latin typeface="Calibri" panose="020F0502020204030204" pitchFamily="34" charset="0"/>
                <a:cs typeface="Calibri" panose="020F0502020204030204" pitchFamily="34" charset="0"/>
              </a:rPr>
              <a:t>EMR from cell phones</a:t>
            </a:r>
          </a:p>
          <a:p>
            <a:endParaRPr lang="en-US" sz="3600" dirty="0"/>
          </a:p>
          <a:p>
            <a:endParaRPr lang="en-US" dirty="0"/>
          </a:p>
        </p:txBody>
      </p:sp>
    </p:spTree>
    <p:extLst>
      <p:ext uri="{BB962C8B-B14F-4D97-AF65-F5344CB8AC3E}">
        <p14:creationId xmlns:p14="http://schemas.microsoft.com/office/powerpoint/2010/main" val="3101208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221"/>
            <a:ext cx="8229600" cy="478298"/>
          </a:xfrm>
        </p:spPr>
        <p:txBody>
          <a:bodyPr>
            <a:noAutofit/>
          </a:bodyPr>
          <a:lstStyle/>
          <a:p>
            <a:pPr algn="ctr"/>
            <a:r>
              <a:rPr lang="en-US" sz="4000" b="1" dirty="0">
                <a:solidFill>
                  <a:schemeClr val="tx2"/>
                </a:solidFill>
                <a:latin typeface="Calibri Light" panose="020F0302020204030204" pitchFamily="34" charset="0"/>
                <a:cs typeface="Calibri Light" panose="020F0302020204030204" pitchFamily="34" charset="0"/>
              </a:rPr>
              <a:t>Vaccination and Autism</a:t>
            </a:r>
          </a:p>
        </p:txBody>
      </p:sp>
      <p:sp>
        <p:nvSpPr>
          <p:cNvPr id="7" name="Rectangle 6"/>
          <p:cNvSpPr/>
          <p:nvPr/>
        </p:nvSpPr>
        <p:spPr>
          <a:xfrm>
            <a:off x="1524001" y="5620838"/>
            <a:ext cx="3580687" cy="1200329"/>
          </a:xfrm>
          <a:prstGeom prst="rect">
            <a:avLst/>
          </a:prstGeom>
        </p:spPr>
        <p:txBody>
          <a:bodyPr wrap="square">
            <a:spAutoFit/>
          </a:bodyPr>
          <a:lstStyle/>
          <a:p>
            <a:pPr algn="ctr"/>
            <a:r>
              <a:rPr lang="en-US" sz="2400" b="1" dirty="0"/>
              <a:t>Jenny McCarthy</a:t>
            </a:r>
          </a:p>
          <a:p>
            <a:pPr algn="ctr"/>
            <a:r>
              <a:rPr lang="en-US" sz="2400" i="1" dirty="0"/>
              <a:t>Anti-vaccine activist and e-cigarette promoter</a:t>
            </a:r>
            <a:endParaRPr lang="en-US" sz="2400" b="1" i="1" dirty="0"/>
          </a:p>
        </p:txBody>
      </p:sp>
      <p:pic>
        <p:nvPicPr>
          <p:cNvPr id="241666" name="Picture 2" descr="Jenny McCarthy Pictu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1579" y="3008331"/>
            <a:ext cx="2029626" cy="261250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stretch>
            <a:fillRect/>
          </a:stretch>
        </p:blipFill>
        <p:spPr>
          <a:xfrm>
            <a:off x="6456403" y="3590688"/>
            <a:ext cx="3237376" cy="2537630"/>
          </a:xfrm>
          <a:prstGeom prst="rect">
            <a:avLst/>
          </a:prstGeom>
        </p:spPr>
      </p:pic>
      <p:sp>
        <p:nvSpPr>
          <p:cNvPr id="8" name="Rectangle 7"/>
          <p:cNvSpPr/>
          <p:nvPr/>
        </p:nvSpPr>
        <p:spPr>
          <a:xfrm>
            <a:off x="6166022" y="6128319"/>
            <a:ext cx="4044779" cy="830997"/>
          </a:xfrm>
          <a:prstGeom prst="rect">
            <a:avLst/>
          </a:prstGeom>
        </p:spPr>
        <p:txBody>
          <a:bodyPr wrap="square">
            <a:spAutoFit/>
          </a:bodyPr>
          <a:lstStyle/>
          <a:p>
            <a:pPr algn="ctr"/>
            <a:r>
              <a:rPr lang="en-US" sz="2400" b="1" dirty="0"/>
              <a:t>Robert Kennedy Jr. </a:t>
            </a:r>
          </a:p>
          <a:p>
            <a:pPr algn="ctr"/>
            <a:r>
              <a:rPr lang="en-US" sz="2400" i="1" dirty="0"/>
              <a:t>Anti-vaccine activist</a:t>
            </a:r>
            <a:endParaRPr lang="en-US" sz="2400" b="1" i="1" dirty="0"/>
          </a:p>
        </p:txBody>
      </p:sp>
      <p:pic>
        <p:nvPicPr>
          <p:cNvPr id="5" name="Picture 4"/>
          <p:cNvPicPr>
            <a:picLocks noChangeAspect="1"/>
          </p:cNvPicPr>
          <p:nvPr/>
        </p:nvPicPr>
        <p:blipFill>
          <a:blip r:embed="rId4"/>
          <a:stretch>
            <a:fillRect/>
          </a:stretch>
        </p:blipFill>
        <p:spPr>
          <a:xfrm>
            <a:off x="1639310" y="739124"/>
            <a:ext cx="3810000" cy="21336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8975" y="637053"/>
            <a:ext cx="4583567" cy="76392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8975" y="1339744"/>
            <a:ext cx="3754626" cy="2174032"/>
          </a:xfrm>
          <a:prstGeom prst="rect">
            <a:avLst/>
          </a:prstGeom>
        </p:spPr>
      </p:pic>
    </p:spTree>
    <p:extLst>
      <p:ext uri="{BB962C8B-B14F-4D97-AF65-F5344CB8AC3E}">
        <p14:creationId xmlns:p14="http://schemas.microsoft.com/office/powerpoint/2010/main" val="1560701182"/>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rotWithShape="1">
          <a:blip r:embed="rId2" cstate="email">
            <a:extLst>
              <a:ext uri="{28A0092B-C50C-407E-A947-70E740481C1C}">
                <a14:useLocalDpi xmlns:a14="http://schemas.microsoft.com/office/drawing/2010/main"/>
              </a:ext>
            </a:extLst>
          </a:blip>
          <a:srcRect b="38886"/>
          <a:stretch/>
        </p:blipFill>
        <p:spPr>
          <a:xfrm>
            <a:off x="1524000" y="435627"/>
            <a:ext cx="9144000" cy="2215703"/>
          </a:xfrm>
          <a:prstGeom prst="rect">
            <a:avLst/>
          </a:prstGeom>
        </p:spPr>
      </p:pic>
      <p:pic>
        <p:nvPicPr>
          <p:cNvPr id="250882" name="Picture 2" descr="Statewide immuniz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4125" y="2651329"/>
            <a:ext cx="7143750" cy="40195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958348" y="2141285"/>
            <a:ext cx="2370329" cy="338554"/>
          </a:xfrm>
          <a:prstGeom prst="rect">
            <a:avLst/>
          </a:prstGeom>
        </p:spPr>
        <p:txBody>
          <a:bodyPr wrap="none">
            <a:spAutoFit/>
          </a:bodyPr>
          <a:lstStyle/>
          <a:p>
            <a:r>
              <a:rPr lang="fr-FR" sz="1600" b="1" dirty="0" err="1">
                <a:solidFill>
                  <a:schemeClr val="tx2"/>
                </a:solidFill>
                <a:latin typeface="Calibri" panose="020F0502020204030204" pitchFamily="34" charset="0"/>
                <a:cs typeface="Calibri" panose="020F0502020204030204" pitchFamily="34" charset="0"/>
              </a:rPr>
              <a:t>LATimes</a:t>
            </a:r>
            <a:r>
              <a:rPr lang="fr-FR" sz="1600" b="1" dirty="0">
                <a:solidFill>
                  <a:schemeClr val="tx2"/>
                </a:solidFill>
                <a:latin typeface="Calibri" panose="020F0502020204030204" pitchFamily="34" charset="0"/>
                <a:cs typeface="Calibri" panose="020F0502020204030204" pitchFamily="34" charset="0"/>
              </a:rPr>
              <a:t>, Sept 2 &amp; 3, 2014</a:t>
            </a:r>
            <a:endParaRPr lang="en-US" sz="16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1348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2140" r="1957"/>
          <a:stretch/>
        </p:blipFill>
        <p:spPr>
          <a:xfrm>
            <a:off x="2814180" y="470019"/>
            <a:ext cx="6435219" cy="60502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162" y="2223820"/>
            <a:ext cx="8168106" cy="1688241"/>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0498" y="4186459"/>
            <a:ext cx="8759435" cy="881285"/>
          </a:xfrm>
          <a:prstGeom prst="rect">
            <a:avLst/>
          </a:prstGeom>
          <a:ln>
            <a:solidFill>
              <a:schemeClr val="tx1"/>
            </a:solidFill>
          </a:ln>
        </p:spPr>
      </p:pic>
    </p:spTree>
    <p:extLst>
      <p:ext uri="{BB962C8B-B14F-4D97-AF65-F5344CB8AC3E}">
        <p14:creationId xmlns:p14="http://schemas.microsoft.com/office/powerpoint/2010/main" val="3385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1"/>
            <a:ext cx="8229600" cy="638629"/>
          </a:xfrm>
        </p:spPr>
        <p:txBody>
          <a:bodyPr>
            <a:noAutofit/>
          </a:bodyPr>
          <a:lstStyle/>
          <a:p>
            <a:pPr algn="ctr"/>
            <a:r>
              <a:rPr lang="en-US" sz="4800" b="1" dirty="0">
                <a:solidFill>
                  <a:schemeClr val="tx2"/>
                </a:solidFill>
                <a:latin typeface="Calibri Light" panose="020F0302020204030204" pitchFamily="34" charset="0"/>
                <a:cs typeface="Calibri Light" panose="020F0302020204030204" pitchFamily="34" charset="0"/>
              </a:rPr>
              <a:t>Death of Expertise (Nichols)</a:t>
            </a:r>
          </a:p>
        </p:txBody>
      </p:sp>
      <p:sp>
        <p:nvSpPr>
          <p:cNvPr id="3" name="Content Placeholder 2"/>
          <p:cNvSpPr>
            <a:spLocks noGrp="1"/>
          </p:cNvSpPr>
          <p:nvPr>
            <p:ph idx="1"/>
          </p:nvPr>
        </p:nvSpPr>
        <p:spPr>
          <a:xfrm>
            <a:off x="1981200" y="1715535"/>
            <a:ext cx="8088594" cy="5080000"/>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“...fundamentally a rejection of science and dispassionate rationality.”</a:t>
            </a:r>
          </a:p>
          <a:p>
            <a:r>
              <a:rPr lang="en-US" sz="3200" dirty="0">
                <a:solidFill>
                  <a:schemeClr val="tx2"/>
                </a:solidFill>
                <a:latin typeface="Calibri" panose="020F0502020204030204" pitchFamily="34" charset="0"/>
                <a:cs typeface="Calibri" panose="020F0502020204030204" pitchFamily="34" charset="0"/>
              </a:rPr>
              <a:t>“Any assertion of expertise from an actual expert meanwhile, produces an explosion of anger from certain quarters</a:t>
            </a:r>
            <a:r>
              <a:rPr lang="mr-IN" sz="3200" dirty="0">
                <a:solidFill>
                  <a:schemeClr val="tx2"/>
                </a:solidFill>
                <a:latin typeface="Calibri" panose="020F0502020204030204" pitchFamily="34" charset="0"/>
              </a:rPr>
              <a:t>…</a:t>
            </a:r>
            <a:r>
              <a:rPr lang="en-US" sz="3200" dirty="0">
                <a:solidFill>
                  <a:schemeClr val="tx2"/>
                </a:solidFill>
                <a:latin typeface="Calibri" panose="020F0502020204030204" pitchFamily="34" charset="0"/>
                <a:cs typeface="Calibri" panose="020F0502020204030204" pitchFamily="34" charset="0"/>
              </a:rPr>
              <a:t>”</a:t>
            </a:r>
          </a:p>
          <a:p>
            <a:r>
              <a:rPr lang="en-US" sz="3200" dirty="0">
                <a:solidFill>
                  <a:schemeClr val="tx2"/>
                </a:solidFill>
                <a:latin typeface="Calibri" panose="020F0502020204030204" pitchFamily="34" charset="0"/>
                <a:cs typeface="Calibri" panose="020F0502020204030204" pitchFamily="34" charset="0"/>
              </a:rPr>
              <a:t>“</a:t>
            </a:r>
            <a:r>
              <a:rPr lang="mr-IN" sz="3200" dirty="0">
                <a:solidFill>
                  <a:schemeClr val="tx2"/>
                </a:solidFill>
                <a:latin typeface="Calibri" panose="020F0502020204030204" pitchFamily="34" charset="0"/>
              </a:rPr>
              <a:t>…</a:t>
            </a:r>
            <a:r>
              <a:rPr lang="en-US" sz="3200" dirty="0">
                <a:solidFill>
                  <a:schemeClr val="tx2"/>
                </a:solidFill>
                <a:latin typeface="Calibri" panose="020F0502020204030204" pitchFamily="34" charset="0"/>
                <a:cs typeface="Calibri" panose="020F0502020204030204" pitchFamily="34" charset="0"/>
              </a:rPr>
              <a:t>having equal rights in a political system also means that each person’s opinion about anything must be an equal to anyone else’s.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7618" y="4907999"/>
            <a:ext cx="1240382" cy="1887536"/>
          </a:xfrm>
          <a:prstGeom prst="rect">
            <a:avLst/>
          </a:prstGeom>
        </p:spPr>
      </p:pic>
    </p:spTree>
    <p:extLst>
      <p:ext uri="{BB962C8B-B14F-4D97-AF65-F5344CB8AC3E}">
        <p14:creationId xmlns:p14="http://schemas.microsoft.com/office/powerpoint/2010/main" val="974928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solidFill>
                  <a:schemeClr val="tx2"/>
                </a:solidFill>
                <a:latin typeface="Calibri Light" panose="020F0302020204030204" pitchFamily="34" charset="0"/>
                <a:cs typeface="Calibri Light" panose="020F0302020204030204" pitchFamily="34" charset="0"/>
              </a:rPr>
              <a:t>What is going on?</a:t>
            </a:r>
          </a:p>
        </p:txBody>
      </p:sp>
      <p:sp>
        <p:nvSpPr>
          <p:cNvPr id="3" name="Content Placeholder 2"/>
          <p:cNvSpPr>
            <a:spLocks noGrp="1"/>
          </p:cNvSpPr>
          <p:nvPr>
            <p:ph idx="1"/>
          </p:nvPr>
        </p:nvSpPr>
        <p:spPr/>
        <p:txBody>
          <a:bodyPr>
            <a:normAutofit/>
          </a:bodyPr>
          <a:lstStyle/>
          <a:p>
            <a:r>
              <a:rPr lang="en-US" sz="3600" dirty="0">
                <a:solidFill>
                  <a:schemeClr val="tx2"/>
                </a:solidFill>
                <a:latin typeface="Calibri" panose="020F0502020204030204" pitchFamily="34" charset="0"/>
                <a:cs typeface="Calibri" panose="020F0502020204030204" pitchFamily="34" charset="0"/>
              </a:rPr>
              <a:t>The politicization of some science (e.g., climate change</a:t>
            </a:r>
          </a:p>
          <a:p>
            <a:r>
              <a:rPr lang="en-US" sz="3600" dirty="0">
                <a:solidFill>
                  <a:schemeClr val="tx2"/>
                </a:solidFill>
                <a:latin typeface="Calibri" panose="020F0502020204030204" pitchFamily="34" charset="0"/>
                <a:cs typeface="Calibri" panose="020F0502020204030204" pitchFamily="34" charset="0"/>
              </a:rPr>
              <a:t>A decline of science literacy and numeracy</a:t>
            </a:r>
          </a:p>
          <a:p>
            <a:r>
              <a:rPr lang="en-US" sz="3600" dirty="0">
                <a:solidFill>
                  <a:schemeClr val="tx2"/>
                </a:solidFill>
                <a:latin typeface="Calibri" panose="020F0502020204030204" pitchFamily="34" charset="0"/>
                <a:cs typeface="Calibri" panose="020F0502020204030204" pitchFamily="34" charset="0"/>
              </a:rPr>
              <a:t>The internet and social media</a:t>
            </a:r>
          </a:p>
          <a:p>
            <a:r>
              <a:rPr lang="en-US" sz="3600" dirty="0">
                <a:solidFill>
                  <a:schemeClr val="tx2"/>
                </a:solidFill>
                <a:latin typeface="Calibri" panose="020F0502020204030204" pitchFamily="34" charset="0"/>
                <a:cs typeface="Calibri" panose="020F0502020204030204" pitchFamily="34" charset="0"/>
              </a:rPr>
              <a:t>Devaluation of experts and expertise</a:t>
            </a:r>
          </a:p>
          <a:p>
            <a:r>
              <a:rPr lang="en-US" sz="3600" dirty="0">
                <a:solidFill>
                  <a:schemeClr val="tx2"/>
                </a:solidFill>
                <a:latin typeface="Calibri" panose="020F0502020204030204" pitchFamily="34" charset="0"/>
                <a:cs typeface="Calibri" panose="020F0502020204030204" pitchFamily="34" charset="0"/>
              </a:rPr>
              <a:t>High-level “dissing of science</a:t>
            </a:r>
            <a:r>
              <a:rPr lang="en-US" sz="3600" dirty="0">
                <a:solidFill>
                  <a:schemeClr val="tx2"/>
                </a:solidFill>
              </a:rPr>
              <a:t>”</a:t>
            </a:r>
          </a:p>
        </p:txBody>
      </p:sp>
    </p:spTree>
    <p:extLst>
      <p:ext uri="{BB962C8B-B14F-4D97-AF65-F5344CB8AC3E}">
        <p14:creationId xmlns:p14="http://schemas.microsoft.com/office/powerpoint/2010/main" val="416227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8960"/>
          <a:stretch/>
        </p:blipFill>
        <p:spPr>
          <a:xfrm>
            <a:off x="3858354" y="1"/>
            <a:ext cx="5046784" cy="217093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641" b="3170"/>
          <a:stretch/>
        </p:blipFill>
        <p:spPr>
          <a:xfrm>
            <a:off x="3256076" y="2048607"/>
            <a:ext cx="6251340" cy="48108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792" y="117153"/>
            <a:ext cx="2168238" cy="10625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609" y="327015"/>
            <a:ext cx="6435969" cy="6206115"/>
          </a:xfrm>
          <a:prstGeom prst="rect">
            <a:avLst/>
          </a:prstGeom>
          <a:ln>
            <a:solidFill>
              <a:schemeClr val="tx1"/>
            </a:solidFill>
          </a:ln>
        </p:spPr>
      </p:pic>
    </p:spTree>
    <p:extLst>
      <p:ext uri="{BB962C8B-B14F-4D97-AF65-F5344CB8AC3E}">
        <p14:creationId xmlns:p14="http://schemas.microsoft.com/office/powerpoint/2010/main" val="28890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88301" b="2340"/>
          <a:stretch/>
        </p:blipFill>
        <p:spPr>
          <a:xfrm>
            <a:off x="792010" y="165604"/>
            <a:ext cx="10190351" cy="1234155"/>
          </a:xfrm>
          <a:prstGeom prst="rect">
            <a:avLst/>
          </a:prstGeom>
        </p:spPr>
      </p:pic>
      <p:sp>
        <p:nvSpPr>
          <p:cNvPr id="3" name="TextBox 2"/>
          <p:cNvSpPr txBox="1"/>
          <p:nvPr/>
        </p:nvSpPr>
        <p:spPr>
          <a:xfrm>
            <a:off x="2133600" y="1676401"/>
            <a:ext cx="7924800" cy="4524315"/>
          </a:xfrm>
          <a:prstGeom prst="rect">
            <a:avLst/>
          </a:prstGeom>
          <a:noFill/>
        </p:spPr>
        <p:txBody>
          <a:bodyPr wrap="square" rtlCol="0">
            <a:spAutoFit/>
          </a:bodyPr>
          <a:lstStyle/>
          <a:p>
            <a:r>
              <a:rPr lang="en-US" sz="3200" dirty="0">
                <a:solidFill>
                  <a:schemeClr val="tx2"/>
                </a:solidFill>
                <a:latin typeface="Calibri" panose="020F0502020204030204" pitchFamily="34" charset="0"/>
                <a:cs typeface="Calibri" panose="020F0502020204030204" pitchFamily="34" charset="0"/>
              </a:rPr>
              <a:t>“Science is never partisan, but science is always political,” said Otto.  “Science takes nothing on faith; it says, ‘show me the evidence and I’ll judge for myself.’  But the discoveries that science makes either confirm or challenge somebody's cherished beliefs or vested economic or ideological interest.  Science creates knowledge—knowledge is power, and that power is political.” </a:t>
            </a:r>
          </a:p>
        </p:txBody>
      </p:sp>
      <p:sp>
        <p:nvSpPr>
          <p:cNvPr id="4" name="TextBox 3"/>
          <p:cNvSpPr txBox="1"/>
          <p:nvPr/>
        </p:nvSpPr>
        <p:spPr>
          <a:xfrm>
            <a:off x="1828800" y="6477001"/>
            <a:ext cx="8534400" cy="246221"/>
          </a:xfrm>
          <a:prstGeom prst="rect">
            <a:avLst/>
          </a:prstGeom>
          <a:noFill/>
        </p:spPr>
        <p:txBody>
          <a:bodyPr wrap="square" rtlCol="0">
            <a:spAutoFit/>
          </a:bodyPr>
          <a:lstStyle/>
          <a:p>
            <a:pPr algn="ctr"/>
            <a:r>
              <a:rPr lang="en-US" sz="1000" dirty="0">
                <a:solidFill>
                  <a:schemeClr val="tx2"/>
                </a:solidFill>
                <a:latin typeface="Calibri" panose="020F0502020204030204" pitchFamily="34" charset="0"/>
                <a:cs typeface="Calibri" panose="020F0502020204030204" pitchFamily="34" charset="0"/>
              </a:rPr>
              <a:t>National Academies of Science. (2017). Examining the mistrust of science: Proceedings of a workshop—in brief. National Academies Press. Page 1.</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264" y="598051"/>
            <a:ext cx="1066272" cy="1603417"/>
          </a:xfrm>
          <a:prstGeom prst="rect">
            <a:avLst/>
          </a:prstGeom>
        </p:spPr>
      </p:pic>
    </p:spTree>
    <p:extLst>
      <p:ext uri="{BB962C8B-B14F-4D97-AF65-F5344CB8AC3E}">
        <p14:creationId xmlns:p14="http://schemas.microsoft.com/office/powerpoint/2010/main" val="2288872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90619" b="2340"/>
          <a:stretch/>
        </p:blipFill>
        <p:spPr>
          <a:xfrm>
            <a:off x="2635514" y="872385"/>
            <a:ext cx="6920972" cy="630608"/>
          </a:xfrm>
          <a:prstGeom prst="rect">
            <a:avLst/>
          </a:prstGeom>
        </p:spPr>
      </p:pic>
      <p:sp>
        <p:nvSpPr>
          <p:cNvPr id="4" name="TextBox 3"/>
          <p:cNvSpPr txBox="1"/>
          <p:nvPr/>
        </p:nvSpPr>
        <p:spPr>
          <a:xfrm>
            <a:off x="1828800" y="6605191"/>
            <a:ext cx="8534400" cy="246221"/>
          </a:xfrm>
          <a:prstGeom prst="rect">
            <a:avLst/>
          </a:prstGeom>
          <a:noFill/>
        </p:spPr>
        <p:txBody>
          <a:bodyPr wrap="square" rtlCol="0">
            <a:spAutoFit/>
          </a:bodyPr>
          <a:lstStyle/>
          <a:p>
            <a:pPr algn="ctr"/>
            <a:r>
              <a:rPr lang="en-US" sz="1000" dirty="0">
                <a:solidFill>
                  <a:schemeClr val="tx2"/>
                </a:solidFill>
                <a:latin typeface="Calibri" panose="020F0502020204030204" pitchFamily="34" charset="0"/>
                <a:cs typeface="Calibri" panose="020F0502020204030204" pitchFamily="34" charset="0"/>
              </a:rPr>
              <a:t>National Academies of Science. (2017). Examining the mistrust of science: Proceedings of a workshop—in brief. National Academies Press. Page 4.</a:t>
            </a: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6949" t="4445" r="6776" b="48889"/>
          <a:stretch/>
        </p:blipFill>
        <p:spPr>
          <a:xfrm>
            <a:off x="2388749" y="1352550"/>
            <a:ext cx="7620000" cy="5334000"/>
          </a:xfrm>
          <a:prstGeom prst="rect">
            <a:avLst/>
          </a:prstGeom>
        </p:spPr>
      </p:pic>
      <p:sp>
        <p:nvSpPr>
          <p:cNvPr id="3" name="Rectangle 2"/>
          <p:cNvSpPr/>
          <p:nvPr/>
        </p:nvSpPr>
        <p:spPr bwMode="auto">
          <a:xfrm>
            <a:off x="1828800" y="96854"/>
            <a:ext cx="8534400" cy="66314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chemeClr val="tx2"/>
                </a:solidFill>
                <a:latin typeface="Calibri Light" panose="020F0302020204030204" pitchFamily="34" charset="0"/>
                <a:cs typeface="Calibri Light" panose="020F0302020204030204" pitchFamily="34" charset="0"/>
              </a:rPr>
              <a:t>Climate Change, Politics, and Science Literacy</a:t>
            </a:r>
          </a:p>
        </p:txBody>
      </p:sp>
    </p:spTree>
    <p:extLst>
      <p:ext uri="{BB962C8B-B14F-4D97-AF65-F5344CB8AC3E}">
        <p14:creationId xmlns:p14="http://schemas.microsoft.com/office/powerpoint/2010/main" val="1494580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533400"/>
            <a:ext cx="9144000" cy="748234"/>
          </a:xfrm>
          <a:prstGeom prst="rect">
            <a:avLst/>
          </a:prstGeom>
        </p:spPr>
      </p:pic>
      <p:sp>
        <p:nvSpPr>
          <p:cNvPr id="2" name="Rectangle 1"/>
          <p:cNvSpPr/>
          <p:nvPr/>
        </p:nvSpPr>
        <p:spPr>
          <a:xfrm rot="5400000">
            <a:off x="7237884" y="3961284"/>
            <a:ext cx="6629400" cy="230832"/>
          </a:xfrm>
          <a:prstGeom prst="rect">
            <a:avLst/>
          </a:prstGeom>
        </p:spPr>
        <p:txBody>
          <a:bodyPr wrap="square">
            <a:spAutoFit/>
          </a:bodyPr>
          <a:lstStyle/>
          <a:p>
            <a:r>
              <a:rPr lang="en-US" sz="850" i="1" dirty="0"/>
              <a:t>Source</a:t>
            </a:r>
            <a:r>
              <a:rPr lang="en-US" sz="850" dirty="0"/>
              <a:t>: http://</a:t>
            </a:r>
            <a:r>
              <a:rPr lang="en-US" sz="850" dirty="0" err="1"/>
              <a:t>www.pewresearch.org</a:t>
            </a:r>
            <a:r>
              <a:rPr lang="en-US" sz="850" dirty="0"/>
              <a:t>/fact-tank/2017/04/06/public-confidence-in-scientists-has-remained-stable-for-decades/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400" y="1307034"/>
            <a:ext cx="5841424" cy="5550966"/>
          </a:xfrm>
          <a:prstGeom prst="rect">
            <a:avLst/>
          </a:prstGeom>
        </p:spPr>
      </p:pic>
    </p:spTree>
    <p:extLst>
      <p:ext uri="{BB962C8B-B14F-4D97-AF65-F5344CB8AC3E}">
        <p14:creationId xmlns:p14="http://schemas.microsoft.com/office/powerpoint/2010/main" val="1440986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5769" y="507342"/>
            <a:ext cx="8637851" cy="5517443"/>
          </a:xfrm>
          <a:prstGeom prst="rect">
            <a:avLst/>
          </a:prstGeom>
        </p:spPr>
      </p:pic>
    </p:spTree>
    <p:extLst>
      <p:ext uri="{BB962C8B-B14F-4D97-AF65-F5344CB8AC3E}">
        <p14:creationId xmlns:p14="http://schemas.microsoft.com/office/powerpoint/2010/main" val="1870706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3748" y="113231"/>
            <a:ext cx="5696745" cy="7716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5670" y="1299387"/>
            <a:ext cx="4067743" cy="46964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8619" y="437254"/>
            <a:ext cx="4058216" cy="6420746"/>
          </a:xfrm>
          <a:prstGeom prst="rect">
            <a:avLst/>
          </a:prstGeom>
        </p:spPr>
      </p:pic>
    </p:spTree>
    <p:extLst>
      <p:ext uri="{BB962C8B-B14F-4D97-AF65-F5344CB8AC3E}">
        <p14:creationId xmlns:p14="http://schemas.microsoft.com/office/powerpoint/2010/main" val="3073393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0917" y="504417"/>
            <a:ext cx="4077269" cy="58491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0620" y="1507200"/>
            <a:ext cx="4105848" cy="3467584"/>
          </a:xfrm>
          <a:prstGeom prst="rect">
            <a:avLst/>
          </a:prstGeom>
        </p:spPr>
      </p:pic>
    </p:spTree>
    <p:extLst>
      <p:ext uri="{BB962C8B-B14F-4D97-AF65-F5344CB8AC3E}">
        <p14:creationId xmlns:p14="http://schemas.microsoft.com/office/powerpoint/2010/main" val="4267257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solidFill>
                  <a:schemeClr val="tx2"/>
                </a:solidFill>
                <a:latin typeface="Calibri Light" panose="020F0302020204030204" pitchFamily="34" charset="0"/>
                <a:cs typeface="Calibri Light" panose="020F0302020204030204" pitchFamily="34" charset="0"/>
              </a:rPr>
              <a:t>Cultural Cognition is Key (Kahn)</a:t>
            </a:r>
          </a:p>
        </p:txBody>
      </p:sp>
      <p:sp>
        <p:nvSpPr>
          <p:cNvPr id="3" name="Content Placeholder 2"/>
          <p:cNvSpPr>
            <a:spLocks noGrp="1"/>
          </p:cNvSpPr>
          <p:nvPr>
            <p:ph idx="1"/>
          </p:nvPr>
        </p:nvSpPr>
        <p:spPr/>
        <p:txBody>
          <a:bodyPr>
            <a:normAutofit/>
          </a:bodyPr>
          <a:lstStyle/>
          <a:p>
            <a:r>
              <a:rPr lang="en-US" sz="3200" dirty="0">
                <a:solidFill>
                  <a:schemeClr val="tx2"/>
                </a:solidFill>
              </a:rPr>
              <a:t> </a:t>
            </a:r>
            <a:r>
              <a:rPr lang="en-US" sz="3200" dirty="0">
                <a:solidFill>
                  <a:schemeClr val="tx2"/>
                </a:solidFill>
                <a:latin typeface="Calibri" panose="020F0502020204030204" pitchFamily="34" charset="0"/>
                <a:cs typeface="Calibri" panose="020F0502020204030204" pitchFamily="34" charset="0"/>
              </a:rPr>
              <a:t>“..refers to the influence of group values—ones relating to equality and authority, individualism and community—on risk perception and related beliefs. </a:t>
            </a:r>
          </a:p>
          <a:p>
            <a:r>
              <a:rPr lang="en-US" sz="3200" dirty="0">
                <a:solidFill>
                  <a:schemeClr val="tx2"/>
                </a:solidFill>
                <a:latin typeface="Calibri" panose="020F0502020204030204" pitchFamily="34" charset="0"/>
                <a:cs typeface="Calibri" panose="020F0502020204030204" pitchFamily="34" charset="0"/>
              </a:rPr>
              <a:t>In other words, who we are and the groups we identify with are drivers of the credibility of scientific evidence.</a:t>
            </a:r>
          </a:p>
        </p:txBody>
      </p:sp>
    </p:spTree>
    <p:extLst>
      <p:ext uri="{BB962C8B-B14F-4D97-AF65-F5344CB8AC3E}">
        <p14:creationId xmlns:p14="http://schemas.microsoft.com/office/powerpoint/2010/main" val="5366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88301" b="2340"/>
          <a:stretch/>
        </p:blipFill>
        <p:spPr>
          <a:xfrm>
            <a:off x="2839341" y="190500"/>
            <a:ext cx="6920972" cy="838200"/>
          </a:xfrm>
          <a:prstGeom prst="rect">
            <a:avLst/>
          </a:prstGeom>
        </p:spPr>
      </p:pic>
      <p:sp>
        <p:nvSpPr>
          <p:cNvPr id="4" name="TextBox 3"/>
          <p:cNvSpPr txBox="1"/>
          <p:nvPr/>
        </p:nvSpPr>
        <p:spPr>
          <a:xfrm>
            <a:off x="1524000" y="6596645"/>
            <a:ext cx="9144000" cy="246221"/>
          </a:xfrm>
          <a:prstGeom prst="rect">
            <a:avLst/>
          </a:prstGeom>
          <a:noFill/>
        </p:spPr>
        <p:txBody>
          <a:bodyPr wrap="square" rtlCol="0">
            <a:spAutoFit/>
          </a:bodyPr>
          <a:lstStyle/>
          <a:p>
            <a:pPr algn="ctr"/>
            <a:r>
              <a:rPr lang="en-US" sz="1000" dirty="0">
                <a:solidFill>
                  <a:schemeClr val="tx2"/>
                </a:solidFill>
                <a:latin typeface="Calibri" panose="020F0502020204030204" pitchFamily="34" charset="0"/>
                <a:cs typeface="Calibri" panose="020F0502020204030204" pitchFamily="34" charset="0"/>
              </a:rPr>
              <a:t>National Academies of Science. (2017). Examining the mistrust of science: Proceedings of a workshop—in brief. National Academies Press. Page 5.</a:t>
            </a: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6950" t="3333" r="6776" b="54445"/>
          <a:stretch/>
        </p:blipFill>
        <p:spPr>
          <a:xfrm>
            <a:off x="2209090" y="1028700"/>
            <a:ext cx="8181474" cy="5181600"/>
          </a:xfrm>
          <a:prstGeom prst="rect">
            <a:avLst/>
          </a:prstGeom>
        </p:spPr>
      </p:pic>
    </p:spTree>
    <p:extLst>
      <p:ext uri="{BB962C8B-B14F-4D97-AF65-F5344CB8AC3E}">
        <p14:creationId xmlns:p14="http://schemas.microsoft.com/office/powerpoint/2010/main" val="97072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61925"/>
            <a:ext cx="7886700" cy="1325563"/>
          </a:xfrm>
        </p:spPr>
        <p:txBody>
          <a:bodyPr>
            <a:normAutofit/>
          </a:bodyPr>
          <a:lstStyle/>
          <a:p>
            <a:pPr algn="ctr"/>
            <a:r>
              <a:rPr lang="en-US" sz="6000" b="1" dirty="0">
                <a:solidFill>
                  <a:schemeClr val="tx2"/>
                </a:solidFill>
                <a:latin typeface="Calibri Light" panose="020F0302020204030204" pitchFamily="34" charset="0"/>
                <a:cs typeface="Calibri Light" panose="020F0302020204030204" pitchFamily="34" charset="0"/>
              </a:rPr>
              <a:t>Hence</a:t>
            </a:r>
          </a:p>
        </p:txBody>
      </p:sp>
      <p:sp>
        <p:nvSpPr>
          <p:cNvPr id="3" name="Content Placeholder 2"/>
          <p:cNvSpPr>
            <a:spLocks noGrp="1"/>
          </p:cNvSpPr>
          <p:nvPr>
            <p:ph idx="1"/>
          </p:nvPr>
        </p:nvSpPr>
        <p:spPr/>
        <p:txBody>
          <a:bodyPr/>
          <a:lstStyle/>
          <a:p>
            <a:r>
              <a:rPr lang="en-US" dirty="0"/>
              <a:t>Only coal miners in West Virginia believe that:  “I </a:t>
            </a:r>
            <a:r>
              <a:rPr lang="en-US"/>
              <a:t>made them </a:t>
            </a:r>
            <a:r>
              <a:rPr lang="en-US" dirty="0"/>
              <a:t>this promise,” Trump said, “we will put our miners back to work.”</a:t>
            </a:r>
          </a:p>
          <a:p>
            <a:r>
              <a:rPr lang="en-US" dirty="0"/>
              <a:t>Some believe that having guns in schools saves lives.</a:t>
            </a:r>
          </a:p>
          <a:p>
            <a:r>
              <a:rPr lang="en-US" dirty="0"/>
              <a:t>Some believe that evolution did not occur but that humans resulted from ”intelligent design.”</a:t>
            </a:r>
          </a:p>
          <a:p>
            <a:endParaRPr lang="en-US" dirty="0"/>
          </a:p>
        </p:txBody>
      </p:sp>
      <p:sp>
        <p:nvSpPr>
          <p:cNvPr id="4" name="Rectangle 3"/>
          <p:cNvSpPr/>
          <p:nvPr/>
        </p:nvSpPr>
        <p:spPr bwMode="auto">
          <a:xfrm>
            <a:off x="1640546" y="1600201"/>
            <a:ext cx="8911770" cy="4525963"/>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a:solidFill>
                  <a:schemeClr val="tx2"/>
                </a:solidFill>
                <a:latin typeface="Calibri" panose="020F0502020204030204" pitchFamily="34" charset="0"/>
                <a:cs typeface="Calibri" panose="020F0502020204030204" pitchFamily="34" charset="0"/>
              </a:rPr>
              <a:t>Dr. Paul Broun</a:t>
            </a:r>
          </a:p>
          <a:p>
            <a:pPr algn="ctr" eaLnBrk="0" fontAlgn="base" hangingPunct="0">
              <a:spcBef>
                <a:spcPct val="0"/>
              </a:spcBef>
              <a:spcAft>
                <a:spcPct val="0"/>
              </a:spcAft>
            </a:pPr>
            <a:r>
              <a:rPr lang="en-US" sz="2800" dirty="0">
                <a:solidFill>
                  <a:schemeClr val="tx2"/>
                </a:solidFill>
                <a:latin typeface="Calibri" panose="020F0502020204030204" pitchFamily="34" charset="0"/>
                <a:cs typeface="Calibri" panose="020F0502020204030204" pitchFamily="34" charset="0"/>
              </a:rPr>
              <a:t>US Congressman, House Science Committee member</a:t>
            </a:r>
          </a:p>
          <a:p>
            <a:pPr algn="ctr" eaLnBrk="0" fontAlgn="base" hangingPunct="0">
              <a:spcBef>
                <a:spcPct val="0"/>
              </a:spcBef>
              <a:spcAft>
                <a:spcPct val="0"/>
              </a:spcAft>
            </a:pPr>
            <a:endParaRPr lang="en-US" sz="2800" dirty="0">
              <a:solidFill>
                <a:schemeClr val="tx2"/>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sz="2800" dirty="0">
                <a:solidFill>
                  <a:schemeClr val="tx2"/>
                </a:solidFill>
                <a:latin typeface="Calibri" panose="020F0502020204030204" pitchFamily="34" charset="0"/>
                <a:cs typeface="Calibri" panose="020F0502020204030204" pitchFamily="34" charset="0"/>
              </a:rPr>
              <a:t>“God’s word is true. I’ve come to understand that. All that stuff I was taught about evolution and embryology and the big bang theory, all that is lies straight from the pit of Hell,” said Broun, who is an MD. “It’s lies to try to keep me and all the folks who were taught that from understanding that they need a savior.”</a:t>
            </a:r>
          </a:p>
        </p:txBody>
      </p:sp>
    </p:spTree>
    <p:extLst>
      <p:ext uri="{BB962C8B-B14F-4D97-AF65-F5344CB8AC3E}">
        <p14:creationId xmlns:p14="http://schemas.microsoft.com/office/powerpoint/2010/main" val="24251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991" y="1411200"/>
            <a:ext cx="8507896" cy="2862262"/>
          </a:xfrm>
        </p:spPr>
        <p:txBody>
          <a:bodyPr>
            <a:normAutofit/>
          </a:bodyPr>
          <a:lstStyle/>
          <a:p>
            <a:pPr algn="ctr"/>
            <a:r>
              <a:rPr lang="en-US" sz="7200" b="1" dirty="0">
                <a:solidFill>
                  <a:schemeClr val="tx2"/>
                </a:solidFill>
                <a:latin typeface="Calibri Light" panose="020F0302020204030204" pitchFamily="34" charset="0"/>
                <a:cs typeface="Calibri Light" panose="020F0302020204030204" pitchFamily="34" charset="0"/>
              </a:rPr>
              <a:t>EXPERTS IN THE </a:t>
            </a:r>
            <a:br>
              <a:rPr lang="en-US" sz="7200" b="1" dirty="0">
                <a:solidFill>
                  <a:schemeClr val="tx2"/>
                </a:solidFill>
                <a:latin typeface="Calibri Light" panose="020F0302020204030204" pitchFamily="34" charset="0"/>
                <a:cs typeface="Calibri Light" panose="020F0302020204030204" pitchFamily="34" charset="0"/>
              </a:rPr>
            </a:br>
            <a:r>
              <a:rPr lang="en-US" sz="7200" b="1" dirty="0">
                <a:solidFill>
                  <a:schemeClr val="tx2"/>
                </a:solidFill>
                <a:latin typeface="Calibri Light" panose="020F0302020204030204" pitchFamily="34" charset="0"/>
                <a:cs typeface="Calibri Light" panose="020F0302020204030204" pitchFamily="34" charset="0"/>
              </a:rPr>
              <a:t>POST-EXPERT WORLD</a:t>
            </a:r>
          </a:p>
        </p:txBody>
      </p:sp>
    </p:spTree>
    <p:extLst>
      <p:ext uri="{BB962C8B-B14F-4D97-AF65-F5344CB8AC3E}">
        <p14:creationId xmlns:p14="http://schemas.microsoft.com/office/powerpoint/2010/main" val="189824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2646485"/>
          </a:xfrm>
          <a:prstGeom prst="rect">
            <a:avLst/>
          </a:prstGeom>
        </p:spPr>
      </p:pic>
      <p:pic>
        <p:nvPicPr>
          <p:cNvPr id="26" name="Picture 25"/>
          <p:cNvPicPr>
            <a:picLocks noChangeAspect="1"/>
          </p:cNvPicPr>
          <p:nvPr/>
        </p:nvPicPr>
        <p:blipFill>
          <a:blip r:embed="rId3"/>
          <a:stretch>
            <a:fillRect/>
          </a:stretch>
        </p:blipFill>
        <p:spPr>
          <a:xfrm>
            <a:off x="1524000" y="3059722"/>
            <a:ext cx="9144000" cy="2874786"/>
          </a:xfrm>
          <a:prstGeom prst="rect">
            <a:avLst/>
          </a:prstGeom>
        </p:spPr>
      </p:pic>
      <p:grpSp>
        <p:nvGrpSpPr>
          <p:cNvPr id="29" name="Group 28"/>
          <p:cNvGrpSpPr/>
          <p:nvPr/>
        </p:nvGrpSpPr>
        <p:grpSpPr>
          <a:xfrm>
            <a:off x="1614787" y="516479"/>
            <a:ext cx="8962426" cy="5796398"/>
            <a:chOff x="524474" y="1070394"/>
            <a:chExt cx="8095052" cy="521218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74" y="1070394"/>
              <a:ext cx="8095052" cy="1321113"/>
            </a:xfrm>
            <a:prstGeom prst="rect">
              <a:avLst/>
            </a:prstGeom>
            <a:ln>
              <a:solidFill>
                <a:schemeClr val="tx1"/>
              </a:solidFill>
            </a:ln>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74" y="2391507"/>
              <a:ext cx="8095052" cy="3891067"/>
            </a:xfrm>
            <a:prstGeom prst="rect">
              <a:avLst/>
            </a:prstGeom>
            <a:ln>
              <a:solidFill>
                <a:schemeClr val="tx1"/>
              </a:solidFill>
            </a:ln>
          </p:spPr>
        </p:pic>
      </p:grpSp>
    </p:spTree>
    <p:extLst>
      <p:ext uri="{BB962C8B-B14F-4D97-AF65-F5344CB8AC3E}">
        <p14:creationId xmlns:p14="http://schemas.microsoft.com/office/powerpoint/2010/main" val="19705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Desert pan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2938" y="762000"/>
            <a:ext cx="84502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ChangeArrowheads="1"/>
          </p:cNvSpPr>
          <p:nvPr/>
        </p:nvSpPr>
        <p:spPr bwMode="auto">
          <a:xfrm>
            <a:off x="4004469" y="199402"/>
            <a:ext cx="4267200" cy="685800"/>
          </a:xfrm>
          <a:prstGeom prst="rect">
            <a:avLst/>
          </a:prstGeom>
          <a:noFill/>
          <a:ln w="9525">
            <a:noFill/>
            <a:miter lim="800000"/>
            <a:headEnd/>
            <a:tailEnd/>
          </a:ln>
        </p:spPr>
        <p:txBody>
          <a:bodyPr wrap="none" anchor="ctr"/>
          <a:lstStyle/>
          <a:p>
            <a:pPr algn="ctr" fontAlgn="base">
              <a:spcBef>
                <a:spcPct val="0"/>
              </a:spcBef>
              <a:spcAft>
                <a:spcPct val="0"/>
              </a:spcAft>
              <a:defRPr/>
            </a:pPr>
            <a:r>
              <a:rPr lang="en-US" sz="4400" b="1" dirty="0">
                <a:solidFill>
                  <a:schemeClr val="tx2"/>
                </a:solidFill>
                <a:latin typeface="Calibri Light" panose="020F0302020204030204" pitchFamily="34" charset="0"/>
                <a:cs typeface="Calibri Light" panose="020F0302020204030204" pitchFamily="34" charset="0"/>
              </a:rPr>
              <a:t>Being an expert?</a:t>
            </a:r>
          </a:p>
        </p:txBody>
      </p:sp>
    </p:spTree>
    <p:extLst>
      <p:ext uri="{BB962C8B-B14F-4D97-AF65-F5344CB8AC3E}">
        <p14:creationId xmlns:p14="http://schemas.microsoft.com/office/powerpoint/2010/main" val="384284083"/>
      </p:ext>
    </p:extLst>
  </p:cSld>
  <p:clrMapOvr>
    <a:masterClrMapping/>
  </p:clrMapOvr>
  <p:transition>
    <p:blind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1668464"/>
            <a:ext cx="8229600" cy="41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ChangeArrowheads="1"/>
          </p:cNvSpPr>
          <p:nvPr/>
        </p:nvSpPr>
        <p:spPr bwMode="auto">
          <a:xfrm>
            <a:off x="2743200" y="3082926"/>
            <a:ext cx="6400800" cy="141287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0" fontAlgn="base" hangingPunct="0">
              <a:spcBef>
                <a:spcPct val="0"/>
              </a:spcBef>
              <a:spcAft>
                <a:spcPct val="0"/>
              </a:spcAft>
              <a:buFontTx/>
              <a:buNone/>
            </a:pPr>
            <a:endParaRPr lang="x-none" altLang="x-none" sz="2400">
              <a:solidFill>
                <a:srgbClr val="000000"/>
              </a:solidFill>
              <a:latin typeface="Times" charset="0"/>
            </a:endParaRPr>
          </a:p>
        </p:txBody>
      </p:sp>
      <p:sp>
        <p:nvSpPr>
          <p:cNvPr id="4" name="Rectangle 3"/>
          <p:cNvSpPr>
            <a:spLocks noChangeArrowheads="1"/>
          </p:cNvSpPr>
          <p:nvPr/>
        </p:nvSpPr>
        <p:spPr bwMode="auto">
          <a:xfrm>
            <a:off x="4102100" y="6084888"/>
            <a:ext cx="3802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fontAlgn="base">
              <a:spcBef>
                <a:spcPct val="0"/>
              </a:spcBef>
              <a:spcAft>
                <a:spcPct val="0"/>
              </a:spcAft>
              <a:buFontTx/>
              <a:buNone/>
            </a:pPr>
            <a:r>
              <a:rPr lang="en-US" altLang="x-none" sz="1800" b="1" dirty="0">
                <a:solidFill>
                  <a:srgbClr val="000000"/>
                </a:solidFill>
                <a:latin typeface="Calibri" panose="020F0502020204030204" pitchFamily="34" charset="0"/>
                <a:cs typeface="Calibri" panose="020F0502020204030204" pitchFamily="34" charset="0"/>
              </a:rPr>
              <a:t>Available at </a:t>
            </a:r>
            <a:r>
              <a:rPr lang="en-US" altLang="x-none" sz="1800" b="1" dirty="0">
                <a:solidFill>
                  <a:srgbClr val="000000"/>
                </a:solidFill>
                <a:latin typeface="Calibri" panose="020F0502020204030204" pitchFamily="34" charset="0"/>
                <a:cs typeface="Calibri" panose="020F0502020204030204" pitchFamily="34" charset="0"/>
                <a:hlinkClick r:id="rId3"/>
              </a:rPr>
              <a:t>http://science.house.gov</a:t>
            </a:r>
            <a:r>
              <a:rPr lang="en-US" altLang="x-none" sz="1800" b="1" dirty="0">
                <a:solidFill>
                  <a:srgbClr val="000000"/>
                </a:solidFill>
                <a:latin typeface="Calibri" panose="020F0502020204030204" pitchFamily="34" charset="0"/>
                <a:cs typeface="Calibri" panose="020F0502020204030204" pitchFamily="34" charset="0"/>
              </a:rPr>
              <a:t> </a:t>
            </a:r>
          </a:p>
        </p:txBody>
      </p:sp>
      <p:pic>
        <p:nvPicPr>
          <p:cNvPr id="75780" name="Picture 1" descr="Screen Clippi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9189" y="22226"/>
            <a:ext cx="74898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31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up)">
                                      <p:cBhvr>
                                        <p:cTn id="7" dur="5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750"/>
                                        <p:tgtEl>
                                          <p:spTgt spid="3"/>
                                        </p:tgtEl>
                                      </p:cBhvr>
                                    </p:animEffect>
                                  </p:childTnLst>
                                </p:cTn>
                              </p:par>
                            </p:childTnLst>
                          </p:cTn>
                        </p:par>
                        <p:par>
                          <p:cTn id="13" fill="hold" nodeType="afterGroup">
                            <p:stCondLst>
                              <p:cond delay="75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8782"/>
          <a:stretch/>
        </p:blipFill>
        <p:spPr bwMode="auto">
          <a:xfrm>
            <a:off x="3699804" y="304634"/>
            <a:ext cx="4792392" cy="4450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b="52110"/>
          <a:stretch>
            <a:fillRect/>
          </a:stretch>
        </p:blipFill>
        <p:spPr bwMode="auto">
          <a:xfrm>
            <a:off x="2130267" y="1615357"/>
            <a:ext cx="7977187" cy="3798887"/>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5334001"/>
            <a:ext cx="44196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xmlns="" id="{9F39A5A3-08BF-5340-8F6D-9FE3F9BB7EEA}"/>
              </a:ext>
            </a:extLst>
          </p:cNvPr>
          <p:cNvSpPr/>
          <p:nvPr/>
        </p:nvSpPr>
        <p:spPr>
          <a:xfrm>
            <a:off x="3089910" y="274320"/>
            <a:ext cx="6389370" cy="1314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a:t>
            </a:r>
            <a:r>
              <a:rPr lang="en-US" dirty="0" err="1">
                <a:solidFill>
                  <a:schemeClr val="tx1"/>
                </a:solidFill>
              </a:rPr>
              <a:t>”These</a:t>
            </a:r>
            <a:r>
              <a:rPr lang="en-US" dirty="0">
                <a:solidFill>
                  <a:schemeClr val="tx1"/>
                </a:solidFill>
              </a:rPr>
              <a:t> weaknesses parallel the valid complaints made by the National Academy of Sciences (NAS) in its recent report, </a:t>
            </a:r>
            <a:r>
              <a:rPr lang="en-US" i="1" dirty="0">
                <a:solidFill>
                  <a:schemeClr val="tx1"/>
                </a:solidFill>
              </a:rPr>
              <a:t>Review of the Environmental Protection Agency’s Draft IRIS Assessment of Formaldehyde</a:t>
            </a:r>
            <a:endParaRPr lang="en-US" dirty="0"/>
          </a:p>
        </p:txBody>
      </p:sp>
    </p:spTree>
    <p:extLst>
      <p:ext uri="{BB962C8B-B14F-4D97-AF65-F5344CB8AC3E}">
        <p14:creationId xmlns:p14="http://schemas.microsoft.com/office/powerpoint/2010/main" val="246202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outVertic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4D95C3-4461-474D-B8F2-F9389D1563E3}"/>
              </a:ext>
            </a:extLst>
          </p:cNvPr>
          <p:cNvSpPr>
            <a:spLocks noGrp="1"/>
          </p:cNvSpPr>
          <p:nvPr>
            <p:ph type="title"/>
          </p:nvPr>
        </p:nvSpPr>
        <p:spPr>
          <a:xfrm>
            <a:off x="1872344" y="1709739"/>
            <a:ext cx="8458199" cy="1577748"/>
          </a:xfrm>
        </p:spPr>
        <p:txBody>
          <a:bodyPr>
            <a:normAutofit fontScale="90000"/>
          </a:bodyPr>
          <a:lstStyle/>
          <a:p>
            <a:pPr algn="ctr"/>
            <a:r>
              <a:rPr lang="en-US" b="1" dirty="0"/>
              <a:t>Trump/Pruitt/Wheeler EPA, For Example</a:t>
            </a:r>
          </a:p>
        </p:txBody>
      </p:sp>
      <p:sp>
        <p:nvSpPr>
          <p:cNvPr id="3" name="Text Placeholder 2">
            <a:extLst>
              <a:ext uri="{FF2B5EF4-FFF2-40B4-BE49-F238E27FC236}">
                <a16:creationId xmlns:a16="http://schemas.microsoft.com/office/drawing/2014/main" xmlns="" id="{7DB4A249-35AE-C948-B180-6BB2B1967B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5869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9285" y="2435470"/>
            <a:ext cx="4481124" cy="3592771"/>
          </a:xfrm>
          <a:prstGeom prst="rect">
            <a:avLst/>
          </a:prstGeom>
          <a:ln>
            <a:solidFill>
              <a:schemeClr val="tx1"/>
            </a:solidFill>
          </a:ln>
        </p:spPr>
      </p:pic>
      <p:grpSp>
        <p:nvGrpSpPr>
          <p:cNvPr id="11" name="Group 10"/>
          <p:cNvGrpSpPr/>
          <p:nvPr/>
        </p:nvGrpSpPr>
        <p:grpSpPr>
          <a:xfrm>
            <a:off x="1598023" y="5221789"/>
            <a:ext cx="4451262" cy="1338665"/>
            <a:chOff x="4692738" y="368886"/>
            <a:chExt cx="4451262" cy="1338665"/>
          </a:xfrm>
          <a:solidFill>
            <a:schemeClr val="tx2">
              <a:lumMod val="20000"/>
              <a:lumOff val="80000"/>
            </a:schemeClr>
          </a:solidFill>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2738" y="805958"/>
              <a:ext cx="4451262" cy="901593"/>
            </a:xfrm>
            <a:prstGeom prst="rect">
              <a:avLst/>
            </a:prstGeom>
            <a:grpFill/>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2867" y="368886"/>
              <a:ext cx="1991003" cy="352474"/>
            </a:xfrm>
            <a:prstGeom prst="rect">
              <a:avLst/>
            </a:prstGeom>
            <a:grpFill/>
          </p:spPr>
        </p:pic>
      </p:grpSp>
      <p:grpSp>
        <p:nvGrpSpPr>
          <p:cNvPr id="13" name="Group 12"/>
          <p:cNvGrpSpPr/>
          <p:nvPr/>
        </p:nvGrpSpPr>
        <p:grpSpPr>
          <a:xfrm>
            <a:off x="1502415" y="28513"/>
            <a:ext cx="4546870" cy="4828850"/>
            <a:chOff x="4456455" y="2029150"/>
            <a:chExt cx="4546870" cy="4828850"/>
          </a:xfrm>
        </p:grpSpPr>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6455" y="2381624"/>
              <a:ext cx="4546870" cy="447637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4388" y="2029150"/>
              <a:ext cx="1991003" cy="352474"/>
            </a:xfrm>
            <a:prstGeom prst="rect">
              <a:avLst/>
            </a:prstGeom>
          </p:spPr>
        </p:pic>
      </p:gr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4332" y="553915"/>
            <a:ext cx="5183193" cy="89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712AFD8E-C51E-674B-A4C7-DC8A61D166F1}"/>
              </a:ext>
            </a:extLst>
          </p:cNvPr>
          <p:cNvPicPr>
            <a:picLocks noChangeAspect="1"/>
          </p:cNvPicPr>
          <p:nvPr/>
        </p:nvPicPr>
        <p:blipFill>
          <a:blip r:embed="rId7"/>
          <a:stretch>
            <a:fillRect/>
          </a:stretch>
        </p:blipFill>
        <p:spPr>
          <a:xfrm>
            <a:off x="2152651" y="733461"/>
            <a:ext cx="8035290" cy="4592919"/>
          </a:xfrm>
          <a:prstGeom prst="rect">
            <a:avLst/>
          </a:prstGeom>
        </p:spPr>
      </p:pic>
    </p:spTree>
    <p:extLst>
      <p:ext uri="{BB962C8B-B14F-4D97-AF65-F5344CB8AC3E}">
        <p14:creationId xmlns:p14="http://schemas.microsoft.com/office/powerpoint/2010/main" val="248673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9F9E53-57B6-EF48-AF69-71FF3AE1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8510" y="1778000"/>
            <a:ext cx="2082800" cy="2730500"/>
          </a:xfrm>
          <a:prstGeom prst="rect">
            <a:avLst/>
          </a:prstGeom>
        </p:spPr>
      </p:pic>
      <p:sp>
        <p:nvSpPr>
          <p:cNvPr id="5" name="Title 4">
            <a:extLst>
              <a:ext uri="{FF2B5EF4-FFF2-40B4-BE49-F238E27FC236}">
                <a16:creationId xmlns:a16="http://schemas.microsoft.com/office/drawing/2014/main" xmlns="" id="{39EAF502-51BA-304A-B1F0-D8B05A3B8D24}"/>
              </a:ext>
            </a:extLst>
          </p:cNvPr>
          <p:cNvSpPr>
            <a:spLocks noGrp="1"/>
          </p:cNvSpPr>
          <p:nvPr>
            <p:ph type="title"/>
          </p:nvPr>
        </p:nvSpPr>
        <p:spPr>
          <a:xfrm>
            <a:off x="2152650" y="102236"/>
            <a:ext cx="7886700" cy="1325563"/>
          </a:xfrm>
        </p:spPr>
        <p:txBody>
          <a:bodyPr/>
          <a:lstStyle/>
          <a:p>
            <a:pPr algn="ctr"/>
            <a:r>
              <a:rPr lang="en-US" b="1" dirty="0"/>
              <a:t>A few happenings at EPA</a:t>
            </a:r>
          </a:p>
        </p:txBody>
      </p:sp>
      <p:sp>
        <p:nvSpPr>
          <p:cNvPr id="7" name="Content Placeholder 6">
            <a:extLst>
              <a:ext uri="{FF2B5EF4-FFF2-40B4-BE49-F238E27FC236}">
                <a16:creationId xmlns:a16="http://schemas.microsoft.com/office/drawing/2014/main" xmlns="" id="{44236452-8F1E-4E4B-B60E-DA4E18458FF6}"/>
              </a:ext>
            </a:extLst>
          </p:cNvPr>
          <p:cNvSpPr>
            <a:spLocks noGrp="1"/>
          </p:cNvSpPr>
          <p:nvPr>
            <p:ph sz="half" idx="2"/>
          </p:nvPr>
        </p:nvSpPr>
        <p:spPr>
          <a:xfrm>
            <a:off x="5021580" y="1427799"/>
            <a:ext cx="5017770" cy="5281611"/>
          </a:xfrm>
        </p:spPr>
        <p:txBody>
          <a:bodyPr>
            <a:normAutofit/>
          </a:bodyPr>
          <a:lstStyle/>
          <a:p>
            <a:r>
              <a:rPr lang="en-US" sz="3200" dirty="0"/>
              <a:t>Clean Power Plant Rule</a:t>
            </a:r>
          </a:p>
          <a:p>
            <a:r>
              <a:rPr lang="en-US" sz="3200" dirty="0"/>
              <a:t>Paris Climate Agreement</a:t>
            </a:r>
          </a:p>
          <a:p>
            <a:r>
              <a:rPr lang="en-US" sz="3200" dirty="0"/>
              <a:t>Science Advisory Board</a:t>
            </a:r>
          </a:p>
          <a:p>
            <a:r>
              <a:rPr lang="en-US" sz="3200" dirty="0"/>
              <a:t>Waters of the United States</a:t>
            </a:r>
          </a:p>
          <a:p>
            <a:r>
              <a:rPr lang="en-US" sz="3200" dirty="0"/>
              <a:t>Appointees</a:t>
            </a:r>
          </a:p>
          <a:p>
            <a:r>
              <a:rPr lang="en-US" sz="3200" dirty="0"/>
              <a:t>“Transparent science”</a:t>
            </a:r>
          </a:p>
          <a:p>
            <a:r>
              <a:rPr lang="en-US" sz="3200" dirty="0"/>
              <a:t>IRIS/TSCA</a:t>
            </a:r>
          </a:p>
          <a:p>
            <a:r>
              <a:rPr lang="en-US" sz="3200" dirty="0"/>
              <a:t>CASAC panels</a:t>
            </a:r>
          </a:p>
        </p:txBody>
      </p:sp>
    </p:spTree>
    <p:extLst>
      <p:ext uri="{BB962C8B-B14F-4D97-AF65-F5344CB8AC3E}">
        <p14:creationId xmlns:p14="http://schemas.microsoft.com/office/powerpoint/2010/main" val="3716103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4457" t="3738" r="6407" b="4149"/>
          <a:stretch>
            <a:fillRect/>
          </a:stretch>
        </p:blipFill>
        <p:spPr bwMode="auto">
          <a:xfrm rot="5400000">
            <a:off x="3048000" y="-533400"/>
            <a:ext cx="6019800" cy="8458200"/>
          </a:xfrm>
          <a:prstGeom prst="rect">
            <a:avLst/>
          </a:prstGeom>
          <a:noFill/>
          <a:ln w="9525">
            <a:noFill/>
            <a:miter lim="800000"/>
            <a:headEnd/>
            <a:tailEnd/>
          </a:ln>
        </p:spPr>
      </p:pic>
      <p:sp>
        <p:nvSpPr>
          <p:cNvPr id="4" name="Oval 3"/>
          <p:cNvSpPr/>
          <p:nvPr/>
        </p:nvSpPr>
        <p:spPr bwMode="auto">
          <a:xfrm>
            <a:off x="5468813" y="2347546"/>
            <a:ext cx="2819400" cy="729762"/>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sp>
        <p:nvSpPr>
          <p:cNvPr id="5" name="Oval 4"/>
          <p:cNvSpPr/>
          <p:nvPr/>
        </p:nvSpPr>
        <p:spPr bwMode="auto">
          <a:xfrm>
            <a:off x="1603130" y="1480040"/>
            <a:ext cx="2048610" cy="729762"/>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prstClr val="black"/>
              </a:solidFill>
              <a:latin typeface="Times" charset="0"/>
            </a:endParaRPr>
          </a:p>
        </p:txBody>
      </p:sp>
      <p:pic>
        <p:nvPicPr>
          <p:cNvPr id="2" name="Picture 1"/>
          <p:cNvPicPr>
            <a:picLocks noChangeAspect="1"/>
          </p:cNvPicPr>
          <p:nvPr/>
        </p:nvPicPr>
        <p:blipFill>
          <a:blip r:embed="rId3"/>
          <a:stretch>
            <a:fillRect/>
          </a:stretch>
        </p:blipFill>
        <p:spPr>
          <a:xfrm>
            <a:off x="2044785" y="2037143"/>
            <a:ext cx="8026230" cy="3317114"/>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647" y="1044622"/>
            <a:ext cx="7954507" cy="2173362"/>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3867" y="3517185"/>
            <a:ext cx="8888065" cy="2924583"/>
          </a:xfrm>
          <a:prstGeom prst="rect">
            <a:avLst/>
          </a:prstGeom>
          <a:ln>
            <a:solidFill>
              <a:schemeClr val="tx1"/>
            </a:solidFill>
          </a:ln>
        </p:spPr>
      </p:pic>
    </p:spTree>
    <p:extLst>
      <p:ext uri="{BB962C8B-B14F-4D97-AF65-F5344CB8AC3E}">
        <p14:creationId xmlns:p14="http://schemas.microsoft.com/office/powerpoint/2010/main" val="339711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025" y="1312253"/>
            <a:ext cx="5556005" cy="2921383"/>
          </a:xfrm>
          <a:prstGeom prst="rect">
            <a:avLst/>
          </a:prstGeom>
        </p:spPr>
      </p:pic>
      <p:pic>
        <p:nvPicPr>
          <p:cNvPr id="6" name="Picture 5"/>
          <p:cNvPicPr>
            <a:picLocks noChangeAspect="1"/>
          </p:cNvPicPr>
          <p:nvPr/>
        </p:nvPicPr>
        <p:blipFill>
          <a:blip r:embed="rId3"/>
          <a:stretch>
            <a:fillRect/>
          </a:stretch>
        </p:blipFill>
        <p:spPr>
          <a:xfrm>
            <a:off x="2218592" y="112102"/>
            <a:ext cx="8001000" cy="12001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462" y="3444873"/>
            <a:ext cx="5649129" cy="1502080"/>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4985391"/>
            <a:ext cx="9144000" cy="1123661"/>
          </a:xfrm>
          <a:prstGeom prst="rect">
            <a:avLst/>
          </a:prstGeom>
          <a:ln>
            <a:solidFill>
              <a:schemeClr val="tx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0508" y="6188590"/>
            <a:ext cx="7297168" cy="619211"/>
          </a:xfrm>
          <a:prstGeom prst="rect">
            <a:avLst/>
          </a:prstGeom>
          <a:ln>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520" y="31120"/>
            <a:ext cx="7059010" cy="2219635"/>
          </a:xfrm>
          <a:prstGeom prst="rect">
            <a:avLst/>
          </a:prstGeom>
          <a:ln>
            <a:solidFill>
              <a:schemeClr val="tx1"/>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54" y="2291856"/>
            <a:ext cx="6220693" cy="1114581"/>
          </a:xfrm>
          <a:prstGeom prst="rect">
            <a:avLst/>
          </a:prstGeom>
          <a:ln>
            <a:solidFill>
              <a:schemeClr val="tx1"/>
            </a:solidFill>
          </a:ln>
        </p:spPr>
      </p:pic>
      <p:grpSp>
        <p:nvGrpSpPr>
          <p:cNvPr id="4" name="Group 3"/>
          <p:cNvGrpSpPr/>
          <p:nvPr/>
        </p:nvGrpSpPr>
        <p:grpSpPr>
          <a:xfrm>
            <a:off x="3047575" y="118601"/>
            <a:ext cx="6096851" cy="6620799"/>
            <a:chOff x="1523574" y="118600"/>
            <a:chExt cx="6096851" cy="6620799"/>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3574" y="118600"/>
              <a:ext cx="6096851" cy="6620799"/>
            </a:xfrm>
            <a:prstGeom prst="rect">
              <a:avLst/>
            </a:prstGeom>
            <a:ln>
              <a:solidFill>
                <a:schemeClr val="tx1"/>
              </a:solidFill>
            </a:ln>
          </p:spPr>
        </p:pic>
        <p:sp>
          <p:nvSpPr>
            <p:cNvPr id="3" name="TextBox 2"/>
            <p:cNvSpPr txBox="1"/>
            <p:nvPr/>
          </p:nvSpPr>
          <p:spPr>
            <a:xfrm>
              <a:off x="1523574" y="6065091"/>
              <a:ext cx="6096851" cy="461665"/>
            </a:xfrm>
            <a:prstGeom prst="rect">
              <a:avLst/>
            </a:prstGeom>
            <a:solidFill>
              <a:schemeClr val="bg1"/>
            </a:solidFill>
          </p:spPr>
          <p:txBody>
            <a:bodyPr wrap="square" rtlCol="0">
              <a:spAutoFit/>
            </a:bodyPr>
            <a:lstStyle/>
            <a:p>
              <a:pPr algn="ctr"/>
              <a:r>
                <a:rPr lang="en-US" sz="2400" b="1" dirty="0"/>
                <a:t>He’s even made Rolling Stone</a:t>
              </a:r>
            </a:p>
          </p:txBody>
        </p:sp>
      </p:grpSp>
    </p:spTree>
    <p:extLst>
      <p:ext uri="{BB962C8B-B14F-4D97-AF65-F5344CB8AC3E}">
        <p14:creationId xmlns:p14="http://schemas.microsoft.com/office/powerpoint/2010/main" val="256305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225" y="1351379"/>
            <a:ext cx="7772400" cy="2862262"/>
          </a:xfrm>
        </p:spPr>
        <p:txBody>
          <a:bodyPr>
            <a:noAutofit/>
          </a:bodyPr>
          <a:lstStyle/>
          <a:p>
            <a:pPr algn="ctr"/>
            <a:r>
              <a:rPr lang="en-US" sz="6600" b="1" dirty="0">
                <a:solidFill>
                  <a:schemeClr val="tx2"/>
                </a:solidFill>
                <a:latin typeface="Calibri Light" panose="020F0302020204030204" pitchFamily="34" charset="0"/>
                <a:cs typeface="Calibri Light" panose="020F0302020204030204" pitchFamily="34" charset="0"/>
              </a:rPr>
              <a:t>WHAT TO DO IN THE POST-EVIDENCE ERA?</a:t>
            </a:r>
          </a:p>
        </p:txBody>
      </p:sp>
    </p:spTree>
    <p:extLst>
      <p:ext uri="{BB962C8B-B14F-4D97-AF65-F5344CB8AC3E}">
        <p14:creationId xmlns:p14="http://schemas.microsoft.com/office/powerpoint/2010/main" val="2463443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88301" b="2340"/>
          <a:stretch/>
        </p:blipFill>
        <p:spPr>
          <a:xfrm>
            <a:off x="2514600" y="609600"/>
            <a:ext cx="6920972" cy="838200"/>
          </a:xfrm>
          <a:prstGeom prst="rect">
            <a:avLst/>
          </a:prstGeom>
        </p:spPr>
      </p:pic>
      <p:sp>
        <p:nvSpPr>
          <p:cNvPr id="3" name="TextBox 2"/>
          <p:cNvSpPr txBox="1"/>
          <p:nvPr/>
        </p:nvSpPr>
        <p:spPr>
          <a:xfrm>
            <a:off x="2133600" y="1676400"/>
            <a:ext cx="7924800" cy="3785652"/>
          </a:xfrm>
          <a:prstGeom prst="rect">
            <a:avLst/>
          </a:prstGeom>
          <a:noFill/>
        </p:spPr>
        <p:txBody>
          <a:bodyPr wrap="square" rtlCol="0">
            <a:spAutoFit/>
          </a:bodyPr>
          <a:lstStyle/>
          <a:p>
            <a:r>
              <a:rPr lang="en-US" sz="4800" dirty="0">
                <a:solidFill>
                  <a:schemeClr val="tx2"/>
                </a:solidFill>
                <a:latin typeface="Calibri" panose="020F0502020204030204" pitchFamily="34" charset="0"/>
                <a:cs typeface="Calibri" panose="020F0502020204030204" pitchFamily="34" charset="0"/>
              </a:rPr>
              <a:t>“Wherever the people are well-informed, they can be trusted with their own government,” wrote Thomas Jefferson.</a:t>
            </a:r>
          </a:p>
        </p:txBody>
      </p:sp>
      <p:sp>
        <p:nvSpPr>
          <p:cNvPr id="4" name="TextBox 3"/>
          <p:cNvSpPr txBox="1"/>
          <p:nvPr/>
        </p:nvSpPr>
        <p:spPr>
          <a:xfrm>
            <a:off x="1828800" y="6477001"/>
            <a:ext cx="8534400" cy="246221"/>
          </a:xfrm>
          <a:prstGeom prst="rect">
            <a:avLst/>
          </a:prstGeom>
          <a:noFill/>
        </p:spPr>
        <p:txBody>
          <a:bodyPr wrap="square" rtlCol="0">
            <a:spAutoFit/>
          </a:bodyPr>
          <a:lstStyle/>
          <a:p>
            <a:pPr algn="ctr"/>
            <a:r>
              <a:rPr lang="en-US" sz="1000" dirty="0">
                <a:solidFill>
                  <a:schemeClr val="tx2"/>
                </a:solidFill>
                <a:latin typeface="Calibri" panose="020F0502020204030204" pitchFamily="34" charset="0"/>
                <a:cs typeface="Calibri" panose="020F0502020204030204" pitchFamily="34" charset="0"/>
              </a:rPr>
              <a:t>National Academies of Science. (2017). Examining the mistrust of science: Proceedings of a workshop—in brief. National Academies Press. Page 1.</a:t>
            </a:r>
          </a:p>
        </p:txBody>
      </p:sp>
    </p:spTree>
    <p:extLst>
      <p:ext uri="{BB962C8B-B14F-4D97-AF65-F5344CB8AC3E}">
        <p14:creationId xmlns:p14="http://schemas.microsoft.com/office/powerpoint/2010/main" val="202526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394"/>
          <a:stretch/>
        </p:blipFill>
        <p:spPr>
          <a:xfrm>
            <a:off x="3534545" y="0"/>
            <a:ext cx="5389849" cy="6847106"/>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17" y="1152141"/>
            <a:ext cx="6801708" cy="3181320"/>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031" y="698362"/>
            <a:ext cx="7097558" cy="5026579"/>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446" y="1982243"/>
            <a:ext cx="8177279" cy="4043710"/>
          </a:xfrm>
          <a:prstGeom prst="rect">
            <a:avLst/>
          </a:prstGeom>
          <a:ln>
            <a:solidFill>
              <a:schemeClr val="tx1"/>
            </a:solidFill>
          </a:ln>
        </p:spPr>
      </p:pic>
    </p:spTree>
    <p:extLst>
      <p:ext uri="{BB962C8B-B14F-4D97-AF65-F5344CB8AC3E}">
        <p14:creationId xmlns:p14="http://schemas.microsoft.com/office/powerpoint/2010/main" val="244840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2163"/>
            <a:ext cx="8229600" cy="808038"/>
          </a:xfrm>
        </p:spPr>
        <p:txBody>
          <a:bodyPr>
            <a:normAutofit/>
          </a:bodyPr>
          <a:lstStyle/>
          <a:p>
            <a:pPr algn="ctr"/>
            <a:r>
              <a:rPr lang="en-US" sz="4800" b="1" dirty="0">
                <a:solidFill>
                  <a:schemeClr val="tx2"/>
                </a:solidFill>
                <a:latin typeface="Calibri Light" panose="020F0302020204030204" pitchFamily="34" charset="0"/>
                <a:cs typeface="Calibri Light" panose="020F0302020204030204" pitchFamily="34" charset="0"/>
              </a:rPr>
              <a:t>Otto’s Battle Plan (1)</a:t>
            </a:r>
          </a:p>
        </p:txBody>
      </p:sp>
      <p:sp>
        <p:nvSpPr>
          <p:cNvPr id="3" name="Content Placeholder 2"/>
          <p:cNvSpPr>
            <a:spLocks noGrp="1"/>
          </p:cNvSpPr>
          <p:nvPr>
            <p:ph idx="1"/>
          </p:nvPr>
        </p:nvSpPr>
        <p:spPr>
          <a:xfrm>
            <a:off x="1981200" y="1873150"/>
            <a:ext cx="8229600" cy="4525963"/>
          </a:xfrm>
        </p:spPr>
        <p:txBody>
          <a:bodyPr>
            <a:normAutofit/>
          </a:bodyPr>
          <a:lstStyle/>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Do Something</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A National Center for Science and Self-Governance</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Push for Science Debates</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Using Science Advisors More Effectively</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Preaching in the Age of Science</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Teachers should Teach Science Civics</a:t>
            </a:r>
          </a:p>
          <a:p>
            <a:pPr marL="514350" indent="-514350">
              <a:buFont typeface="+mj-lt"/>
              <a:buAutoNum type="arabicPeriod"/>
            </a:pPr>
            <a:r>
              <a:rPr lang="en-US" dirty="0">
                <a:solidFill>
                  <a:schemeClr val="tx2"/>
                </a:solidFill>
                <a:latin typeface="Calibri" panose="020F0502020204030204" pitchFamily="34" charset="0"/>
                <a:cs typeface="Calibri" panose="020F0502020204030204" pitchFamily="34" charset="0"/>
              </a:rPr>
              <a:t>Granting Bodies Should Require and Fund More Outreach</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2352" y="79216"/>
            <a:ext cx="1609344" cy="2344797"/>
          </a:xfrm>
          <a:prstGeom prst="rect">
            <a:avLst/>
          </a:prstGeom>
        </p:spPr>
      </p:pic>
    </p:spTree>
    <p:extLst>
      <p:ext uri="{BB962C8B-B14F-4D97-AF65-F5344CB8AC3E}">
        <p14:creationId xmlns:p14="http://schemas.microsoft.com/office/powerpoint/2010/main" val="503478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7675"/>
            <a:ext cx="7886700" cy="1325563"/>
          </a:xfrm>
        </p:spPr>
        <p:txBody>
          <a:bodyPr>
            <a:normAutofit/>
          </a:bodyPr>
          <a:lstStyle/>
          <a:p>
            <a:pPr algn="ctr"/>
            <a:r>
              <a:rPr lang="en-US" sz="4800" b="1" dirty="0">
                <a:solidFill>
                  <a:schemeClr val="tx2"/>
                </a:solidFill>
                <a:latin typeface="Calibri Light" panose="020F0302020204030204" pitchFamily="34" charset="0"/>
                <a:cs typeface="Calibri Light" panose="020F0302020204030204" pitchFamily="34" charset="0"/>
              </a:rPr>
              <a:t>Otto’s Battle Plan (2)</a:t>
            </a:r>
          </a:p>
        </p:txBody>
      </p:sp>
      <p:sp>
        <p:nvSpPr>
          <p:cNvPr id="3" name="Content Placeholder 2"/>
          <p:cNvSpPr>
            <a:spLocks noGrp="1"/>
          </p:cNvSpPr>
          <p:nvPr>
            <p:ph idx="1"/>
          </p:nvPr>
        </p:nvSpPr>
        <p:spPr>
          <a:xfrm>
            <a:off x="1756229" y="1889220"/>
            <a:ext cx="8563428" cy="4172109"/>
          </a:xfrm>
        </p:spPr>
        <p:txBody>
          <a:bodyPr/>
          <a:lstStyle/>
          <a:p>
            <a:pPr marL="514350" indent="-514350">
              <a:lnSpc>
                <a:spcPct val="100000"/>
              </a:lnSpc>
              <a:spcBef>
                <a:spcPts val="0"/>
              </a:spcBef>
              <a:buFont typeface="+mj-lt"/>
              <a:buAutoNum type="arabicPeriod"/>
              <a:defRPr/>
            </a:pPr>
            <a:r>
              <a:rPr lang="en-US" dirty="0">
                <a:solidFill>
                  <a:schemeClr val="tx2"/>
                </a:solidFill>
                <a:latin typeface="Calibri" panose="020F0502020204030204" pitchFamily="34" charset="0"/>
                <a:cs typeface="Calibri" panose="020F0502020204030204" pitchFamily="34" charset="0"/>
              </a:rPr>
              <a:t>Scientists Should Adopt a Scientific Code of Ethics</a:t>
            </a:r>
          </a:p>
          <a:p>
            <a:pPr marL="514350" indent="-514350">
              <a:lnSpc>
                <a:spcPct val="100000"/>
              </a:lnSpc>
              <a:spcBef>
                <a:spcPts val="0"/>
              </a:spcBef>
              <a:buFont typeface="+mj-lt"/>
              <a:buAutoNum type="arabicPeriod"/>
              <a:defRPr/>
            </a:pPr>
            <a:r>
              <a:rPr lang="en-US" dirty="0">
                <a:solidFill>
                  <a:schemeClr val="tx2"/>
                </a:solidFill>
                <a:latin typeface="Calibri" panose="020F0502020204030204" pitchFamily="34" charset="0"/>
                <a:cs typeface="Calibri" panose="020F0502020204030204" pitchFamily="34" charset="0"/>
              </a:rPr>
              <a:t>Business Leaders Should Form a Chamber of Progressive Commerce</a:t>
            </a:r>
          </a:p>
          <a:p>
            <a:pPr marL="514350" indent="-514350">
              <a:lnSpc>
                <a:spcPct val="100000"/>
              </a:lnSpc>
              <a:spcBef>
                <a:spcPts val="0"/>
              </a:spcBef>
              <a:buFont typeface="+mj-lt"/>
              <a:buAutoNum type="arabicPeriod"/>
              <a:defRPr/>
            </a:pPr>
            <a:r>
              <a:rPr lang="en-US" dirty="0">
                <a:solidFill>
                  <a:schemeClr val="tx2"/>
                </a:solidFill>
                <a:latin typeface="Calibri" panose="020F0502020204030204" pitchFamily="34" charset="0"/>
                <a:cs typeface="Calibri" panose="020F0502020204030204" pitchFamily="34" charset="0"/>
              </a:rPr>
              <a:t>Diplomats and Elected Leaders Should Use Transformative Foreign Policy</a:t>
            </a:r>
          </a:p>
          <a:p>
            <a:pPr marL="514350" indent="-514350">
              <a:lnSpc>
                <a:spcPct val="100000"/>
              </a:lnSpc>
              <a:spcBef>
                <a:spcPts val="0"/>
              </a:spcBef>
              <a:buFont typeface="+mj-lt"/>
              <a:buAutoNum type="arabicPeriod"/>
              <a:defRPr/>
            </a:pPr>
            <a:r>
              <a:rPr lang="en-US" dirty="0">
                <a:solidFill>
                  <a:schemeClr val="tx2"/>
                </a:solidFill>
                <a:latin typeface="Calibri" panose="020F0502020204030204" pitchFamily="34" charset="0"/>
                <a:cs typeface="Calibri" panose="020F0502020204030204" pitchFamily="34" charset="0"/>
              </a:rPr>
              <a:t>Candidates Should Sign Science Pledges</a:t>
            </a:r>
          </a:p>
          <a:p>
            <a:pPr marL="514350" indent="-514350">
              <a:lnSpc>
                <a:spcPct val="100000"/>
              </a:lnSpc>
              <a:spcBef>
                <a:spcPts val="0"/>
              </a:spcBef>
              <a:buFont typeface="+mj-lt"/>
              <a:buAutoNum type="arabicPeriod"/>
              <a:defRPr/>
            </a:pPr>
            <a:r>
              <a:rPr lang="en-US" dirty="0">
                <a:solidFill>
                  <a:schemeClr val="tx2"/>
                </a:solidFill>
                <a:latin typeface="Calibri" panose="020F0502020204030204" pitchFamily="34" charset="0"/>
                <a:cs typeface="Calibri" panose="020F0502020204030204" pitchFamily="34" charset="0"/>
              </a:rPr>
              <a:t>Editors/Journalism/Pro-Evidence/Anti-Fraud</a:t>
            </a:r>
          </a:p>
          <a:p>
            <a:pPr marL="514350" indent="-514350">
              <a:lnSpc>
                <a:spcPct val="100000"/>
              </a:lnSpc>
              <a:spcBef>
                <a:spcPts val="0"/>
              </a:spcBef>
              <a:buFont typeface="+mj-lt"/>
              <a:buAutoNum type="arabicPeriod"/>
              <a:defRPr/>
            </a:pPr>
            <a:r>
              <a:rPr lang="en-US" b="1" dirty="0">
                <a:solidFill>
                  <a:schemeClr val="tx2"/>
                </a:solidFill>
                <a:latin typeface="Calibri" panose="020F0502020204030204" pitchFamily="34" charset="0"/>
                <a:cs typeface="Calibri" panose="020F0502020204030204" pitchFamily="34" charset="0"/>
              </a:rPr>
              <a:t>Scientists Need to Fight Back</a:t>
            </a:r>
          </a:p>
          <a:p>
            <a:pPr marL="514350" indent="-514350">
              <a:lnSpc>
                <a:spcPct val="100000"/>
              </a:lnSpc>
              <a:spcBef>
                <a:spcPts val="0"/>
              </a:spcBef>
              <a:buFont typeface="+mj-lt"/>
              <a:buAutoNum type="arabicPeriod"/>
              <a:defRPr/>
            </a:pP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1288" y="50779"/>
            <a:ext cx="1417320" cy="1954255"/>
          </a:xfrm>
          <a:prstGeom prst="rect">
            <a:avLst/>
          </a:prstGeom>
        </p:spPr>
      </p:pic>
    </p:spTree>
    <p:extLst>
      <p:ext uri="{BB962C8B-B14F-4D97-AF65-F5344CB8AC3E}">
        <p14:creationId xmlns:p14="http://schemas.microsoft.com/office/powerpoint/2010/main" val="271445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solidFill>
                  <a:schemeClr val="tx2"/>
                </a:solidFill>
                <a:latin typeface="Calibri Light" panose="020F0302020204030204" pitchFamily="34" charset="0"/>
                <a:cs typeface="Calibri Light" panose="020F0302020204030204" pitchFamily="34" charset="0"/>
              </a:rPr>
              <a:t>A Time to Rally!</a:t>
            </a: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2421445" y="1825625"/>
            <a:ext cx="7349110" cy="4351338"/>
          </a:xfrm>
        </p:spPr>
      </p:pic>
      <p:sp>
        <p:nvSpPr>
          <p:cNvPr id="5" name="Rectangle 4"/>
          <p:cNvSpPr/>
          <p:nvPr/>
        </p:nvSpPr>
        <p:spPr bwMode="auto">
          <a:xfrm>
            <a:off x="3432314" y="3117273"/>
            <a:ext cx="5426764" cy="163363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b="1" dirty="0">
                <a:solidFill>
                  <a:schemeClr val="tx2"/>
                </a:solidFill>
                <a:latin typeface="Calibri" panose="020F0502020204030204" pitchFamily="34" charset="0"/>
                <a:cs typeface="Calibri" panose="020F0502020204030204" pitchFamily="34" charset="0"/>
              </a:rPr>
              <a:t>Scientific evidence does not change when the administration changes.</a:t>
            </a:r>
          </a:p>
        </p:txBody>
      </p:sp>
    </p:spTree>
    <p:extLst>
      <p:ext uri="{BB962C8B-B14F-4D97-AF65-F5344CB8AC3E}">
        <p14:creationId xmlns:p14="http://schemas.microsoft.com/office/powerpoint/2010/main" val="30384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6823"/>
            <a:ext cx="7886700" cy="1325563"/>
          </a:xfrm>
        </p:spPr>
        <p:txBody>
          <a:bodyPr>
            <a:normAutofit/>
          </a:bodyPr>
          <a:lstStyle/>
          <a:p>
            <a:pPr algn="ctr"/>
            <a:r>
              <a:rPr lang="en-US" sz="6000" b="1" dirty="0">
                <a:solidFill>
                  <a:schemeClr val="tx2"/>
                </a:solidFill>
                <a:latin typeface="Calibri Light" panose="020F0302020204030204" pitchFamily="34" charset="0"/>
                <a:cs typeface="Calibri Light" panose="020F0302020204030204" pitchFamily="34" charset="0"/>
              </a:rPr>
              <a:t>Should we be paranoid?</a:t>
            </a:r>
          </a:p>
        </p:txBody>
      </p:sp>
      <p:sp>
        <p:nvSpPr>
          <p:cNvPr id="3" name="Content Placeholder 2"/>
          <p:cNvSpPr>
            <a:spLocks noGrp="1"/>
          </p:cNvSpPr>
          <p:nvPr>
            <p:ph idx="1"/>
          </p:nvPr>
        </p:nvSpPr>
        <p:spPr>
          <a:xfrm>
            <a:off x="1798320" y="1810746"/>
            <a:ext cx="8618220" cy="4708527"/>
          </a:xfrm>
        </p:spPr>
        <p:txBody>
          <a:bodyPr>
            <a:normAutofit/>
          </a:bodyPr>
          <a:lstStyle/>
          <a:p>
            <a:pPr marL="0" indent="0" algn="ctr">
              <a:buNone/>
            </a:pPr>
            <a:r>
              <a:rPr lang="en-US" b="1" dirty="0">
                <a:solidFill>
                  <a:schemeClr val="tx2"/>
                </a:solidFill>
                <a:latin typeface="Calibri" panose="020F0502020204030204" pitchFamily="34" charset="0"/>
                <a:cs typeface="Calibri" panose="020F0502020204030204" pitchFamily="34" charset="0"/>
              </a:rPr>
              <a:t>“</a:t>
            </a:r>
            <a:r>
              <a:rPr lang="en-US" sz="3200" b="1" dirty="0">
                <a:solidFill>
                  <a:schemeClr val="tx2"/>
                </a:solidFill>
                <a:latin typeface="Calibri" panose="020F0502020204030204" pitchFamily="34" charset="0"/>
                <a:cs typeface="Calibri" panose="020F0502020204030204" pitchFamily="34" charset="0"/>
              </a:rPr>
              <a:t>Strange how paranoia can link up with reality now and then.” </a:t>
            </a:r>
            <a:r>
              <a:rPr lang="en-US" sz="3200" dirty="0">
                <a:solidFill>
                  <a:schemeClr val="tx2"/>
                </a:solidFill>
                <a:latin typeface="Calibri" panose="020F0502020204030204" pitchFamily="34" charset="0"/>
                <a:cs typeface="Calibri" panose="020F0502020204030204" pitchFamily="34" charset="0"/>
              </a:rPr>
              <a:t>― Philip K. Dick</a:t>
            </a:r>
          </a:p>
          <a:p>
            <a:pPr marL="0" indent="0" algn="ctr">
              <a:buNone/>
            </a:pPr>
            <a:r>
              <a:rPr lang="en-US" sz="3200" b="1" dirty="0">
                <a:solidFill>
                  <a:schemeClr val="tx2"/>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Paranoia strikes deep</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Into your life it will creep”</a:t>
            </a:r>
            <a:r>
              <a:rPr lang="en-US" sz="3200" dirty="0">
                <a:latin typeface="Calibri" panose="020F0502020204030204" pitchFamily="34" charset="0"/>
                <a:cs typeface="Calibri" panose="020F0502020204030204" pitchFamily="34" charset="0"/>
              </a:rPr>
              <a:t>—Buffalo Springfield</a:t>
            </a:r>
            <a:endParaRPr lang="en-US" sz="3200" dirty="0">
              <a:solidFill>
                <a:schemeClr val="tx2"/>
              </a:solidFill>
              <a:latin typeface="Calibri" panose="020F0502020204030204" pitchFamily="34" charset="0"/>
              <a:cs typeface="Calibri" panose="020F0502020204030204" pitchFamily="34" charset="0"/>
            </a:endParaRPr>
          </a:p>
          <a:p>
            <a:pPr marL="0" indent="0" algn="ctr">
              <a:buNone/>
            </a:pPr>
            <a:endParaRPr lang="en-US" dirty="0">
              <a:solidFill>
                <a:schemeClr val="tx2"/>
              </a:solidFill>
              <a:latin typeface="Calibri" panose="020F0502020204030204" pitchFamily="34" charset="0"/>
              <a:cs typeface="Calibri" panose="020F0502020204030204" pitchFamily="34" charset="0"/>
            </a:endParaRPr>
          </a:p>
          <a:p>
            <a:r>
              <a:rPr lang="en-US" sz="3200" dirty="0">
                <a:solidFill>
                  <a:schemeClr val="tx2"/>
                </a:solidFill>
                <a:latin typeface="Calibri" panose="020F0502020204030204" pitchFamily="34" charset="0"/>
                <a:cs typeface="Calibri" panose="020F0502020204030204" pitchFamily="34" charset="0"/>
              </a:rPr>
              <a:t>Is the “death of evidence” manufactured?</a:t>
            </a:r>
          </a:p>
          <a:p>
            <a:r>
              <a:rPr lang="en-US" sz="3200" dirty="0">
                <a:solidFill>
                  <a:schemeClr val="tx2"/>
                </a:solidFill>
                <a:latin typeface="Calibri" panose="020F0502020204030204" pitchFamily="34" charset="0"/>
                <a:cs typeface="Calibri" panose="020F0502020204030204" pitchFamily="34" charset="0"/>
              </a:rPr>
              <a:t>If so, by whom? Why?</a:t>
            </a:r>
          </a:p>
          <a:p>
            <a:r>
              <a:rPr lang="en-US" sz="3200" dirty="0">
                <a:solidFill>
                  <a:schemeClr val="tx2"/>
                </a:solidFill>
                <a:latin typeface="Calibri" panose="020F0502020204030204" pitchFamily="34" charset="0"/>
                <a:cs typeface="Calibri" panose="020F0502020204030204" pitchFamily="34" charset="0"/>
              </a:rPr>
              <a:t>Are there identifiable players? A deep conspiracy?</a:t>
            </a:r>
          </a:p>
        </p:txBody>
      </p:sp>
    </p:spTree>
    <p:extLst>
      <p:ext uri="{BB962C8B-B14F-4D97-AF65-F5344CB8AC3E}">
        <p14:creationId xmlns:p14="http://schemas.microsoft.com/office/powerpoint/2010/main" val="3939180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1112097"/>
            <a:ext cx="7772400" cy="2862264"/>
          </a:xfrm>
        </p:spPr>
        <p:txBody>
          <a:bodyPr>
            <a:normAutofit/>
          </a:bodyPr>
          <a:lstStyle/>
          <a:p>
            <a:pPr algn="ctr"/>
            <a:r>
              <a:rPr lang="en-US" sz="8000" b="1" dirty="0">
                <a:solidFill>
                  <a:schemeClr val="tx2"/>
                </a:solidFill>
                <a:latin typeface="Calibri Light" panose="020F0302020204030204" pitchFamily="34" charset="0"/>
                <a:cs typeface="Calibri Light" panose="020F0302020204030204" pitchFamily="34" charset="0"/>
              </a:rPr>
              <a:t>READINGS</a:t>
            </a:r>
          </a:p>
        </p:txBody>
      </p:sp>
    </p:spTree>
    <p:extLst>
      <p:ext uri="{BB962C8B-B14F-4D97-AF65-F5344CB8AC3E}">
        <p14:creationId xmlns:p14="http://schemas.microsoft.com/office/powerpoint/2010/main" val="2607979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533400"/>
            <a:ext cx="9144000" cy="113492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l="21667" t="4451" r="437" b="43712"/>
          <a:stretch/>
        </p:blipFill>
        <p:spPr>
          <a:xfrm>
            <a:off x="1524000" y="1668326"/>
            <a:ext cx="9144001" cy="3417838"/>
          </a:xfrm>
          <a:prstGeom prst="rect">
            <a:avLst/>
          </a:prstGeom>
        </p:spPr>
      </p:pic>
      <p:sp>
        <p:nvSpPr>
          <p:cNvPr id="4" name="Rectangle 3"/>
          <p:cNvSpPr/>
          <p:nvPr/>
        </p:nvSpPr>
        <p:spPr>
          <a:xfrm>
            <a:off x="4191000" y="6477001"/>
            <a:ext cx="4572000" cy="246221"/>
          </a:xfrm>
          <a:prstGeom prst="rect">
            <a:avLst/>
          </a:prstGeom>
        </p:spPr>
        <p:txBody>
          <a:bodyPr>
            <a:spAutoFit/>
          </a:bodyPr>
          <a:lstStyle/>
          <a:p>
            <a:r>
              <a:rPr lang="en-US" sz="1000" i="1" dirty="0"/>
              <a:t>Source</a:t>
            </a:r>
            <a:r>
              <a:rPr lang="en-US" sz="1000" dirty="0"/>
              <a:t>: http://</a:t>
            </a:r>
            <a:r>
              <a:rPr lang="en-US" sz="1000" dirty="0" err="1"/>
              <a:t>sites.nationalacademies.org</a:t>
            </a:r>
            <a:r>
              <a:rPr lang="en-US" sz="1000" dirty="0"/>
              <a:t>/PGA/</a:t>
            </a:r>
            <a:r>
              <a:rPr lang="en-US" sz="1000" dirty="0" err="1"/>
              <a:t>guirr</a:t>
            </a:r>
            <a:r>
              <a:rPr lang="en-US" sz="1000" dirty="0"/>
              <a:t>/PGA_177700</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t="4075" b="2340"/>
          <a:stretch/>
        </p:blipFill>
        <p:spPr>
          <a:xfrm>
            <a:off x="3579282" y="614521"/>
            <a:ext cx="5033434" cy="6096000"/>
          </a:xfrm>
          <a:prstGeom prst="rect">
            <a:avLst/>
          </a:prstGeom>
          <a:solidFill>
            <a:schemeClr val="bg1"/>
          </a:solidFill>
        </p:spPr>
      </p:pic>
    </p:spTree>
    <p:extLst>
      <p:ext uri="{BB962C8B-B14F-4D97-AF65-F5344CB8AC3E}">
        <p14:creationId xmlns:p14="http://schemas.microsoft.com/office/powerpoint/2010/main" val="12622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0260" y="615208"/>
            <a:ext cx="2362200" cy="3441700"/>
          </a:xfrm>
          <a:prstGeom prst="rect">
            <a:avLst/>
          </a:prstGeom>
        </p:spPr>
      </p:pic>
      <p:pic>
        <p:nvPicPr>
          <p:cNvPr id="6" name="Picture 5"/>
          <p:cNvPicPr>
            <a:picLocks noChangeAspect="1"/>
          </p:cNvPicPr>
          <p:nvPr/>
        </p:nvPicPr>
        <p:blipFill>
          <a:blip r:embed="rId3"/>
          <a:stretch>
            <a:fillRect/>
          </a:stretch>
        </p:blipFill>
        <p:spPr>
          <a:xfrm>
            <a:off x="5099710" y="551708"/>
            <a:ext cx="2324100" cy="3505200"/>
          </a:xfrm>
          <a:prstGeom prst="rect">
            <a:avLst/>
          </a:prstGeom>
        </p:spPr>
      </p:pic>
      <p:pic>
        <p:nvPicPr>
          <p:cNvPr id="8" name="Picture 7"/>
          <p:cNvPicPr>
            <a:picLocks noChangeAspect="1"/>
          </p:cNvPicPr>
          <p:nvPr/>
        </p:nvPicPr>
        <p:blipFill>
          <a:blip r:embed="rId4"/>
          <a:stretch>
            <a:fillRect/>
          </a:stretch>
        </p:blipFill>
        <p:spPr>
          <a:xfrm>
            <a:off x="5680365" y="3895850"/>
            <a:ext cx="4271694" cy="303414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7305" y="615209"/>
            <a:ext cx="2197677" cy="312551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11878" y="2980706"/>
            <a:ext cx="2273993" cy="3877294"/>
          </a:xfrm>
          <a:prstGeom prst="rect">
            <a:avLst/>
          </a:prstGeom>
        </p:spPr>
      </p:pic>
      <p:pic>
        <p:nvPicPr>
          <p:cNvPr id="7" name="Picture 3" descr="merchants of doubt cover.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80261" y="4056908"/>
            <a:ext cx="1777493" cy="2648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8108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08" y="1112097"/>
            <a:ext cx="7772400" cy="2862264"/>
          </a:xfrm>
        </p:spPr>
        <p:txBody>
          <a:bodyPr>
            <a:normAutofit/>
          </a:bodyPr>
          <a:lstStyle/>
          <a:p>
            <a:pPr algn="ctr"/>
            <a:r>
              <a:rPr lang="en-US" sz="8000" b="1" dirty="0">
                <a:solidFill>
                  <a:schemeClr val="tx2"/>
                </a:solidFill>
                <a:latin typeface="Calibri Light" panose="020F0302020204030204" pitchFamily="34" charset="0"/>
                <a:cs typeface="Calibri Light" panose="020F0302020204030204" pitchFamily="34" charset="0"/>
              </a:rPr>
              <a:t>YOUR THOUGHTS?</a:t>
            </a:r>
          </a:p>
        </p:txBody>
      </p:sp>
    </p:spTree>
    <p:extLst>
      <p:ext uri="{BB962C8B-B14F-4D97-AF65-F5344CB8AC3E}">
        <p14:creationId xmlns:p14="http://schemas.microsoft.com/office/powerpoint/2010/main" val="205555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338" y="727647"/>
            <a:ext cx="8229600" cy="721360"/>
          </a:xfrm>
        </p:spPr>
        <p:txBody>
          <a:bodyPr>
            <a:noAutofit/>
          </a:bodyPr>
          <a:lstStyle/>
          <a:p>
            <a:pPr algn="ctr"/>
            <a:r>
              <a:rPr lang="en-US" sz="5400" b="1" dirty="0">
                <a:solidFill>
                  <a:schemeClr val="tx2"/>
                </a:solidFill>
                <a:latin typeface="Calibri Light" panose="020F0302020204030204" pitchFamily="34" charset="0"/>
                <a:cs typeface="Calibri Light" panose="020F0302020204030204" pitchFamily="34" charset="0"/>
              </a:rPr>
              <a:t>This is more than Trump!</a:t>
            </a:r>
          </a:p>
        </p:txBody>
      </p:sp>
      <p:sp>
        <p:nvSpPr>
          <p:cNvPr id="117761" name="Rectangle 3"/>
          <p:cNvSpPr>
            <a:spLocks noGrp="1" noChangeArrowheads="1"/>
          </p:cNvSpPr>
          <p:nvPr>
            <p:ph sz="half" idx="1"/>
          </p:nvPr>
        </p:nvSpPr>
        <p:spPr/>
        <p:txBody>
          <a:bodyPr vert="horz" lIns="90488" tIns="44450" rIns="90488" bIns="44450" rtlCol="0">
            <a:normAutofit/>
          </a:bodyPr>
          <a:lstStyle/>
          <a:p>
            <a:pPr marL="571500" indent="-571500">
              <a:spcBef>
                <a:spcPct val="0"/>
              </a:spcBef>
              <a:buNone/>
            </a:pPr>
            <a:endParaRPr lang="x-none" altLang="x-none" sz="3600">
              <a:ea typeface="ＭＳ Ｐゴシック" charset="-128"/>
            </a:endParaRPr>
          </a:p>
        </p:txBody>
      </p:sp>
      <p:pic>
        <p:nvPicPr>
          <p:cNvPr id="117762"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72834" y="1825625"/>
            <a:ext cx="3265883" cy="4351338"/>
          </a:xfrm>
        </p:spPr>
      </p:pic>
      <p:pic>
        <p:nvPicPr>
          <p:cNvPr id="117763" name="Picture 2" descr="The Economist_Trump.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65338" y="1600200"/>
            <a:ext cx="4030662"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2530476" y="585789"/>
            <a:ext cx="7242175" cy="45719"/>
          </a:xfrm>
          <a:prstGeom prst="rect">
            <a:avLst/>
          </a:prstGeom>
          <a:noFill/>
          <a:ln w="9525" cap="flat" cmpd="sng" algn="ctr">
            <a:noFill/>
            <a:prstDash val="solid"/>
            <a:round/>
            <a:headEnd type="none" w="med" len="med"/>
            <a:tailEnd type="none" w="med" len="med"/>
          </a:ln>
          <a:effectLst/>
        </p:spPr>
        <p:txBody>
          <a:bodyPr/>
          <a:lstStyle/>
          <a:p>
            <a:pPr algn="ctr">
              <a:defRPr/>
            </a:pPr>
            <a:endParaRPr lang="en-US" sz="4400" b="1" dirty="0">
              <a:solidFill>
                <a:srgbClr val="C00000"/>
              </a:solidFill>
              <a:latin typeface="Arial" panose="020B0604020202020204"/>
            </a:endParaRPr>
          </a:p>
        </p:txBody>
      </p:sp>
    </p:spTree>
    <p:extLst>
      <p:ext uri="{BB962C8B-B14F-4D97-AF65-F5344CB8AC3E}">
        <p14:creationId xmlns:p14="http://schemas.microsoft.com/office/powerpoint/2010/main" val="167610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6B635-5A25-4C46-A84B-366681605244}"/>
              </a:ext>
            </a:extLst>
          </p:cNvPr>
          <p:cNvSpPr>
            <a:spLocks noGrp="1"/>
          </p:cNvSpPr>
          <p:nvPr>
            <p:ph type="title"/>
          </p:nvPr>
        </p:nvSpPr>
        <p:spPr>
          <a:xfrm>
            <a:off x="2147888" y="2090266"/>
            <a:ext cx="7886700" cy="1545091"/>
          </a:xfrm>
        </p:spPr>
        <p:txBody>
          <a:bodyPr>
            <a:normAutofit fontScale="90000"/>
          </a:bodyPr>
          <a:lstStyle/>
          <a:p>
            <a:pPr algn="ctr"/>
            <a:r>
              <a:rPr lang="en-US" b="1" dirty="0">
                <a:latin typeface="Calibri" panose="020F0502020204030204" pitchFamily="34" charset="0"/>
                <a:cs typeface="Calibri" panose="020F0502020204030204" pitchFamily="34" charset="0"/>
              </a:rPr>
              <a:t>Why?</a:t>
            </a:r>
            <a:br>
              <a:rPr lang="en-US" b="1" dirty="0">
                <a:latin typeface="Calibri" panose="020F0502020204030204" pitchFamily="34" charset="0"/>
                <a:cs typeface="Calibri" panose="020F0502020204030204" pitchFamily="34" charset="0"/>
              </a:rPr>
            </a:br>
            <a:r>
              <a:rPr lang="en-US" sz="4900" b="1" dirty="0">
                <a:latin typeface="Calibri" panose="020F0502020204030204" pitchFamily="34" charset="0"/>
                <a:cs typeface="Calibri" panose="020F0502020204030204" pitchFamily="34" charset="0"/>
              </a:rPr>
              <a:t>The Consequences of the Death of Evidence</a:t>
            </a:r>
          </a:p>
        </p:txBody>
      </p:sp>
      <p:sp>
        <p:nvSpPr>
          <p:cNvPr id="3" name="Text Placeholder 2">
            <a:extLst>
              <a:ext uri="{FF2B5EF4-FFF2-40B4-BE49-F238E27FC236}">
                <a16:creationId xmlns:a16="http://schemas.microsoft.com/office/drawing/2014/main" xmlns="" id="{89A518BF-E18E-694D-B207-923B4020D1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3693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4080"/>
            <a:ext cx="3607430" cy="631553"/>
          </a:xfrm>
          <a:prstGeom prst="rect">
            <a:avLst/>
          </a:prstGeom>
        </p:spPr>
      </p:pic>
      <p:sp>
        <p:nvSpPr>
          <p:cNvPr id="4" name="TextBox 3"/>
          <p:cNvSpPr txBox="1"/>
          <p:nvPr/>
        </p:nvSpPr>
        <p:spPr>
          <a:xfrm>
            <a:off x="6953606" y="6569361"/>
            <a:ext cx="3595125" cy="230832"/>
          </a:xfrm>
          <a:prstGeom prst="rect">
            <a:avLst/>
          </a:prstGeom>
          <a:noFill/>
        </p:spPr>
        <p:txBody>
          <a:bodyPr wrap="square" rtlCol="0">
            <a:spAutoFit/>
          </a:bodyPr>
          <a:lstStyle/>
          <a:p>
            <a:pPr algn="r">
              <a:defRPr/>
            </a:pPr>
            <a:r>
              <a:rPr lang="en-US" sz="900" dirty="0">
                <a:solidFill>
                  <a:srgbClr val="000000"/>
                </a:solidFill>
                <a:latin typeface="Calibri" panose="020F0502020204030204" pitchFamily="34" charset="0"/>
                <a:cs typeface="Calibri" panose="020F0502020204030204" pitchFamily="34" charset="0"/>
              </a:rPr>
              <a:t>https://www.cdc.gov/measles/cases-outbreaks.html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863" y="597473"/>
            <a:ext cx="7279699" cy="6014438"/>
          </a:xfrm>
          <a:prstGeom prst="rect">
            <a:avLst/>
          </a:prstGeom>
        </p:spPr>
      </p:pic>
    </p:spTree>
    <p:extLst>
      <p:ext uri="{BB962C8B-B14F-4D97-AF65-F5344CB8AC3E}">
        <p14:creationId xmlns:p14="http://schemas.microsoft.com/office/powerpoint/2010/main" val="2959512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Widescreen</PresentationFormat>
  <Paragraphs>186</Paragraphs>
  <Slides>67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ＭＳ Ｐゴシック</vt:lpstr>
      <vt:lpstr>Antique Olive</vt:lpstr>
      <vt:lpstr>Arial</vt:lpstr>
      <vt:lpstr>Calibri</vt:lpstr>
      <vt:lpstr>Calibri Light</vt:lpstr>
      <vt:lpstr>Mangal</vt:lpstr>
      <vt:lpstr>Times</vt:lpstr>
      <vt:lpstr>Times New Roman</vt:lpstr>
      <vt:lpstr>Office Theme</vt:lpstr>
      <vt:lpstr>The Death of Evidence(?)  Implications for Immunization</vt:lpstr>
      <vt:lpstr>The Trump Administration and Science</vt:lpstr>
      <vt:lpstr>PowerPoint Presentation</vt:lpstr>
      <vt:lpstr>PowerPoint Presentation</vt:lpstr>
      <vt:lpstr>PowerPoint Presentation</vt:lpstr>
      <vt:lpstr>PowerPoint Presentation</vt:lpstr>
      <vt:lpstr>This is more than Trump!</vt:lpstr>
      <vt:lpstr>Why? The Consequences of the Death of Evidence</vt:lpstr>
      <vt:lpstr>PowerPoint Presentation</vt:lpstr>
      <vt:lpstr>PowerPoint Presentation</vt:lpstr>
      <vt:lpstr>PowerPoint Presentation</vt:lpstr>
      <vt:lpstr>PowerPoint Presentation</vt:lpstr>
      <vt:lpstr>PowerPoint Presentation</vt:lpstr>
      <vt:lpstr>PowerPoint Presentation</vt:lpstr>
      <vt:lpstr>MAKING EVIDENCE-BASED DECISIONS (OR NOT)</vt:lpstr>
      <vt:lpstr>PowerPoint Presentation</vt:lpstr>
      <vt:lpstr>The Yin Yang of Evidence</vt:lpstr>
      <vt:lpstr>John Snow and Cholera</vt:lpstr>
      <vt:lpstr>The John Snow Model</vt:lpstr>
      <vt:lpstr>Evidence to Action—It’s Easy!</vt:lpstr>
      <vt:lpstr>Evidence to Policy—It’s Easy!</vt:lpstr>
      <vt:lpstr>The Evidence Scale</vt:lpstr>
      <vt:lpstr>The Evidence Scale</vt:lpstr>
      <vt:lpstr>The Evidence Scale</vt:lpstr>
      <vt:lpstr>The Evidence Scale</vt:lpstr>
      <vt:lpstr>THE STORY BEGINS:  THE CREATION OF DOUBT</vt:lpstr>
      <vt:lpstr>Industry Tactics</vt:lpstr>
      <vt:lpstr>The 1986 Surgeon General’s Report</vt:lpstr>
      <vt:lpstr>Turning Science into Junk</vt:lpstr>
      <vt:lpstr>Undermining Epidemiology</vt:lpstr>
      <vt:lpstr>Selected books on “Doubt”</vt:lpstr>
      <vt:lpstr>BELIEF REPLACES EVIDENCE</vt:lpstr>
      <vt:lpstr>PowerPoint Presentation</vt:lpstr>
      <vt:lpstr>On some issues, belief sometimes replaces evidence for some people: </vt:lpstr>
      <vt:lpstr>Vaccination and Autism</vt:lpstr>
      <vt:lpstr>PowerPoint Presentation</vt:lpstr>
      <vt:lpstr>PowerPoint Presentation</vt:lpstr>
      <vt:lpstr>Death of Expertise (Nichols)</vt:lpstr>
      <vt:lpstr>What is going on?</vt:lpstr>
      <vt:lpstr>PowerPoint Presentation</vt:lpstr>
      <vt:lpstr>PowerPoint Presentation</vt:lpstr>
      <vt:lpstr>PowerPoint Presentation</vt:lpstr>
      <vt:lpstr>PowerPoint Presentation</vt:lpstr>
      <vt:lpstr>PowerPoint Presentation</vt:lpstr>
      <vt:lpstr>PowerPoint Presentation</vt:lpstr>
      <vt:lpstr>Cultural Cognition is Key (Kahn)</vt:lpstr>
      <vt:lpstr>PowerPoint Presentation</vt:lpstr>
      <vt:lpstr>Hence</vt:lpstr>
      <vt:lpstr>EXPERTS IN THE  POST-EXPERT WORLD</vt:lpstr>
      <vt:lpstr>PowerPoint Presentation</vt:lpstr>
      <vt:lpstr>PowerPoint Presentation</vt:lpstr>
      <vt:lpstr>PowerPoint Presentation</vt:lpstr>
      <vt:lpstr>Trump/Pruitt/Wheeler EPA, For Example</vt:lpstr>
      <vt:lpstr>PowerPoint Presentation</vt:lpstr>
      <vt:lpstr>A few happenings at EPA</vt:lpstr>
      <vt:lpstr>PowerPoint Presentation</vt:lpstr>
      <vt:lpstr>PowerPoint Presentation</vt:lpstr>
      <vt:lpstr>WHAT TO DO IN THE POST-EVIDENCE ERA?</vt:lpstr>
      <vt:lpstr>PowerPoint Presentation</vt:lpstr>
      <vt:lpstr>Otto’s Battle Plan (1)</vt:lpstr>
      <vt:lpstr>Otto’s Battle Plan (2)</vt:lpstr>
      <vt:lpstr>A Time to Rally!</vt:lpstr>
      <vt:lpstr>Should we be paranoid?</vt:lpstr>
      <vt:lpstr>READINGS</vt:lpstr>
      <vt:lpstr>PowerPoint Presentation</vt:lpstr>
      <vt:lpstr>PowerPoint Presentation</vt:lpstr>
      <vt:lpstr>YOUR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Death of Evidence(?)  Implications for Immunization</dc:title>
  <dc:creator>Breanne Van Dyne</dc:creator>
  <cp:lastModifiedBy>Breanne Van Dyne</cp:lastModifiedBy>
  <cp:revision>1</cp:revision>
  <dcterms:created xsi:type="dcterms:W3CDTF">2019-04-23T18:42:41Z</dcterms:created>
  <dcterms:modified xsi:type="dcterms:W3CDTF">2019-04-23T18:42:50Z</dcterms:modified>
</cp:coreProperties>
</file>