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47" r:id="rId5"/>
  </p:sldMasterIdLst>
  <p:notesMasterIdLst>
    <p:notesMasterId r:id="rId35"/>
  </p:notesMasterIdLst>
  <p:handoutMasterIdLst>
    <p:handoutMasterId r:id="rId36"/>
  </p:handoutMasterIdLst>
  <p:sldIdLst>
    <p:sldId id="348" r:id="rId6"/>
    <p:sldId id="383" r:id="rId7"/>
    <p:sldId id="384" r:id="rId8"/>
    <p:sldId id="361" r:id="rId9"/>
    <p:sldId id="363" r:id="rId10"/>
    <p:sldId id="387" r:id="rId11"/>
    <p:sldId id="389" r:id="rId12"/>
    <p:sldId id="371" r:id="rId13"/>
    <p:sldId id="372" r:id="rId14"/>
    <p:sldId id="388" r:id="rId15"/>
    <p:sldId id="385" r:id="rId16"/>
    <p:sldId id="390" r:id="rId17"/>
    <p:sldId id="391" r:id="rId18"/>
    <p:sldId id="373" r:id="rId19"/>
    <p:sldId id="386" r:id="rId20"/>
    <p:sldId id="374" r:id="rId21"/>
    <p:sldId id="375" r:id="rId22"/>
    <p:sldId id="393" r:id="rId23"/>
    <p:sldId id="366" r:id="rId24"/>
    <p:sldId id="376" r:id="rId25"/>
    <p:sldId id="378" r:id="rId26"/>
    <p:sldId id="380" r:id="rId27"/>
    <p:sldId id="379" r:id="rId28"/>
    <p:sldId id="377" r:id="rId29"/>
    <p:sldId id="396" r:id="rId30"/>
    <p:sldId id="394" r:id="rId31"/>
    <p:sldId id="395" r:id="rId32"/>
    <p:sldId id="382" r:id="rId33"/>
    <p:sldId id="381" r:id="rId34"/>
  </p:sldIdLst>
  <p:sldSz cx="12192000" cy="6858000"/>
  <p:notesSz cx="7010400" cy="9296400"/>
  <p:embeddedFontLst>
    <p:embeddedFont>
      <p:font typeface="Myriad Web Pro" panose="020B0604020202020204" charset="0"/>
      <p:regular r:id="rId37"/>
      <p:bold r:id="rId38"/>
      <p:italic r:id="rId39"/>
    </p:embeddedFont>
    <p:embeddedFont>
      <p:font typeface="Calibri" panose="020F0502020204030204" pitchFamily="34" charset="0"/>
      <p:regular r:id="rId40"/>
      <p:bold r:id="rId41"/>
      <p:italic r:id="rId42"/>
      <p:boldItalic r:id="rId43"/>
    </p:embeddedFont>
    <p:embeddedFont>
      <p:font typeface="Franklin Gothic Medium" panose="020B0603020102020204" pitchFamily="34" charset="0"/>
      <p:regular r:id="rId44"/>
      <p:italic r:id="rId4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ssonnier, Nancy (CDC/OID/NCIRD)" initials="MN(" lastIdx="4" clrIdx="0">
    <p:extLst>
      <p:ext uri="{19B8F6BF-5375-455C-9EA6-DF929625EA0E}">
        <p15:presenceInfo xmlns:p15="http://schemas.microsoft.com/office/powerpoint/2012/main" userId="S-1-5-21-1207783550-2075000910-922709458-191222" providerId="AD"/>
      </p:ext>
    </p:extLst>
  </p:cmAuthor>
  <p:cmAuthor id="2" name="Basket, Michelle (CDC/OID/NCIRD)" initials="BM(" lastIdx="1" clrIdx="1">
    <p:extLst>
      <p:ext uri="{19B8F6BF-5375-455C-9EA6-DF929625EA0E}">
        <p15:presenceInfo xmlns:p15="http://schemas.microsoft.com/office/powerpoint/2012/main" userId="S-1-5-21-1207783550-2075000910-922709458-176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81D"/>
    <a:srgbClr val="FFFFFF"/>
    <a:srgbClr val="07245D"/>
    <a:srgbClr val="00133A"/>
    <a:srgbClr val="000000"/>
    <a:srgbClr val="0E66AF"/>
    <a:srgbClr val="006A71"/>
    <a:srgbClr val="695E4A"/>
    <a:srgbClr val="00853F"/>
    <a:srgbClr val="781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09" autoAdjust="0"/>
    <p:restoredTop sz="80000" autoAdjust="0"/>
  </p:normalViewPr>
  <p:slideViewPr>
    <p:cSldViewPr snapToGrid="0">
      <p:cViewPr varScale="1">
        <p:scale>
          <a:sx n="73" d="100"/>
          <a:sy n="73" d="100"/>
        </p:scale>
        <p:origin x="534"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924"/>
    </p:cViewPr>
  </p:notesTextViewPr>
  <p:sorterViewPr>
    <p:cViewPr>
      <p:scale>
        <a:sx n="120" d="100"/>
        <a:sy n="120" d="100"/>
      </p:scale>
      <p:origin x="0" y="0"/>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8.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262EC53-6E23-4295-9AB1-B4ABCF009334}" type="datetimeFigureOut">
              <a:rPr lang="en-US" smtClean="0">
                <a:solidFill>
                  <a:schemeClr val="tx2"/>
                </a:solidFill>
              </a:rPr>
              <a:t>8/12/2019</a:t>
            </a:fld>
            <a:endParaRPr lang="en-US" dirty="0">
              <a:solidFill>
                <a:schemeClr val="tx2"/>
              </a:solidFill>
            </a:endParaRPr>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solidFill>
                <a:schemeClr val="tx2"/>
              </a:solidFill>
            </a:endParaRP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563590B-C96D-4767-8B2C-514239B15746}" type="slidenum">
              <a:rPr lang="en-US" smtClean="0">
                <a:solidFill>
                  <a:schemeClr val="tx2"/>
                </a:solidFill>
              </a:rPr>
              <a:t>‹#›</a:t>
            </a:fld>
            <a:endParaRPr lang="en-US" dirty="0">
              <a:solidFill>
                <a:schemeClr val="tx2"/>
              </a:solidFill>
            </a:endParaRPr>
          </a:p>
        </p:txBody>
      </p:sp>
    </p:spTree>
    <p:extLst>
      <p:ext uri="{BB962C8B-B14F-4D97-AF65-F5344CB8AC3E}">
        <p14:creationId xmlns:p14="http://schemas.microsoft.com/office/powerpoint/2010/main" val="140124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solidFill>
                  <a:schemeClr val="tx2"/>
                </a:solidFill>
                <a:latin typeface="+mn-lt"/>
              </a:defRPr>
            </a:lvl1pPr>
          </a:lstStyle>
          <a:p>
            <a:pPr>
              <a:defRPr/>
            </a:pPr>
            <a:fld id="{33C03299-4BB1-4AD2-828F-715F084383AD}" type="datetimeFigureOut">
              <a:rPr lang="en-US" smtClean="0"/>
              <a:pPr>
                <a:defRPr/>
              </a:pPr>
              <a:t>8/12/2019</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solidFill>
                  <a:schemeClr val="tx2"/>
                </a:solidFill>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solidFill>
                  <a:schemeClr val="tx2"/>
                </a:solidFill>
                <a:latin typeface="+mn-lt"/>
              </a:defRPr>
            </a:lvl1pPr>
          </a:lstStyle>
          <a:p>
            <a:pPr>
              <a:defRPr/>
            </a:pPr>
            <a:fld id="{EB38CAEC-4554-485B-9189-C45C7447A404}" type="slidenum">
              <a:rPr lang="en-US" smtClean="0"/>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2"/>
        </a:solidFill>
        <a:latin typeface="+mn-lt"/>
        <a:ea typeface="+mn-ea"/>
        <a:cs typeface="+mn-cs"/>
      </a:defRPr>
    </a:lvl1pPr>
    <a:lvl2pPr marL="609585" algn="l" rtl="0" fontAlgn="base">
      <a:spcBef>
        <a:spcPct val="30000"/>
      </a:spcBef>
      <a:spcAft>
        <a:spcPct val="0"/>
      </a:spcAft>
      <a:defRPr sz="1600" kern="1200">
        <a:solidFill>
          <a:schemeClr val="tx2"/>
        </a:solidFill>
        <a:latin typeface="+mn-lt"/>
        <a:ea typeface="+mn-ea"/>
        <a:cs typeface="+mn-cs"/>
      </a:defRPr>
    </a:lvl2pPr>
    <a:lvl3pPr marL="1219170" algn="l" rtl="0" fontAlgn="base">
      <a:spcBef>
        <a:spcPct val="30000"/>
      </a:spcBef>
      <a:spcAft>
        <a:spcPct val="0"/>
      </a:spcAft>
      <a:defRPr sz="1600" kern="1200">
        <a:solidFill>
          <a:schemeClr val="tx2"/>
        </a:solidFill>
        <a:latin typeface="+mn-lt"/>
        <a:ea typeface="+mn-ea"/>
        <a:cs typeface="+mn-cs"/>
      </a:defRPr>
    </a:lvl3pPr>
    <a:lvl4pPr marL="1828754" algn="l" rtl="0" fontAlgn="base">
      <a:spcBef>
        <a:spcPct val="30000"/>
      </a:spcBef>
      <a:spcAft>
        <a:spcPct val="0"/>
      </a:spcAft>
      <a:defRPr sz="1600" kern="1200">
        <a:solidFill>
          <a:schemeClr val="tx2"/>
        </a:solidFill>
        <a:latin typeface="+mn-lt"/>
        <a:ea typeface="+mn-ea"/>
        <a:cs typeface="+mn-cs"/>
      </a:defRPr>
    </a:lvl4pPr>
    <a:lvl5pPr marL="2438339" algn="l" rtl="0" fontAlgn="base">
      <a:spcBef>
        <a:spcPct val="30000"/>
      </a:spcBef>
      <a:spcAft>
        <a:spcPct val="0"/>
      </a:spcAft>
      <a:defRPr sz="1600" kern="1200">
        <a:solidFill>
          <a:schemeClr val="tx2"/>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a:t>
            </a:fld>
            <a:endParaRPr lang="en-US" dirty="0"/>
          </a:p>
        </p:txBody>
      </p:sp>
    </p:spTree>
    <p:extLst>
      <p:ext uri="{BB962C8B-B14F-4D97-AF65-F5344CB8AC3E}">
        <p14:creationId xmlns:p14="http://schemas.microsoft.com/office/powerpoint/2010/main" val="3312874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dirty="0"/>
          </a:p>
        </p:txBody>
      </p:sp>
    </p:spTree>
    <p:extLst>
      <p:ext uri="{BB962C8B-B14F-4D97-AF65-F5344CB8AC3E}">
        <p14:creationId xmlns:p14="http://schemas.microsoft.com/office/powerpoint/2010/main" val="3592915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dirty="0"/>
          </a:p>
        </p:txBody>
      </p:sp>
    </p:spTree>
    <p:extLst>
      <p:ext uri="{BB962C8B-B14F-4D97-AF65-F5344CB8AC3E}">
        <p14:creationId xmlns:p14="http://schemas.microsoft.com/office/powerpoint/2010/main" val="197017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8500"/>
            <a:ext cx="6197600" cy="3486150"/>
          </a:xfrm>
        </p:spPr>
      </p:sp>
      <p:sp>
        <p:nvSpPr>
          <p:cNvPr id="3" name="Notes Placeholder 2"/>
          <p:cNvSpPr>
            <a:spLocks noGrp="1"/>
          </p:cNvSpPr>
          <p:nvPr>
            <p:ph type="body" idx="1"/>
          </p:nvPr>
        </p:nvSpPr>
        <p:spPr>
          <a:xfrm>
            <a:off x="686099" y="4416101"/>
            <a:ext cx="5485804" cy="4121508"/>
          </a:xfrm>
        </p:spPr>
        <p:txBody>
          <a:bodyPr>
            <a:normAutofit fontScale="77500" lnSpcReduction="20000"/>
          </a:bodyPr>
          <a:lstStyle/>
          <a:p>
            <a:r>
              <a:rPr lang="en-US" dirty="0"/>
              <a:t>Since  all three components of MMR are live viruses, adverse reactions following vaccination are predictable and represent viral replication that leads to mild illness in susceptible vaccine recipients. Adverse reactions generally occur 7 to 10 days after vaccination. </a:t>
            </a:r>
          </a:p>
          <a:p>
            <a:r>
              <a:rPr lang="en-US" sz="1000" dirty="0"/>
              <a:t> </a:t>
            </a:r>
          </a:p>
          <a:p>
            <a:r>
              <a:rPr lang="en-US" dirty="0"/>
              <a:t>The most common reaction following vaccination is a low-grade fever in about 5 to 15 percent of recipients, which is usually attributed to the measles component and MMR might cause febrile seizures. The risk is approximately one case for every 3,000 to 4,000 doses of MMR vaccine administered.  The rate is almost twice that for MMRV.</a:t>
            </a:r>
          </a:p>
          <a:p>
            <a:r>
              <a:rPr lang="en-US" sz="1000" dirty="0"/>
              <a:t> </a:t>
            </a:r>
          </a:p>
          <a:p>
            <a:r>
              <a:rPr lang="en-US" dirty="0"/>
              <a:t>A rash occurs in about 5 percent of recipients, and lasts a day or two. It is usually attributed to the measles component, but may also be caused by the rubella vaccine virus. The rash is much milder than the rash that occurs with disease. </a:t>
            </a:r>
          </a:p>
          <a:p>
            <a:r>
              <a:rPr lang="en-US" sz="1000" dirty="0"/>
              <a:t>  </a:t>
            </a:r>
          </a:p>
          <a:p>
            <a:r>
              <a:rPr lang="en-US" dirty="0"/>
              <a:t>Thrombocytopenia, or low platelet count,  occurs in 1 in 30 to 40 thousand doses and is usually transient and benign.  </a:t>
            </a:r>
            <a:endParaRPr lang="en-US" dirty="0" smtClean="0"/>
          </a:p>
          <a:p>
            <a:endParaRPr lang="en-US" sz="1000" dirty="0"/>
          </a:p>
          <a:p>
            <a:r>
              <a:rPr lang="en-US" dirty="0" smtClean="0"/>
              <a:t>Lymphadenopathy, or swollen tender lymph nodes, and allergic reactions are rare.</a:t>
            </a:r>
            <a:endParaRPr lang="en-US" dirty="0"/>
          </a:p>
          <a:p>
            <a:endParaRPr lang="en-US" sz="1000" dirty="0"/>
          </a:p>
          <a:p>
            <a:r>
              <a:rPr lang="en-US" dirty="0"/>
              <a:t>Parotitis and </a:t>
            </a:r>
            <a:r>
              <a:rPr lang="en-US" dirty="0" smtClean="0"/>
              <a:t>hearing loss </a:t>
            </a:r>
            <a:r>
              <a:rPr lang="en-US" dirty="0"/>
              <a:t>are rare reactions usually attributed to the mumps component. </a:t>
            </a:r>
          </a:p>
          <a:p>
            <a:r>
              <a:rPr lang="en-US" sz="1000" dirty="0"/>
              <a:t> </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dirty="0"/>
          </a:p>
        </p:txBody>
      </p:sp>
    </p:spTree>
    <p:extLst>
      <p:ext uri="{BB962C8B-B14F-4D97-AF65-F5344CB8AC3E}">
        <p14:creationId xmlns:p14="http://schemas.microsoft.com/office/powerpoint/2010/main" val="337615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dirty="0"/>
          </a:p>
        </p:txBody>
      </p:sp>
    </p:spTree>
    <p:extLst>
      <p:ext uri="{BB962C8B-B14F-4D97-AF65-F5344CB8AC3E}">
        <p14:creationId xmlns:p14="http://schemas.microsoft.com/office/powerpoint/2010/main" val="4159696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698500"/>
            <a:ext cx="6197600" cy="3486150"/>
          </a:xfrm>
        </p:spPr>
      </p:sp>
      <p:sp>
        <p:nvSpPr>
          <p:cNvPr id="4" name="Slide Number Placeholder 3"/>
          <p:cNvSpPr>
            <a:spLocks noGrp="1"/>
          </p:cNvSpPr>
          <p:nvPr>
            <p:ph type="sldNum" sz="quarter" idx="10"/>
          </p:nvPr>
        </p:nvSpPr>
        <p:spPr/>
        <p:txBody>
          <a:bodyPr/>
          <a:lstStyle/>
          <a:p>
            <a:fld id="{98F07B95-A57F-41A5-8BE3-DB63A2BBC9D6}" type="slidenum">
              <a:rPr lang="en-US">
                <a:solidFill>
                  <a:srgbClr val="3B495B"/>
                </a:solidFill>
              </a:rPr>
              <a:pPr/>
              <a:t>20</a:t>
            </a:fld>
            <a:endParaRPr lang="en-US" dirty="0">
              <a:solidFill>
                <a:srgbClr val="3B495B"/>
              </a:solidFill>
            </a:endParaRPr>
          </a:p>
        </p:txBody>
      </p:sp>
      <p:sp>
        <p:nvSpPr>
          <p:cNvPr id="5" name="Notes Placeholder 4"/>
          <p:cNvSpPr>
            <a:spLocks noGrp="1"/>
          </p:cNvSpPr>
          <p:nvPr>
            <p:ph type="body" sz="quarter" idx="11"/>
          </p:nvPr>
        </p:nvSpPr>
        <p:spPr>
          <a:xfrm>
            <a:off x="683395" y="4416100"/>
            <a:ext cx="5476774" cy="4516144"/>
          </a:xfrm>
        </p:spPr>
        <p:txBody>
          <a:bodyPr>
            <a:normAutofit fontScale="70000" lnSpcReduction="20000"/>
          </a:bodyPr>
          <a:lstStyle/>
          <a:p>
            <a:r>
              <a:rPr lang="en-US" dirty="0" smtClean="0"/>
              <a:t>MMR is </a:t>
            </a:r>
            <a:r>
              <a:rPr lang="en-US" dirty="0"/>
              <a:t>contraindicated if someone has a history of a severe anaphylactic type reaction to neomycin or any component in the </a:t>
            </a:r>
            <a:r>
              <a:rPr lang="en-US" dirty="0" smtClean="0"/>
              <a:t>vaccine.  This </a:t>
            </a:r>
            <a:r>
              <a:rPr lang="en-US" dirty="0"/>
              <a:t>does not include eggs, but it does include </a:t>
            </a:r>
            <a:r>
              <a:rPr lang="en-US" dirty="0" smtClean="0"/>
              <a:t>gelatin.  This also applies to MMRV.</a:t>
            </a:r>
            <a:endParaRPr lang="en-US" dirty="0"/>
          </a:p>
          <a:p>
            <a:endParaRPr lang="en-US" sz="1100" dirty="0"/>
          </a:p>
          <a:p>
            <a:r>
              <a:rPr lang="en-US" dirty="0" smtClean="0"/>
              <a:t>Neither MMR or MMRV should be </a:t>
            </a:r>
            <a:r>
              <a:rPr lang="en-US" dirty="0"/>
              <a:t>administered to women who are known to be pregnant or attempting to become pregnant.  </a:t>
            </a:r>
            <a:endParaRPr lang="en-US" dirty="0" smtClean="0"/>
          </a:p>
          <a:p>
            <a:endParaRPr lang="en-US" sz="1100" dirty="0"/>
          </a:p>
          <a:p>
            <a:r>
              <a:rPr lang="en-US" dirty="0" smtClean="0"/>
              <a:t>ACIP </a:t>
            </a:r>
            <a:r>
              <a:rPr lang="en-US" dirty="0"/>
              <a:t>recommends that a patient of child-bearing age be asked if they are pregnant or likely to become pregnant within the next 4 weeks.  </a:t>
            </a:r>
            <a:r>
              <a:rPr lang="en-US" dirty="0" smtClean="0"/>
              <a:t>If </a:t>
            </a:r>
            <a:r>
              <a:rPr lang="en-US" dirty="0"/>
              <a:t>the answer is yes, the woman should not be </a:t>
            </a:r>
            <a:r>
              <a:rPr lang="en-US" dirty="0" smtClean="0"/>
              <a:t>vaccinated.  Because </a:t>
            </a:r>
            <a:r>
              <a:rPr lang="en-US" dirty="0"/>
              <a:t>there is a theoretical risk to the fetus when the mother receives a live virus vaccine, women should be counseled to avoid becoming pregnant for 4 weeks after receipt of MMR vaccine.  </a:t>
            </a:r>
            <a:r>
              <a:rPr lang="en-US" dirty="0" smtClean="0"/>
              <a:t>The </a:t>
            </a:r>
            <a:r>
              <a:rPr lang="en-US" dirty="0"/>
              <a:t>vaccine package </a:t>
            </a:r>
            <a:r>
              <a:rPr lang="en-US" dirty="0" smtClean="0"/>
              <a:t>insert recommends </a:t>
            </a:r>
            <a:r>
              <a:rPr lang="en-US" dirty="0"/>
              <a:t>deferral of pregnancy for 3 months after vaccination, but ACIP’s off-label recommendation is 4 weeks</a:t>
            </a:r>
            <a:r>
              <a:rPr lang="en-US" dirty="0" smtClean="0"/>
              <a:t>. If </a:t>
            </a:r>
            <a:r>
              <a:rPr lang="en-US" dirty="0"/>
              <a:t>the vaccine is inadvertently administered to a pregnant woman or a pregnancy occurs within 28 days of vaccination, she should be counseled about the theoretical risk to the fetus</a:t>
            </a:r>
            <a:r>
              <a:rPr lang="en-US" dirty="0" smtClean="0"/>
              <a:t>.  There </a:t>
            </a:r>
            <a:r>
              <a:rPr lang="en-US" dirty="0"/>
              <a:t>have been no reports of vaccine-related harm to a fetus because of inadvertent vaccination during pregnancy so MMR vaccination during pregnancy should not be considered an indication for termination of pregnancy.</a:t>
            </a:r>
          </a:p>
          <a:p>
            <a:endParaRPr lang="en-US" sz="1100" dirty="0"/>
          </a:p>
          <a:p>
            <a:r>
              <a:rPr lang="en-US" dirty="0"/>
              <a:t>If  someone has a moderate or severe acute </a:t>
            </a:r>
            <a:r>
              <a:rPr lang="en-US" dirty="0" smtClean="0"/>
              <a:t>illness, </a:t>
            </a:r>
            <a:r>
              <a:rPr lang="en-US" dirty="0"/>
              <a:t>they should not be vaccinated until their condition improves</a:t>
            </a:r>
            <a:r>
              <a:rPr lang="en-US" dirty="0" smtClean="0"/>
              <a:t>.  This applies to all vaccines.</a:t>
            </a:r>
            <a:endParaRPr lang="en-US" dirty="0"/>
          </a:p>
          <a:p>
            <a:endParaRPr lang="en-US" sz="1100" dirty="0"/>
          </a:p>
          <a:p>
            <a:r>
              <a:rPr lang="en-US" dirty="0" smtClean="0"/>
              <a:t>If someone has recently received an </a:t>
            </a:r>
            <a:r>
              <a:rPr lang="en-US" dirty="0"/>
              <a:t>antibody-containing blood </a:t>
            </a:r>
            <a:r>
              <a:rPr lang="en-US" dirty="0" smtClean="0"/>
              <a:t>product, it </a:t>
            </a:r>
            <a:r>
              <a:rPr lang="en-US" dirty="0"/>
              <a:t>could interfere with the immune response to the </a:t>
            </a:r>
            <a:r>
              <a:rPr lang="en-US" dirty="0" smtClean="0"/>
              <a:t>vaccine.  The </a:t>
            </a:r>
            <a:r>
              <a:rPr lang="en-US" dirty="0"/>
              <a:t>length of time to allow for these antibodies to clear the person’s system before vaccination depends on the concentration and quantity of the product.  </a:t>
            </a:r>
            <a:r>
              <a:rPr lang="en-US" dirty="0" smtClean="0"/>
              <a:t>There </a:t>
            </a:r>
            <a:r>
              <a:rPr lang="en-US" dirty="0"/>
              <a:t>is a table of recommended intervals between antibody-containing products and measles-containing vaccines on page A-24 of Appendix A in the Pink Book and this table is also published in the ACIP General </a:t>
            </a:r>
            <a:r>
              <a:rPr lang="en-US" dirty="0" smtClean="0"/>
              <a:t>Best Practice Guidelines for Immunization.</a:t>
            </a:r>
            <a:endParaRPr lang="en-US" dirty="0"/>
          </a:p>
          <a:p>
            <a:endParaRPr lang="en-US" sz="1100" dirty="0"/>
          </a:p>
          <a:p>
            <a:r>
              <a:rPr lang="en-US" dirty="0"/>
              <a:t>A personal or family history of seizures for any reason is a precaution for MMRV and I will </a:t>
            </a:r>
            <a:r>
              <a:rPr lang="en-US" dirty="0" smtClean="0"/>
              <a:t>discuss </a:t>
            </a:r>
            <a:r>
              <a:rPr lang="en-US" dirty="0"/>
              <a:t>this more a little later. </a:t>
            </a:r>
          </a:p>
        </p:txBody>
      </p:sp>
    </p:spTree>
    <p:extLst>
      <p:ext uri="{BB962C8B-B14F-4D97-AF65-F5344CB8AC3E}">
        <p14:creationId xmlns:p14="http://schemas.microsoft.com/office/powerpoint/2010/main" val="2137160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21</a:t>
            </a:fld>
            <a:endParaRPr lang="en-US" dirty="0"/>
          </a:p>
        </p:txBody>
      </p:sp>
    </p:spTree>
    <p:extLst>
      <p:ext uri="{BB962C8B-B14F-4D97-AF65-F5344CB8AC3E}">
        <p14:creationId xmlns:p14="http://schemas.microsoft.com/office/powerpoint/2010/main" val="1795168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22</a:t>
            </a:fld>
            <a:endParaRPr lang="en-US" dirty="0"/>
          </a:p>
        </p:txBody>
      </p:sp>
    </p:spTree>
    <p:extLst>
      <p:ext uri="{BB962C8B-B14F-4D97-AF65-F5344CB8AC3E}">
        <p14:creationId xmlns:p14="http://schemas.microsoft.com/office/powerpoint/2010/main" val="2784483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23</a:t>
            </a:fld>
            <a:endParaRPr lang="en-US" dirty="0"/>
          </a:p>
        </p:txBody>
      </p:sp>
    </p:spTree>
    <p:extLst>
      <p:ext uri="{BB962C8B-B14F-4D97-AF65-F5344CB8AC3E}">
        <p14:creationId xmlns:p14="http://schemas.microsoft.com/office/powerpoint/2010/main" val="4049780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2263" y="698500"/>
            <a:ext cx="6197600" cy="3486150"/>
          </a:xfrm>
        </p:spPr>
      </p:sp>
      <p:sp>
        <p:nvSpPr>
          <p:cNvPr id="4" name="Slide Number Placeholder 3"/>
          <p:cNvSpPr>
            <a:spLocks noGrp="1"/>
          </p:cNvSpPr>
          <p:nvPr>
            <p:ph type="sldNum" sz="quarter" idx="10"/>
          </p:nvPr>
        </p:nvSpPr>
        <p:spPr/>
        <p:txBody>
          <a:bodyPr/>
          <a:lstStyle/>
          <a:p>
            <a:fld id="{98F07B95-A57F-41A5-8BE3-DB63A2BBC9D6}" type="slidenum">
              <a:rPr lang="en-US">
                <a:solidFill>
                  <a:srgbClr val="3B495B"/>
                </a:solidFill>
              </a:rPr>
              <a:pPr/>
              <a:t>24</a:t>
            </a:fld>
            <a:endParaRPr lang="en-US" dirty="0">
              <a:solidFill>
                <a:srgbClr val="3B495B"/>
              </a:solidFill>
            </a:endParaRPr>
          </a:p>
        </p:txBody>
      </p:sp>
      <p:sp>
        <p:nvSpPr>
          <p:cNvPr id="5" name="Notes Placeholder 4"/>
          <p:cNvSpPr>
            <a:spLocks noGrp="1"/>
          </p:cNvSpPr>
          <p:nvPr>
            <p:ph type="body" sz="quarter" idx="11"/>
          </p:nvPr>
        </p:nvSpPr>
        <p:spPr>
          <a:xfrm>
            <a:off x="683395" y="4416100"/>
            <a:ext cx="5476774" cy="4516144"/>
          </a:xfrm>
        </p:spPr>
        <p:txBody>
          <a:bodyPr>
            <a:normAutofit fontScale="70000" lnSpcReduction="20000"/>
          </a:bodyPr>
          <a:lstStyle/>
          <a:p>
            <a:r>
              <a:rPr lang="en-US" dirty="0" smtClean="0"/>
              <a:t>MMR is </a:t>
            </a:r>
            <a:r>
              <a:rPr lang="en-US" dirty="0"/>
              <a:t>contraindicated if someone has a history of a severe anaphylactic type reaction to neomycin or any component in the </a:t>
            </a:r>
            <a:r>
              <a:rPr lang="en-US" dirty="0" smtClean="0"/>
              <a:t>vaccine.  This </a:t>
            </a:r>
            <a:r>
              <a:rPr lang="en-US" dirty="0"/>
              <a:t>does not include eggs, but it does include </a:t>
            </a:r>
            <a:r>
              <a:rPr lang="en-US" dirty="0" smtClean="0"/>
              <a:t>gelatin.  This also applies to MMRV.</a:t>
            </a:r>
            <a:endParaRPr lang="en-US" dirty="0"/>
          </a:p>
          <a:p>
            <a:endParaRPr lang="en-US" sz="1100" dirty="0"/>
          </a:p>
          <a:p>
            <a:r>
              <a:rPr lang="en-US" dirty="0" smtClean="0"/>
              <a:t>Neither MMR or MMRV should be </a:t>
            </a:r>
            <a:r>
              <a:rPr lang="en-US" dirty="0"/>
              <a:t>administered to women who are known to be pregnant or attempting to become pregnant.  </a:t>
            </a:r>
            <a:endParaRPr lang="en-US" dirty="0" smtClean="0"/>
          </a:p>
          <a:p>
            <a:endParaRPr lang="en-US" sz="1100" dirty="0"/>
          </a:p>
          <a:p>
            <a:r>
              <a:rPr lang="en-US" dirty="0" smtClean="0"/>
              <a:t>ACIP </a:t>
            </a:r>
            <a:r>
              <a:rPr lang="en-US" dirty="0"/>
              <a:t>recommends that a patient of child-bearing age be asked if they are pregnant or likely to become pregnant within the next 4 weeks.  </a:t>
            </a:r>
            <a:r>
              <a:rPr lang="en-US" dirty="0" smtClean="0"/>
              <a:t>If </a:t>
            </a:r>
            <a:r>
              <a:rPr lang="en-US" dirty="0"/>
              <a:t>the answer is yes, the woman should not be </a:t>
            </a:r>
            <a:r>
              <a:rPr lang="en-US" dirty="0" smtClean="0"/>
              <a:t>vaccinated.  Because </a:t>
            </a:r>
            <a:r>
              <a:rPr lang="en-US" dirty="0"/>
              <a:t>there is a theoretical risk to the fetus when the mother receives a live virus vaccine, women should be counseled to avoid becoming pregnant for 4 weeks after receipt of MMR vaccine.  </a:t>
            </a:r>
            <a:r>
              <a:rPr lang="en-US" dirty="0" smtClean="0"/>
              <a:t>The </a:t>
            </a:r>
            <a:r>
              <a:rPr lang="en-US" dirty="0"/>
              <a:t>vaccine package </a:t>
            </a:r>
            <a:r>
              <a:rPr lang="en-US" dirty="0" smtClean="0"/>
              <a:t>insert recommends </a:t>
            </a:r>
            <a:r>
              <a:rPr lang="en-US" dirty="0"/>
              <a:t>deferral of pregnancy for 3 months after vaccination, but ACIP’s off-label recommendation is 4 weeks</a:t>
            </a:r>
            <a:r>
              <a:rPr lang="en-US" dirty="0" smtClean="0"/>
              <a:t>. If </a:t>
            </a:r>
            <a:r>
              <a:rPr lang="en-US" dirty="0"/>
              <a:t>the vaccine is inadvertently administered to a pregnant woman or a pregnancy occurs within 28 days of vaccination, she should be counseled about the theoretical risk to the fetus</a:t>
            </a:r>
            <a:r>
              <a:rPr lang="en-US" dirty="0" smtClean="0"/>
              <a:t>.  There </a:t>
            </a:r>
            <a:r>
              <a:rPr lang="en-US" dirty="0"/>
              <a:t>have been no reports of vaccine-related harm to a fetus because of inadvertent vaccination during pregnancy so MMR vaccination during pregnancy should not be considered an indication for termination of pregnancy.</a:t>
            </a:r>
          </a:p>
          <a:p>
            <a:endParaRPr lang="en-US" sz="1100" dirty="0"/>
          </a:p>
          <a:p>
            <a:r>
              <a:rPr lang="en-US" dirty="0"/>
              <a:t>If  someone has a moderate or severe acute </a:t>
            </a:r>
            <a:r>
              <a:rPr lang="en-US" dirty="0" smtClean="0"/>
              <a:t>illness, </a:t>
            </a:r>
            <a:r>
              <a:rPr lang="en-US" dirty="0"/>
              <a:t>they should not be vaccinated until their condition improves</a:t>
            </a:r>
            <a:r>
              <a:rPr lang="en-US" dirty="0" smtClean="0"/>
              <a:t>.  This applies to all vaccines.</a:t>
            </a:r>
            <a:endParaRPr lang="en-US" dirty="0"/>
          </a:p>
          <a:p>
            <a:endParaRPr lang="en-US" sz="1100" dirty="0"/>
          </a:p>
          <a:p>
            <a:r>
              <a:rPr lang="en-US" dirty="0" smtClean="0"/>
              <a:t>If someone has recently received an </a:t>
            </a:r>
            <a:r>
              <a:rPr lang="en-US" dirty="0"/>
              <a:t>antibody-containing blood </a:t>
            </a:r>
            <a:r>
              <a:rPr lang="en-US" dirty="0" smtClean="0"/>
              <a:t>product, it </a:t>
            </a:r>
            <a:r>
              <a:rPr lang="en-US" dirty="0"/>
              <a:t>could interfere with the immune response to the </a:t>
            </a:r>
            <a:r>
              <a:rPr lang="en-US" dirty="0" smtClean="0"/>
              <a:t>vaccine.  The </a:t>
            </a:r>
            <a:r>
              <a:rPr lang="en-US" dirty="0"/>
              <a:t>length of time to allow for these antibodies to clear the person’s system before vaccination depends on the concentration and quantity of the product.  </a:t>
            </a:r>
            <a:r>
              <a:rPr lang="en-US" dirty="0" smtClean="0"/>
              <a:t>There </a:t>
            </a:r>
            <a:r>
              <a:rPr lang="en-US" dirty="0"/>
              <a:t>is a table of recommended intervals between antibody-containing products and measles-containing vaccines on page A-24 of Appendix A in the Pink Book and this table is also published in the ACIP General </a:t>
            </a:r>
            <a:r>
              <a:rPr lang="en-US" dirty="0" smtClean="0"/>
              <a:t>Best Practice Guidelines for Immunization.</a:t>
            </a:r>
            <a:endParaRPr lang="en-US" dirty="0"/>
          </a:p>
          <a:p>
            <a:endParaRPr lang="en-US" sz="1100" dirty="0"/>
          </a:p>
          <a:p>
            <a:r>
              <a:rPr lang="en-US" dirty="0"/>
              <a:t>A personal or family history of seizures for any reason is a precaution for MMRV and I will </a:t>
            </a:r>
            <a:r>
              <a:rPr lang="en-US" dirty="0" smtClean="0"/>
              <a:t>discuss </a:t>
            </a:r>
            <a:r>
              <a:rPr lang="en-US" dirty="0"/>
              <a:t>this more a little later. </a:t>
            </a:r>
          </a:p>
        </p:txBody>
      </p:sp>
    </p:spTree>
    <p:extLst>
      <p:ext uri="{BB962C8B-B14F-4D97-AF65-F5344CB8AC3E}">
        <p14:creationId xmlns:p14="http://schemas.microsoft.com/office/powerpoint/2010/main" val="487832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8F07B95-A57F-41A5-8BE3-DB63A2BBC9D6}" type="slidenum">
              <a:rPr lang="en-US">
                <a:solidFill>
                  <a:srgbClr val="3B495B"/>
                </a:solidFill>
              </a:rPr>
              <a:pPr/>
              <a:t>25</a:t>
            </a:fld>
            <a:endParaRPr lang="en-US" dirty="0">
              <a:solidFill>
                <a:srgbClr val="3B495B"/>
              </a:solidFill>
            </a:endParaRPr>
          </a:p>
        </p:txBody>
      </p:sp>
      <p:sp>
        <p:nvSpPr>
          <p:cNvPr id="5" name="Notes Placeholder 4"/>
          <p:cNvSpPr>
            <a:spLocks noGrp="1"/>
          </p:cNvSpPr>
          <p:nvPr>
            <p:ph type="body" sz="quarter" idx="11"/>
          </p:nvPr>
        </p:nvSpPr>
        <p:spPr>
          <a:xfrm>
            <a:off x="397566" y="4416100"/>
            <a:ext cx="6062869" cy="4182457"/>
          </a:xfrm>
        </p:spPr>
        <p:txBody>
          <a:bodyPr>
            <a:normAutofit/>
          </a:bodyPr>
          <a:lstStyle/>
          <a:p>
            <a:r>
              <a:rPr lang="en-US" sz="1400" dirty="0" smtClean="0"/>
              <a:t>The only diluent that should be used to reconstitute MMR or MMRV is the sterile water diluent that is supplied by the manufacturer.</a:t>
            </a:r>
          </a:p>
          <a:p>
            <a:endParaRPr lang="en-US" sz="800" dirty="0"/>
          </a:p>
          <a:p>
            <a:r>
              <a:rPr lang="en-US" sz="1400" dirty="0" smtClean="0"/>
              <a:t>Both MMR and MMRV should be administered by the subcutaneous route into fatty tissue.</a:t>
            </a:r>
          </a:p>
          <a:p>
            <a:endParaRPr lang="en-US" sz="800" dirty="0"/>
          </a:p>
          <a:p>
            <a:r>
              <a:rPr lang="en-US" sz="1400" dirty="0" smtClean="0"/>
              <a:t>For subcutaneous injections a 23 to 25 gauge needle is used and a 5/8-inch needle is sufficient to reach subcutaneous tissue.</a:t>
            </a:r>
          </a:p>
          <a:p>
            <a:endParaRPr lang="en-US" sz="800" dirty="0"/>
          </a:p>
          <a:p>
            <a:r>
              <a:rPr lang="en-US" sz="1400" dirty="0" smtClean="0"/>
              <a:t>Although a subcutaneous injection can be administered into the fatty tissue of the upper anterolateral thigh of anyone, it is typically used for infants or toddlers.  The fatty part of the triceps area of the upper arm is generally used for older children, adolescents, and adults.</a:t>
            </a:r>
            <a:endParaRPr lang="en-US" sz="1400" dirty="0"/>
          </a:p>
        </p:txBody>
      </p:sp>
    </p:spTree>
    <p:extLst>
      <p:ext uri="{BB962C8B-B14F-4D97-AF65-F5344CB8AC3E}">
        <p14:creationId xmlns:p14="http://schemas.microsoft.com/office/powerpoint/2010/main" val="326381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January 1 to August 9, 2019, 1,182 individual cases of measles have been confirmed in 30 states. This is the greatest number of cases reported in the U.S. since 1992 and since measles was declared eliminated in 2000.</a:t>
            </a:r>
          </a:p>
          <a:p>
            <a:r>
              <a:rPr lang="en-US" dirty="0" smtClean="0"/>
              <a:t>•As of August 9, 2019, 124 of the people who got measles this year were hospitalized, and 64 reported having complications, including pneumonia and encephalitis.</a:t>
            </a:r>
          </a:p>
          <a:p>
            <a:r>
              <a:rPr lang="en-US" dirty="0" smtClean="0"/>
              <a:t>•The majority of cases are among people who were not vaccinated against measles.</a:t>
            </a:r>
          </a:p>
          <a:p>
            <a:r>
              <a:rPr lang="en-US" dirty="0" smtClean="0"/>
              <a:t>•More than 75% of the cases this year are linked to outbreaks in New York and New York City. Measles is more likely to spread and cause outbreaks in U.S. communities where groups of people are unvaccinated.</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dirty="0"/>
          </a:p>
        </p:txBody>
      </p:sp>
    </p:spTree>
    <p:extLst>
      <p:ext uri="{BB962C8B-B14F-4D97-AF65-F5344CB8AC3E}">
        <p14:creationId xmlns:p14="http://schemas.microsoft.com/office/powerpoint/2010/main" val="2546575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3375" y="698500"/>
            <a:ext cx="6196013" cy="3486150"/>
          </a:xfrm>
        </p:spPr>
      </p:sp>
      <p:sp>
        <p:nvSpPr>
          <p:cNvPr id="4" name="Slide Number Placeholder 3"/>
          <p:cNvSpPr>
            <a:spLocks noGrp="1"/>
          </p:cNvSpPr>
          <p:nvPr>
            <p:ph type="sldNum" sz="quarter" idx="10"/>
          </p:nvPr>
        </p:nvSpPr>
        <p:spPr/>
        <p:txBody>
          <a:bodyPr/>
          <a:lstStyle/>
          <a:p>
            <a:fld id="{98F07B95-A57F-41A5-8BE3-DB63A2BBC9D6}" type="slidenum">
              <a:rPr lang="en-US">
                <a:solidFill>
                  <a:srgbClr val="3B495B"/>
                </a:solidFill>
              </a:rPr>
              <a:pPr/>
              <a:t>26</a:t>
            </a:fld>
            <a:endParaRPr lang="en-US" dirty="0">
              <a:solidFill>
                <a:srgbClr val="3B495B"/>
              </a:solidFill>
            </a:endParaRPr>
          </a:p>
        </p:txBody>
      </p:sp>
      <p:sp>
        <p:nvSpPr>
          <p:cNvPr id="5" name="Notes Placeholder 4"/>
          <p:cNvSpPr>
            <a:spLocks noGrp="1"/>
          </p:cNvSpPr>
          <p:nvPr>
            <p:ph type="body" sz="quarter" idx="11"/>
          </p:nvPr>
        </p:nvSpPr>
        <p:spPr>
          <a:xfrm>
            <a:off x="664143" y="4416100"/>
            <a:ext cx="5534526" cy="4182457"/>
          </a:xfrm>
        </p:spPr>
        <p:txBody>
          <a:bodyPr>
            <a:normAutofit/>
          </a:bodyPr>
          <a:lstStyle/>
          <a:p>
            <a:r>
              <a:rPr lang="en-US" dirty="0"/>
              <a:t>MMR vaccine can be stored with other refrigerated vaccines or in the freezer.</a:t>
            </a:r>
          </a:p>
          <a:p>
            <a:endParaRPr lang="en-US" sz="800" dirty="0"/>
          </a:p>
          <a:p>
            <a:r>
              <a:rPr lang="en-US" dirty="0"/>
              <a:t>The diluent can be refrigerated or stored at room temperature, but it should never be frozen.  </a:t>
            </a:r>
          </a:p>
          <a:p>
            <a:endParaRPr lang="en-US" sz="800" dirty="0"/>
          </a:p>
          <a:p>
            <a:r>
              <a:rPr lang="en-US" dirty="0" smtClean="0"/>
              <a:t>MMR is </a:t>
            </a:r>
            <a:r>
              <a:rPr lang="en-US" dirty="0"/>
              <a:t>a live vaccine so it should be protected from light by keeping it in the original packaging until ready to administer.</a:t>
            </a:r>
          </a:p>
          <a:p>
            <a:endParaRPr lang="en-US" sz="800" dirty="0"/>
          </a:p>
          <a:p>
            <a:r>
              <a:rPr lang="en-US" dirty="0"/>
              <a:t>Once it is reconstituted the vaccine should be used as soon as possible.  Store reconstituted vaccine in the vaccine vial in a dark place in the refrigerator and discard if not used within 8 hours. </a:t>
            </a:r>
          </a:p>
          <a:p>
            <a:endParaRPr lang="en-US" sz="800" dirty="0"/>
          </a:p>
          <a:p>
            <a:r>
              <a:rPr lang="en-US" dirty="0"/>
              <a:t>You should not draw reconstituted vaccine into a syringe until you are ready to administer it.</a:t>
            </a:r>
          </a:p>
          <a:p>
            <a:endParaRPr lang="en-US" dirty="0"/>
          </a:p>
        </p:txBody>
      </p:sp>
    </p:spTree>
    <p:extLst>
      <p:ext uri="{BB962C8B-B14F-4D97-AF65-F5344CB8AC3E}">
        <p14:creationId xmlns:p14="http://schemas.microsoft.com/office/powerpoint/2010/main" val="2337056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8" y="698500"/>
            <a:ext cx="6196012" cy="3486150"/>
          </a:xfrm>
        </p:spPr>
      </p:sp>
      <p:sp>
        <p:nvSpPr>
          <p:cNvPr id="4" name="Slide Number Placeholder 3"/>
          <p:cNvSpPr>
            <a:spLocks noGrp="1"/>
          </p:cNvSpPr>
          <p:nvPr>
            <p:ph type="sldNum" sz="quarter" idx="10"/>
          </p:nvPr>
        </p:nvSpPr>
        <p:spPr/>
        <p:txBody>
          <a:bodyPr/>
          <a:lstStyle/>
          <a:p>
            <a:fld id="{98F07B95-A57F-41A5-8BE3-DB63A2BBC9D6}" type="slidenum">
              <a:rPr lang="en-US">
                <a:solidFill>
                  <a:srgbClr val="3B495B"/>
                </a:solidFill>
              </a:rPr>
              <a:pPr/>
              <a:t>27</a:t>
            </a:fld>
            <a:endParaRPr lang="en-US" dirty="0">
              <a:solidFill>
                <a:srgbClr val="3B495B"/>
              </a:solidFill>
            </a:endParaRPr>
          </a:p>
        </p:txBody>
      </p:sp>
      <p:sp>
        <p:nvSpPr>
          <p:cNvPr id="5" name="Notes Placeholder 4"/>
          <p:cNvSpPr>
            <a:spLocks noGrp="1"/>
          </p:cNvSpPr>
          <p:nvPr>
            <p:ph type="body" sz="quarter" idx="11"/>
          </p:nvPr>
        </p:nvSpPr>
        <p:spPr>
          <a:xfrm>
            <a:off x="693019" y="4416100"/>
            <a:ext cx="5447899" cy="4182457"/>
          </a:xfrm>
        </p:spPr>
        <p:txBody>
          <a:bodyPr>
            <a:normAutofit fontScale="92500" lnSpcReduction="20000"/>
          </a:bodyPr>
          <a:lstStyle/>
          <a:p>
            <a:r>
              <a:rPr lang="en-US" dirty="0"/>
              <a:t>Because MMRV contains varicella vaccine virus it should be stored with other varicella-containing vaccines at the recommended freezer temperature.  </a:t>
            </a:r>
          </a:p>
          <a:p>
            <a:endParaRPr lang="en-US" sz="900" dirty="0"/>
          </a:p>
          <a:p>
            <a:r>
              <a:rPr lang="en-US" dirty="0"/>
              <a:t>It should never be stored, even temporarily, using dry ice.  </a:t>
            </a:r>
          </a:p>
          <a:p>
            <a:endParaRPr lang="en-US" sz="900" dirty="0"/>
          </a:p>
          <a:p>
            <a:r>
              <a:rPr lang="en-US" dirty="0"/>
              <a:t>If removed from the freezer, it can be stored for up to 72 continuous hours at refrigerator temperature, but if not used by then it must be discarded.  It should not be returned to the freezer.</a:t>
            </a:r>
          </a:p>
          <a:p>
            <a:endParaRPr lang="en-US" sz="900" dirty="0"/>
          </a:p>
          <a:p>
            <a:r>
              <a:rPr lang="en-US" dirty="0"/>
              <a:t>It should also be stored in the original packaging and protected from light.  </a:t>
            </a:r>
          </a:p>
          <a:p>
            <a:endParaRPr lang="en-US" sz="900" dirty="0"/>
          </a:p>
          <a:p>
            <a:r>
              <a:rPr lang="en-US" dirty="0"/>
              <a:t>Use MMRV within 30 minutes of reconstitution or discard it.</a:t>
            </a:r>
          </a:p>
          <a:p>
            <a:endParaRPr lang="en-US" sz="900" dirty="0"/>
          </a:p>
          <a:p>
            <a:r>
              <a:rPr lang="en-US" dirty="0"/>
              <a:t>And never freeze reconstituted vaccine.</a:t>
            </a:r>
          </a:p>
          <a:p>
            <a:endParaRPr lang="en-US" sz="900" dirty="0"/>
          </a:p>
          <a:p>
            <a:r>
              <a:rPr lang="en-US" dirty="0"/>
              <a:t>The diluent for MMRV is the same as for MMR and it should be stored at room temperature or refrigerated.  Do not freeze the diluent.</a:t>
            </a:r>
          </a:p>
        </p:txBody>
      </p:sp>
    </p:spTree>
    <p:extLst>
      <p:ext uri="{BB962C8B-B14F-4D97-AF65-F5344CB8AC3E}">
        <p14:creationId xmlns:p14="http://schemas.microsoft.com/office/powerpoint/2010/main" val="3439883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29</a:t>
            </a:fld>
            <a:endParaRPr lang="en-US" dirty="0"/>
          </a:p>
        </p:txBody>
      </p:sp>
    </p:spTree>
    <p:extLst>
      <p:ext uri="{BB962C8B-B14F-4D97-AF65-F5344CB8AC3E}">
        <p14:creationId xmlns:p14="http://schemas.microsoft.com/office/powerpoint/2010/main" val="255204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look at measles</a:t>
            </a:r>
            <a:r>
              <a:rPr lang="en-US" baseline="0" dirty="0" smtClean="0"/>
              <a:t> data for recent years. You can really see the high number of cases in 2019 as compared to other recent years and the year has not yet concluded, so would expect that number to change.</a:t>
            </a:r>
          </a:p>
          <a:p>
            <a:endParaRPr lang="en-US" baseline="0" dirty="0" smtClean="0"/>
          </a:p>
          <a:p>
            <a:r>
              <a:rPr lang="en-US" baseline="0" dirty="0" smtClean="0"/>
              <a:t>(Note: double check data. It says it is updated every Monday, but last date of update is more than a week ago.)</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212730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California outbreak is in Los Angeles</a:t>
            </a:r>
          </a:p>
          <a:p>
            <a:r>
              <a:rPr lang="en-US" dirty="0" smtClean="0"/>
              <a:t>Texas</a:t>
            </a:r>
            <a:r>
              <a:rPr lang="en-US" baseline="0" dirty="0" smtClean="0"/>
              <a:t> outbreak is in El Paso</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259801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1025" y="180975"/>
            <a:ext cx="5708650" cy="3211513"/>
          </a:xfrm>
        </p:spPr>
      </p:sp>
      <p:sp>
        <p:nvSpPr>
          <p:cNvPr id="4" name="Slide Number Placeholder 3"/>
          <p:cNvSpPr>
            <a:spLocks noGrp="1"/>
          </p:cNvSpPr>
          <p:nvPr>
            <p:ph type="sldNum" sz="quarter" idx="10"/>
          </p:nvPr>
        </p:nvSpPr>
        <p:spPr/>
        <p:txBody>
          <a:bodyPr/>
          <a:lstStyle/>
          <a:p>
            <a:fld id="{98F07B95-A57F-41A5-8BE3-DB63A2BBC9D6}" type="slidenum">
              <a:rPr lang="en-US">
                <a:solidFill>
                  <a:srgbClr val="3B495B"/>
                </a:solidFill>
              </a:rPr>
              <a:pPr/>
              <a:t>5</a:t>
            </a:fld>
            <a:endParaRPr lang="en-US" dirty="0">
              <a:solidFill>
                <a:srgbClr val="3B495B"/>
              </a:solidFill>
            </a:endParaRPr>
          </a:p>
        </p:txBody>
      </p:sp>
      <p:sp>
        <p:nvSpPr>
          <p:cNvPr id="5" name="Notes Placeholder 4"/>
          <p:cNvSpPr>
            <a:spLocks noGrp="1"/>
          </p:cNvSpPr>
          <p:nvPr>
            <p:ph type="body" sz="quarter" idx="11"/>
          </p:nvPr>
        </p:nvSpPr>
        <p:spPr>
          <a:xfrm>
            <a:off x="574675" y="3551583"/>
            <a:ext cx="5708650" cy="5552660"/>
          </a:xfrm>
        </p:spPr>
        <p:txBody>
          <a:bodyPr>
            <a:normAutofit fontScale="85000" lnSpcReduction="20000"/>
          </a:bodyPr>
          <a:lstStyle/>
          <a:p>
            <a:pPr lvl="0"/>
            <a:r>
              <a:rPr lang="en-US" sz="1400" dirty="0">
                <a:solidFill>
                  <a:prstClr val="black"/>
                </a:solidFill>
              </a:rPr>
              <a:t>The first dose of MMR is routinely recommended for children between 12 and 15 months of age.</a:t>
            </a:r>
          </a:p>
          <a:p>
            <a:pPr lvl="0"/>
            <a:endParaRPr lang="en-US" sz="400" dirty="0">
              <a:solidFill>
                <a:prstClr val="black"/>
              </a:solidFill>
            </a:endParaRPr>
          </a:p>
          <a:p>
            <a:pPr lvl="0"/>
            <a:r>
              <a:rPr lang="en-US" sz="1400" dirty="0">
                <a:solidFill>
                  <a:prstClr val="black"/>
                </a:solidFill>
              </a:rPr>
              <a:t>The minimum age for a routine dose is 12 months.  </a:t>
            </a:r>
          </a:p>
          <a:p>
            <a:pPr lvl="0"/>
            <a:endParaRPr lang="en-US" sz="400" dirty="0">
              <a:solidFill>
                <a:prstClr val="black"/>
              </a:solidFill>
            </a:endParaRPr>
          </a:p>
          <a:p>
            <a:pPr lvl="0"/>
            <a:r>
              <a:rPr lang="en-US" sz="1400" dirty="0">
                <a:solidFill>
                  <a:prstClr val="black"/>
                </a:solidFill>
              </a:rPr>
              <a:t>For international travel for a child (going to a measles endemic area) who is at least 6 months of age, ACIP allows that a dose of MMR be </a:t>
            </a:r>
            <a:r>
              <a:rPr lang="en-US" sz="1400" dirty="0" smtClean="0">
                <a:solidFill>
                  <a:prstClr val="black"/>
                </a:solidFill>
              </a:rPr>
              <a:t>administered, or in outbreak situations.  </a:t>
            </a:r>
            <a:r>
              <a:rPr lang="en-US" sz="1400" dirty="0">
                <a:solidFill>
                  <a:prstClr val="black"/>
                </a:solidFill>
              </a:rPr>
              <a:t>(Note that this is an off-label use of the vaccine.)  </a:t>
            </a:r>
          </a:p>
          <a:p>
            <a:pPr lvl="0"/>
            <a:endParaRPr lang="en-US" sz="400" dirty="0">
              <a:solidFill>
                <a:prstClr val="black"/>
              </a:solidFill>
            </a:endParaRPr>
          </a:p>
          <a:p>
            <a:pPr lvl="0"/>
            <a:r>
              <a:rPr lang="en-US" sz="1400" dirty="0">
                <a:solidFill>
                  <a:prstClr val="black"/>
                </a:solidFill>
              </a:rPr>
              <a:t>The vaccine is not routinely recommended before 12 months of age because if maternal antibodies are present, they could interfere with the vaccine</a:t>
            </a:r>
            <a:r>
              <a:rPr lang="en-US" sz="1400" dirty="0" smtClean="0">
                <a:solidFill>
                  <a:prstClr val="black"/>
                </a:solidFill>
              </a:rPr>
              <a:t>.  But </a:t>
            </a:r>
            <a:r>
              <a:rPr lang="en-US" sz="1400" dirty="0">
                <a:solidFill>
                  <a:prstClr val="black"/>
                </a:solidFill>
              </a:rPr>
              <a:t>if the child is at high-risk because of international travel, there is a chance that the child may respond to the </a:t>
            </a:r>
            <a:r>
              <a:rPr lang="en-US" sz="1400" dirty="0" smtClean="0">
                <a:solidFill>
                  <a:prstClr val="black"/>
                </a:solidFill>
              </a:rPr>
              <a:t>vaccine and the </a:t>
            </a:r>
            <a:r>
              <a:rPr lang="en-US" sz="1400" dirty="0">
                <a:solidFill>
                  <a:prstClr val="black"/>
                </a:solidFill>
              </a:rPr>
              <a:t>vaccine will not harm the child.</a:t>
            </a:r>
          </a:p>
          <a:p>
            <a:pPr lvl="0"/>
            <a:endParaRPr lang="en-US" sz="400" dirty="0">
              <a:solidFill>
                <a:prstClr val="black"/>
              </a:solidFill>
            </a:endParaRPr>
          </a:p>
          <a:p>
            <a:pPr lvl="0"/>
            <a:r>
              <a:rPr lang="en-US" sz="1400" dirty="0">
                <a:solidFill>
                  <a:prstClr val="black"/>
                </a:solidFill>
              </a:rPr>
              <a:t>However, a dose administered </a:t>
            </a:r>
            <a:r>
              <a:rPr lang="en-US" sz="1400" dirty="0" smtClean="0">
                <a:solidFill>
                  <a:prstClr val="black"/>
                </a:solidFill>
              </a:rPr>
              <a:t>more than 4 days before the first birthday </a:t>
            </a:r>
            <a:r>
              <a:rPr lang="en-US" sz="1400" dirty="0">
                <a:solidFill>
                  <a:prstClr val="black"/>
                </a:solidFill>
              </a:rPr>
              <a:t>does not count as one of the 2 valid </a:t>
            </a:r>
            <a:r>
              <a:rPr lang="en-US" sz="1400" dirty="0" smtClean="0">
                <a:solidFill>
                  <a:prstClr val="black"/>
                </a:solidFill>
              </a:rPr>
              <a:t>doses, </a:t>
            </a:r>
            <a:r>
              <a:rPr lang="en-US" sz="1400" dirty="0">
                <a:solidFill>
                  <a:prstClr val="black"/>
                </a:solidFill>
              </a:rPr>
              <a:t>so it should be repeated once the child is 12 months of age as long as 4 weeks have elapsed</a:t>
            </a:r>
            <a:r>
              <a:rPr lang="en-US" sz="1400" dirty="0" smtClean="0">
                <a:solidFill>
                  <a:prstClr val="black"/>
                </a:solidFill>
              </a:rPr>
              <a:t>.</a:t>
            </a:r>
          </a:p>
          <a:p>
            <a:pPr lvl="0"/>
            <a:endParaRPr lang="en-US" sz="600" dirty="0">
              <a:solidFill>
                <a:prstClr val="black"/>
              </a:solidFill>
            </a:endParaRPr>
          </a:p>
          <a:p>
            <a:pPr lvl="0"/>
            <a:r>
              <a:rPr lang="en-US" sz="1400" dirty="0">
                <a:solidFill>
                  <a:prstClr val="black"/>
                </a:solidFill>
              </a:rPr>
              <a:t>The  2nd dose is routinely recommended at 4 to 6 years of age, but it is considered valid as long as it is given 4 weeks after the first dose. </a:t>
            </a:r>
            <a:r>
              <a:rPr lang="en-US" sz="1400" dirty="0" smtClean="0">
                <a:solidFill>
                  <a:prstClr val="black"/>
                </a:solidFill>
              </a:rPr>
              <a:t> If </a:t>
            </a:r>
            <a:r>
              <a:rPr lang="en-US" sz="1400" dirty="0">
                <a:solidFill>
                  <a:prstClr val="black"/>
                </a:solidFill>
              </a:rPr>
              <a:t>international travel is planned with a child older than 12 months of age, the 2nd MMR dose should be given as long as 4 weeks have elapsed since the first dose. </a:t>
            </a:r>
          </a:p>
          <a:p>
            <a:pPr lvl="0"/>
            <a:endParaRPr lang="en-US" sz="500" dirty="0">
              <a:solidFill>
                <a:prstClr val="black"/>
              </a:solidFill>
            </a:endParaRPr>
          </a:p>
          <a:p>
            <a:pPr lvl="0"/>
            <a:r>
              <a:rPr lang="en-US" sz="1400" dirty="0">
                <a:solidFill>
                  <a:prstClr val="black"/>
                </a:solidFill>
              </a:rPr>
              <a:t>The 4-day grace period does apply between 2 doses of MMR, but the grace period should not be used to schedule appointments. </a:t>
            </a:r>
            <a:r>
              <a:rPr lang="en-US" sz="1400" dirty="0" smtClean="0">
                <a:solidFill>
                  <a:prstClr val="black"/>
                </a:solidFill>
              </a:rPr>
              <a:t> It </a:t>
            </a:r>
            <a:r>
              <a:rPr lang="en-US" sz="1400" dirty="0">
                <a:solidFill>
                  <a:prstClr val="black"/>
                </a:solidFill>
              </a:rPr>
              <a:t>is primarily used for record review when deciding if doses are valid.  </a:t>
            </a:r>
          </a:p>
          <a:p>
            <a:pPr lvl="0"/>
            <a:endParaRPr lang="en-US" sz="500" dirty="0">
              <a:solidFill>
                <a:prstClr val="black"/>
              </a:solidFill>
            </a:endParaRPr>
          </a:p>
          <a:p>
            <a:pPr lvl="0"/>
            <a:r>
              <a:rPr lang="en-US" sz="1400" dirty="0">
                <a:solidFill>
                  <a:prstClr val="black"/>
                </a:solidFill>
              </a:rPr>
              <a:t>Of course, if there is a school law that requires a dose on or after the 4th birthday, then another dose should be administered.  </a:t>
            </a:r>
          </a:p>
          <a:p>
            <a:pPr lvl="0"/>
            <a:endParaRPr lang="en-US" sz="500" dirty="0">
              <a:solidFill>
                <a:prstClr val="black"/>
              </a:solidFill>
            </a:endParaRPr>
          </a:p>
          <a:p>
            <a:pPr lvl="0"/>
            <a:r>
              <a:rPr lang="en-US" sz="1400" dirty="0">
                <a:solidFill>
                  <a:prstClr val="black"/>
                </a:solidFill>
              </a:rPr>
              <a:t>The 2nd dose is not really a booster dose, although it may boost the antibody titer in those who responded to the first dose.  </a:t>
            </a:r>
            <a:r>
              <a:rPr lang="en-US" sz="1400" dirty="0" smtClean="0">
                <a:solidFill>
                  <a:prstClr val="black"/>
                </a:solidFill>
              </a:rPr>
              <a:t>The </a:t>
            </a:r>
            <a:r>
              <a:rPr lang="en-US" sz="1400" dirty="0">
                <a:solidFill>
                  <a:prstClr val="black"/>
                </a:solidFill>
              </a:rPr>
              <a:t>main reason for the 2nd dose is to produce immunity in persons who didn’t respond to the first dose.  </a:t>
            </a:r>
          </a:p>
          <a:p>
            <a:pPr lvl="0"/>
            <a:endParaRPr lang="en-US" sz="500" dirty="0">
              <a:solidFill>
                <a:prstClr val="black"/>
              </a:solidFill>
            </a:endParaRPr>
          </a:p>
          <a:p>
            <a:pPr lvl="0"/>
            <a:r>
              <a:rPr lang="en-US" sz="1400" dirty="0">
                <a:solidFill>
                  <a:prstClr val="black"/>
                </a:solidFill>
              </a:rPr>
              <a:t>People who received 2 doses of MMR vaccine as children are considered to be protected for life and do not need </a:t>
            </a:r>
            <a:r>
              <a:rPr lang="en-US" sz="1400" dirty="0" smtClean="0">
                <a:solidFill>
                  <a:prstClr val="black"/>
                </a:solidFill>
              </a:rPr>
              <a:t>routine booster </a:t>
            </a:r>
            <a:r>
              <a:rPr lang="en-US" sz="1400" dirty="0">
                <a:solidFill>
                  <a:prstClr val="black"/>
                </a:solidFill>
              </a:rPr>
              <a:t>doses.</a:t>
            </a:r>
          </a:p>
          <a:p>
            <a:pPr lvl="0"/>
            <a:endParaRPr lang="en-US" sz="1400" dirty="0">
              <a:solidFill>
                <a:prstClr val="black"/>
              </a:solidFill>
            </a:endParaRPr>
          </a:p>
          <a:p>
            <a:endParaRPr lang="en-US" dirty="0"/>
          </a:p>
        </p:txBody>
      </p:sp>
    </p:spTree>
    <p:extLst>
      <p:ext uri="{BB962C8B-B14F-4D97-AF65-F5344CB8AC3E}">
        <p14:creationId xmlns:p14="http://schemas.microsoft.com/office/powerpoint/2010/main" val="2811317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dirty="0"/>
          </a:p>
        </p:txBody>
      </p:sp>
    </p:spTree>
    <p:extLst>
      <p:ext uri="{BB962C8B-B14F-4D97-AF65-F5344CB8AC3E}">
        <p14:creationId xmlns:p14="http://schemas.microsoft.com/office/powerpoint/2010/main" val="360856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dirty="0"/>
          </a:p>
        </p:txBody>
      </p:sp>
    </p:spTree>
    <p:extLst>
      <p:ext uri="{BB962C8B-B14F-4D97-AF65-F5344CB8AC3E}">
        <p14:creationId xmlns:p14="http://schemas.microsoft.com/office/powerpoint/2010/main" val="370220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exposure” means</a:t>
            </a:r>
            <a:r>
              <a:rPr lang="en-US" baseline="0" dirty="0" smtClean="0"/>
              <a:t> “last exposure before vaccination”.</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dirty="0"/>
          </a:p>
        </p:txBody>
      </p:sp>
    </p:spTree>
    <p:extLst>
      <p:ext uri="{BB962C8B-B14F-4D97-AF65-F5344CB8AC3E}">
        <p14:creationId xmlns:p14="http://schemas.microsoft.com/office/powerpoint/2010/main" val="222799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dirty="0"/>
          </a:p>
        </p:txBody>
      </p:sp>
    </p:spTree>
    <p:extLst>
      <p:ext uri="{BB962C8B-B14F-4D97-AF65-F5344CB8AC3E}">
        <p14:creationId xmlns:p14="http://schemas.microsoft.com/office/powerpoint/2010/main" val="4003616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normAutofit/>
          </a:bodyPr>
          <a:lstStyle>
            <a:lvl1pPr algn="l">
              <a:lnSpc>
                <a:spcPts val="4000"/>
              </a:lnSpc>
              <a:defRPr sz="3800" b="1" baseline="0">
                <a:solidFill>
                  <a:schemeClr val="accent6"/>
                </a:solidFill>
                <a:effectLst/>
                <a:latin typeface="Calibri" pitchFamily="34" charset="0"/>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chemeClr val="tx1"/>
                </a:solidFill>
                <a:effectLst/>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chemeClr val="tx2"/>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
        <p:nvSpPr>
          <p:cNvPr id="10" name="TextBox 9"/>
          <p:cNvSpPr txBox="1"/>
          <p:nvPr/>
        </p:nvSpPr>
        <p:spPr>
          <a:xfrm>
            <a:off x="609600" y="192627"/>
            <a:ext cx="9204101" cy="461665"/>
          </a:xfrm>
          <a:prstGeom prst="rect">
            <a:avLst/>
          </a:prstGeom>
          <a:noFill/>
        </p:spPr>
        <p:txBody>
          <a:bodyPr wrap="square" rtlCol="0">
            <a:spAutoFit/>
          </a:bodyPr>
          <a:lstStyle/>
          <a:p>
            <a:r>
              <a:rPr lang="en-US" sz="2400" b="1" dirty="0" smtClean="0">
                <a:solidFill>
                  <a:schemeClr val="tx2">
                    <a:lumMod val="95000"/>
                  </a:schemeClr>
                </a:solidFill>
                <a:latin typeface="Calibri" panose="020F0502020204030204" pitchFamily="34" charset="0"/>
              </a:rPr>
              <a:t>Centers for Disease Control and Prevention</a:t>
            </a:r>
          </a:p>
        </p:txBody>
      </p:sp>
      <p:sp>
        <p:nvSpPr>
          <p:cNvPr id="7" name="Rectangle 6"/>
          <p:cNvSpPr/>
          <p:nvPr/>
        </p:nvSpPr>
        <p:spPr>
          <a:xfrm>
            <a:off x="609599" y="577002"/>
            <a:ext cx="9204101" cy="400110"/>
          </a:xfrm>
          <a:prstGeom prst="rect">
            <a:avLst/>
          </a:prstGeom>
        </p:spPr>
        <p:txBody>
          <a:bodyPr wrap="square">
            <a:spAutoFit/>
          </a:bodyPr>
          <a:lstStyle/>
          <a:p>
            <a:r>
              <a:rPr lang="en-US" sz="2000" dirty="0">
                <a:solidFill>
                  <a:schemeClr val="tx2">
                    <a:lumMod val="95000"/>
                  </a:schemeClr>
                </a:solidFill>
                <a:latin typeface="+mj-lt"/>
              </a:rPr>
              <a:t>National Center for Immunization and Respiratory Diseases</a:t>
            </a: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2" name="TextBox 11"/>
          <p:cNvSpPr txBox="1"/>
          <p:nvPr/>
        </p:nvSpPr>
        <p:spPr>
          <a:xfrm>
            <a:off x="609600" y="192627"/>
            <a:ext cx="9204101" cy="461665"/>
          </a:xfrm>
          <a:prstGeom prst="rect">
            <a:avLst/>
          </a:prstGeom>
          <a:noFill/>
        </p:spPr>
        <p:txBody>
          <a:bodyPr wrap="square" rtlCol="0">
            <a:spAutoFit/>
          </a:bodyPr>
          <a:lstStyle/>
          <a:p>
            <a:r>
              <a:rPr lang="en-US" sz="2400" b="1" dirty="0" smtClean="0">
                <a:solidFill>
                  <a:schemeClr val="bg2"/>
                </a:solidFill>
                <a:latin typeface="Calibri" panose="020F0502020204030204" pitchFamily="34" charset="0"/>
              </a:rPr>
              <a:t>Centers for Disease Control and Prevention</a:t>
            </a:r>
          </a:p>
        </p:txBody>
      </p:sp>
      <p:sp>
        <p:nvSpPr>
          <p:cNvPr id="13" name="Rectangle 12"/>
          <p:cNvSpPr/>
          <p:nvPr/>
        </p:nvSpPr>
        <p:spPr>
          <a:xfrm>
            <a:off x="609599" y="577002"/>
            <a:ext cx="9204101" cy="400110"/>
          </a:xfrm>
          <a:prstGeom prst="rect">
            <a:avLst/>
          </a:prstGeom>
        </p:spPr>
        <p:txBody>
          <a:bodyPr wrap="square">
            <a:spAutoFit/>
          </a:bodyPr>
          <a:lstStyle/>
          <a:p>
            <a:r>
              <a:rPr lang="en-US" sz="2000" dirty="0">
                <a:solidFill>
                  <a:schemeClr val="bg2"/>
                </a:solidFill>
                <a:latin typeface="+mj-lt"/>
              </a:rPr>
              <a:t>National Center for Immunization and Respiratory Diseases</a:t>
            </a: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5" name="TextBox 14"/>
          <p:cNvSpPr txBox="1"/>
          <p:nvPr/>
        </p:nvSpPr>
        <p:spPr>
          <a:xfrm>
            <a:off x="609600" y="192627"/>
            <a:ext cx="9204101" cy="461665"/>
          </a:xfrm>
          <a:prstGeom prst="rect">
            <a:avLst/>
          </a:prstGeom>
          <a:noFill/>
        </p:spPr>
        <p:txBody>
          <a:bodyPr wrap="square" rtlCol="0">
            <a:spAutoFit/>
          </a:bodyPr>
          <a:lstStyle/>
          <a:p>
            <a:r>
              <a:rPr lang="en-US" sz="2400" b="1" dirty="0" smtClean="0">
                <a:solidFill>
                  <a:schemeClr val="bg2"/>
                </a:solidFill>
                <a:latin typeface="Calibri" panose="020F0502020204030204" pitchFamily="34" charset="0"/>
              </a:rPr>
              <a:t>Centers for Disease Control and Prevention</a:t>
            </a:r>
          </a:p>
        </p:txBody>
      </p:sp>
      <p:sp>
        <p:nvSpPr>
          <p:cNvPr id="16" name="Rectangle 15"/>
          <p:cNvSpPr/>
          <p:nvPr/>
        </p:nvSpPr>
        <p:spPr>
          <a:xfrm>
            <a:off x="609599" y="577002"/>
            <a:ext cx="9204101" cy="400110"/>
          </a:xfrm>
          <a:prstGeom prst="rect">
            <a:avLst/>
          </a:prstGeom>
        </p:spPr>
        <p:txBody>
          <a:bodyPr wrap="square">
            <a:spAutoFit/>
          </a:bodyPr>
          <a:lstStyle/>
          <a:p>
            <a:r>
              <a:rPr lang="en-US" sz="2000" dirty="0">
                <a:solidFill>
                  <a:schemeClr val="bg2"/>
                </a:solidFill>
                <a:latin typeface="+mj-lt"/>
              </a:rPr>
              <a:t>National Center for Immunization and Respiratory Diseases</a:t>
            </a:r>
          </a:p>
        </p:txBody>
      </p:sp>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8" name="TextBox 17"/>
          <p:cNvSpPr txBox="1"/>
          <p:nvPr userDrawn="1"/>
        </p:nvSpPr>
        <p:spPr>
          <a:xfrm>
            <a:off x="609600" y="192627"/>
            <a:ext cx="9204101" cy="461665"/>
          </a:xfrm>
          <a:prstGeom prst="rect">
            <a:avLst/>
          </a:prstGeom>
          <a:noFill/>
        </p:spPr>
        <p:txBody>
          <a:bodyPr wrap="square" rtlCol="0">
            <a:spAutoFit/>
          </a:bodyPr>
          <a:lstStyle/>
          <a:p>
            <a:r>
              <a:rPr lang="en-US" sz="2400" b="1" dirty="0" smtClean="0">
                <a:solidFill>
                  <a:schemeClr val="bg1"/>
                </a:solidFill>
                <a:latin typeface="Calibri" panose="020F0502020204030204" pitchFamily="34" charset="0"/>
              </a:rPr>
              <a:t>Centers for Disease Control and Prevention</a:t>
            </a:r>
          </a:p>
        </p:txBody>
      </p:sp>
      <p:sp>
        <p:nvSpPr>
          <p:cNvPr id="19" name="Rectangle 18"/>
          <p:cNvSpPr/>
          <p:nvPr userDrawn="1"/>
        </p:nvSpPr>
        <p:spPr>
          <a:xfrm>
            <a:off x="609599" y="577002"/>
            <a:ext cx="9204101" cy="400110"/>
          </a:xfrm>
          <a:prstGeom prst="rect">
            <a:avLst/>
          </a:prstGeom>
        </p:spPr>
        <p:txBody>
          <a:bodyPr wrap="square">
            <a:spAutoFit/>
          </a:bodyPr>
          <a:lstStyle/>
          <a:p>
            <a:r>
              <a:rPr lang="en-US" sz="2000" dirty="0">
                <a:solidFill>
                  <a:schemeClr val="bg1"/>
                </a:solidFill>
                <a:latin typeface="+mj-lt"/>
              </a:rPr>
              <a:t>National Center for Immunization and Respiratory Diseases</a:t>
            </a:r>
          </a:p>
        </p:txBody>
      </p:sp>
      <p:sp>
        <p:nvSpPr>
          <p:cNvPr id="21" name="Rectangle 20"/>
          <p:cNvSpPr/>
          <p:nvPr userDrawn="1"/>
        </p:nvSpPr>
        <p:spPr>
          <a:xfrm>
            <a:off x="609598" y="6495064"/>
            <a:ext cx="10972801" cy="230832"/>
          </a:xfrm>
          <a:prstGeom prst="rect">
            <a:avLst/>
          </a:prstGeom>
        </p:spPr>
        <p:txBody>
          <a:bodyPr wrap="square" anchor="b" anchorCtr="0">
            <a:spAutoFit/>
          </a:bodyPr>
          <a:lstStyle/>
          <a:p>
            <a:r>
              <a:rPr lang="en-US" sz="900" dirty="0" smtClean="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900" baseline="0" dirty="0" smtClean="0">
                <a:solidFill>
                  <a:schemeClr val="tx2"/>
                </a:solidFill>
                <a:latin typeface="+mj-lt"/>
                <a:ea typeface="Calibri" panose="020F0502020204030204" pitchFamily="34" charset="0"/>
                <a:cs typeface="Times New Roman" panose="02020603050405020304" pitchFamily="18" charset="0"/>
              </a:rPr>
              <a:t> </a:t>
            </a:r>
            <a:r>
              <a:rPr lang="en-US" sz="900" dirty="0" smtClean="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Tree>
    <p:extLst>
      <p:ext uri="{BB962C8B-B14F-4D97-AF65-F5344CB8AC3E}">
        <p14:creationId xmlns:p14="http://schemas.microsoft.com/office/powerpoint/2010/main" val="158546859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609600" y="1554163"/>
            <a:ext cx="10972800" cy="46212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smtClean="0"/>
              <a:t>*Citations and references</a:t>
            </a:r>
            <a:endParaRPr lang="en-US" dirty="0"/>
          </a:p>
        </p:txBody>
      </p:sp>
    </p:spTree>
    <p:extLst>
      <p:ext uri="{BB962C8B-B14F-4D97-AF65-F5344CB8AC3E}">
        <p14:creationId xmlns:p14="http://schemas.microsoft.com/office/powerpoint/2010/main" val="9100492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554479"/>
            <a:ext cx="5242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b="0">
                <a:solidFill>
                  <a:schemeClr val="tx2"/>
                </a:solidFill>
                <a:latin typeface="+mn-lt"/>
              </a:defRPr>
            </a:lvl2pPr>
            <a:lvl3pPr marL="731502" indent="-243834">
              <a:buClr>
                <a:schemeClr val="accent1"/>
              </a:buClr>
              <a:buSzPct val="100000"/>
              <a:buFont typeface="Arial" pitchFamily="34" charset="0"/>
              <a:buChar char="•"/>
              <a:defRPr sz="1800" b="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a:p>
            <a:pPr lvl="5"/>
            <a:r>
              <a:rPr lang="en-US" altLang="en-US" dirty="0" smtClean="0"/>
              <a:t>Sixth level</a:t>
            </a:r>
          </a:p>
          <a:p>
            <a:pPr lvl="6"/>
            <a:r>
              <a:rPr lang="en-US" altLang="en-US" dirty="0" smtClean="0"/>
              <a:t>Seventh level</a:t>
            </a:r>
          </a:p>
          <a:p>
            <a:pPr lvl="7"/>
            <a:r>
              <a:rPr lang="en-US" altLang="en-US" dirty="0" smtClean="0"/>
              <a:t>Eighth level</a:t>
            </a:r>
          </a:p>
          <a:p>
            <a:pPr lvl="8"/>
            <a:r>
              <a:rPr lang="en-US" altLang="en-US" dirty="0" smtClean="0"/>
              <a:t>Ninth level</a:t>
            </a:r>
          </a:p>
          <a:p>
            <a:pPr lvl="8"/>
            <a:r>
              <a:rPr lang="en-US" altLang="en-US" dirty="0" smtClean="0"/>
              <a:t>Tenth level</a:t>
            </a:r>
          </a:p>
        </p:txBody>
      </p:sp>
      <p:sp>
        <p:nvSpPr>
          <p:cNvPr id="13" name="Content Placeholder 2"/>
          <p:cNvSpPr>
            <a:spLocks noGrp="1"/>
          </p:cNvSpPr>
          <p:nvPr>
            <p:ph idx="10"/>
          </p:nvPr>
        </p:nvSpPr>
        <p:spPr>
          <a:xfrm>
            <a:off x="6339840" y="1554480"/>
            <a:ext cx="524256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a:p>
            <a:pPr lvl="5"/>
            <a:r>
              <a:rPr lang="en-US" altLang="en-US" dirty="0" smtClean="0"/>
              <a:t>Sixth level</a:t>
            </a:r>
          </a:p>
          <a:p>
            <a:pPr lvl="6"/>
            <a:r>
              <a:rPr lang="en-US" altLang="en-US" dirty="0" smtClean="0"/>
              <a:t>Seventh level</a:t>
            </a:r>
          </a:p>
          <a:p>
            <a:pPr lvl="7"/>
            <a:r>
              <a:rPr lang="en-US" altLang="en-US" dirty="0" smtClean="0"/>
              <a:t>Eighth level</a:t>
            </a:r>
          </a:p>
          <a:p>
            <a:pPr lvl="8"/>
            <a:r>
              <a:rPr lang="en-US" altLang="en-US" dirty="0" smtClean="0"/>
              <a:t>Ninth level</a:t>
            </a:r>
          </a:p>
          <a:p>
            <a:pPr lvl="8"/>
            <a:r>
              <a:rPr lang="en-US" altLang="en-US" dirty="0" smtClean="0"/>
              <a:t>Tenth level</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smtClean="0"/>
              <a:t>*Citations and references</a:t>
            </a:r>
            <a:endParaRPr lang="en-US" dirty="0"/>
          </a:p>
        </p:txBody>
      </p:sp>
    </p:spTree>
    <p:extLst>
      <p:ext uri="{BB962C8B-B14F-4D97-AF65-F5344CB8AC3E}">
        <p14:creationId xmlns:p14="http://schemas.microsoft.com/office/powerpoint/2010/main" val="20742626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7833360" y="1554480"/>
            <a:ext cx="3749040" cy="4620894"/>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Arial" panose="020B0604020202020204" pitchFamily="34" charset="0"/>
              <a:buChar char="–"/>
              <a:defRPr sz="1800">
                <a:solidFill>
                  <a:schemeClr val="tx2"/>
                </a:solidFill>
                <a:latin typeface="+mn-lt"/>
              </a:defRPr>
            </a:lvl2pPr>
            <a:lvl3pPr>
              <a:buClr>
                <a:schemeClr val="accent1"/>
              </a:buClr>
              <a:buSzPct val="100000"/>
              <a:buFont typeface="Arial" pitchFamily="34" charset="0"/>
              <a:buChar char="•"/>
              <a:defRPr sz="1800">
                <a:solidFill>
                  <a:schemeClr val="tx2"/>
                </a:solidFill>
                <a:latin typeface="+mn-lt"/>
              </a:defRPr>
            </a:lvl3pPr>
            <a:lvl4pPr marL="975336" indent="-243834">
              <a:buClr>
                <a:schemeClr val="accent1"/>
              </a:buClr>
              <a:buSzPct val="100000"/>
              <a:buFont typeface="Arial" panose="020B0604020202020204" pitchFamily="34" charset="0"/>
              <a:buChar char="–"/>
              <a:defRPr sz="1800" baseline="0">
                <a:solidFill>
                  <a:schemeClr val="tx2"/>
                </a:solidFill>
                <a:latin typeface="+mn-lt"/>
              </a:defRPr>
            </a:lvl4pPr>
            <a:lvl5pPr marL="1219170" indent="-243834">
              <a:buClr>
                <a:schemeClr val="accent1"/>
              </a:buClr>
              <a:buSzPct val="100000"/>
              <a:buFont typeface="Calibri" panose="020F0502020204030204" pitchFamily="34" charset="0"/>
              <a:buChar char="»"/>
              <a:defRPr sz="1800">
                <a:solidFill>
                  <a:schemeClr val="tx2"/>
                </a:solidFill>
                <a:latin typeface="+mn-lt"/>
              </a:defRPr>
            </a:lvl5pPr>
            <a:lvl6pPr>
              <a:defRPr sz="1800">
                <a:solidFill>
                  <a:schemeClr val="tx2"/>
                </a:solidFill>
                <a:latin typeface="+mn-lt"/>
              </a:defRPr>
            </a:lvl6pPr>
            <a:lvl7pPr>
              <a:defRPr sz="1800" baseline="0">
                <a:solidFill>
                  <a:schemeClr val="tx2"/>
                </a:solidFill>
                <a:latin typeface="+mn-lt"/>
              </a:defRPr>
            </a:lvl7pPr>
            <a:lvl8pPr>
              <a:defRPr sz="1800" baseline="0">
                <a:solidFill>
                  <a:schemeClr val="tx2"/>
                </a:solidFill>
                <a:latin typeface="+mn-lt"/>
              </a:defRPr>
            </a:lvl8pPr>
            <a:lvl9pPr>
              <a:defRPr sz="1800" baseline="0">
                <a:solidFill>
                  <a:schemeClr val="tx2"/>
                </a:solidFill>
                <a:latin typeface="+mn-lt"/>
              </a:defRPr>
            </a:lvl9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a:p>
            <a:pPr lvl="5"/>
            <a:r>
              <a:rPr lang="en-US" altLang="en-US" dirty="0" smtClean="0"/>
              <a:t>Sixth level</a:t>
            </a:r>
          </a:p>
          <a:p>
            <a:pPr lvl="6"/>
            <a:r>
              <a:rPr lang="en-US" altLang="en-US" dirty="0" smtClean="0"/>
              <a:t>Seventh level</a:t>
            </a:r>
          </a:p>
          <a:p>
            <a:pPr lvl="7"/>
            <a:r>
              <a:rPr lang="en-US" altLang="en-US" dirty="0" smtClean="0"/>
              <a:t>Eighth level</a:t>
            </a:r>
          </a:p>
          <a:p>
            <a:pPr lvl="8"/>
            <a:r>
              <a:rPr lang="en-US" altLang="en-US" dirty="0" smtClean="0"/>
              <a:t>Ninth level</a:t>
            </a:r>
          </a:p>
          <a:p>
            <a:pPr lvl="8"/>
            <a:r>
              <a:rPr lang="en-US" altLang="en-US" dirty="0" smtClean="0"/>
              <a:t>Tenth level</a:t>
            </a:r>
          </a:p>
        </p:txBody>
      </p:sp>
      <p:sp>
        <p:nvSpPr>
          <p:cNvPr id="3" name="Content Placeholder 2"/>
          <p:cNvSpPr>
            <a:spLocks noGrp="1"/>
          </p:cNvSpPr>
          <p:nvPr>
            <p:ph idx="1"/>
          </p:nvPr>
        </p:nvSpPr>
        <p:spPr>
          <a:xfrm>
            <a:off x="609597" y="1554479"/>
            <a:ext cx="6766560" cy="4620895"/>
          </a:xfrm>
          <a:prstGeom prst="rect">
            <a:avLst/>
          </a:prstGeom>
        </p:spPr>
        <p:txBody>
          <a:bodyPr/>
          <a:lstStyle>
            <a:lvl1pPr marL="243834" indent="-243834">
              <a:buClr>
                <a:schemeClr val="accent1"/>
              </a:buClr>
              <a:buSzPct val="100000"/>
              <a:buFont typeface="Wingdings" panose="05000000000000000000" pitchFamily="2" charset="2"/>
              <a:buChar char="§"/>
              <a:defRPr sz="2400" b="0" baseline="0">
                <a:solidFill>
                  <a:schemeClr val="tx2"/>
                </a:solidFill>
                <a:latin typeface="+mn-lt"/>
              </a:defRPr>
            </a:lvl1pPr>
            <a:lvl2pPr marL="487668" indent="-243834">
              <a:buClr>
                <a:schemeClr val="accent1"/>
              </a:buClr>
              <a:buSzPct val="100000"/>
              <a:buFont typeface="Courier New" panose="02070309020205020404" pitchFamily="49" charset="0"/>
              <a:buChar char="-"/>
              <a:defRPr sz="1800" b="0">
                <a:solidFill>
                  <a:schemeClr val="tx2"/>
                </a:solidFill>
              </a:defRPr>
            </a:lvl2pPr>
            <a:lvl3pPr marL="731502" indent="-243834">
              <a:buClr>
                <a:schemeClr val="accent1"/>
              </a:buClr>
              <a:buSzPct val="100000"/>
              <a:buFont typeface="Arial" pitchFamily="34" charset="0"/>
              <a:buChar char="•"/>
              <a:defRPr sz="1800" b="0">
                <a:solidFill>
                  <a:schemeClr val="tx2"/>
                </a:solidFill>
              </a:defRPr>
            </a:lvl3pPr>
            <a:lvl4pPr marL="1005840" indent="-243834">
              <a:buClr>
                <a:schemeClr val="accent1"/>
              </a:buClr>
              <a:buSzPct val="100000"/>
              <a:buFont typeface="Courier New" pitchFamily="49" charset="0"/>
              <a:buChar char="-"/>
              <a:defRPr sz="1800" baseline="0">
                <a:solidFill>
                  <a:schemeClr val="tx2"/>
                </a:solidFill>
              </a:defRPr>
            </a:lvl4pPr>
            <a:lvl5pPr marL="1219170" indent="-243834">
              <a:buClr>
                <a:schemeClr val="accent1"/>
              </a:buClr>
              <a:buSzPct val="100000"/>
              <a:buFont typeface="Calibri" panose="020F0502020204030204" pitchFamily="34" charset="0"/>
              <a:buChar char="»"/>
              <a:defRPr sz="1800">
                <a:solidFill>
                  <a:schemeClr val="tx2"/>
                </a:solidFill>
              </a:defRPr>
            </a:lvl5pPr>
            <a:lvl6pPr>
              <a:buClr>
                <a:schemeClr val="accent1"/>
              </a:buClr>
              <a:defRPr sz="1800">
                <a:solidFill>
                  <a:schemeClr val="tx2"/>
                </a:solidFill>
              </a:defRPr>
            </a:lvl6pPr>
            <a:lvl7pPr>
              <a:buClr>
                <a:schemeClr val="accent1"/>
              </a:buClr>
              <a:defRPr sz="1800">
                <a:solidFill>
                  <a:schemeClr val="tx2"/>
                </a:solidFill>
              </a:defRPr>
            </a:lvl7pPr>
            <a:lvl8pPr>
              <a:buClr>
                <a:schemeClr val="accent1"/>
              </a:buClr>
              <a:defRPr sz="1800" baseline="0">
                <a:solidFill>
                  <a:schemeClr val="tx2"/>
                </a:solidFill>
              </a:defRPr>
            </a:lvl8pPr>
            <a:lvl9pPr>
              <a:defRPr baseline="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Eighth level</a:t>
            </a:r>
          </a:p>
          <a:p>
            <a:pPr lvl="7"/>
            <a:r>
              <a:rPr lang="en-US" dirty="0" smtClean="0"/>
              <a:t>Ninth level</a:t>
            </a:r>
          </a:p>
          <a:p>
            <a:pPr lvl="7"/>
            <a:r>
              <a:rPr lang="en-US" dirty="0" smtClean="0"/>
              <a:t>Tenth level</a:t>
            </a: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6"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smtClean="0"/>
              <a:t>*Citations and references</a:t>
            </a:r>
            <a:endParaRPr lang="en-US" dirty="0"/>
          </a:p>
        </p:txBody>
      </p:sp>
    </p:spTree>
    <p:extLst>
      <p:ext uri="{BB962C8B-B14F-4D97-AF65-F5344CB8AC3E}">
        <p14:creationId xmlns:p14="http://schemas.microsoft.com/office/powerpoint/2010/main" val="138709316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dirty="0"/>
          </a:p>
        </p:txBody>
      </p:sp>
      <p:sp>
        <p:nvSpPr>
          <p:cNvPr id="4" name="Text Placeholder 4"/>
          <p:cNvSpPr>
            <a:spLocks noGrp="1"/>
          </p:cNvSpPr>
          <p:nvPr>
            <p:ph type="body" sz="quarter" idx="13" hasCustomPrompt="1"/>
          </p:nvPr>
        </p:nvSpPr>
        <p:spPr>
          <a:xfrm>
            <a:off x="609600" y="6175375"/>
            <a:ext cx="10972800" cy="550863"/>
          </a:xfrm>
        </p:spPr>
        <p:txBody>
          <a:bodyPr anchor="b" anchorCtr="0"/>
          <a:lstStyle>
            <a:lvl1pPr marL="0" indent="0">
              <a:spcBef>
                <a:spcPts val="200"/>
              </a:spcBef>
              <a:buNone/>
              <a:defRPr sz="1200">
                <a:solidFill>
                  <a:schemeClr val="tx2"/>
                </a:solidFill>
              </a:defRPr>
            </a:lvl1pPr>
          </a:lstStyle>
          <a:p>
            <a:pPr lvl="0"/>
            <a:r>
              <a:rPr lang="en-US" dirty="0" smtClean="0"/>
              <a:t>*Citations and references</a:t>
            </a:r>
            <a:endParaRPr lang="en-US" dirty="0"/>
          </a:p>
        </p:txBody>
      </p:sp>
    </p:spTree>
    <p:extLst>
      <p:ext uri="{BB962C8B-B14F-4D97-AF65-F5344CB8AC3E}">
        <p14:creationId xmlns:p14="http://schemas.microsoft.com/office/powerpoint/2010/main" val="86571338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37520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rgbClr val="FFFFFF"/>
                </a:solidFill>
                <a:effectLst/>
                <a:latin typeface="+mj-lt"/>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rgbClr val="FFFFFF"/>
                </a:solidFill>
                <a:latin typeface="+mn-l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004876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8140"/>
          <a:stretch/>
        </p:blipFill>
        <p:spPr>
          <a:xfrm>
            <a:off x="0" y="5680441"/>
            <a:ext cx="12192000" cy="1177559"/>
          </a:xfrm>
          <a:prstGeom prst="rect">
            <a:avLst/>
          </a:prstGeom>
        </p:spPr>
      </p:pic>
      <p:sp>
        <p:nvSpPr>
          <p:cNvPr id="2" name="Title 1"/>
          <p:cNvSpPr>
            <a:spLocks noGrp="1"/>
          </p:cNvSpPr>
          <p:nvPr>
            <p:ph type="title"/>
          </p:nvPr>
        </p:nvSpPr>
        <p:spPr/>
        <p:txBody>
          <a:bodyPr/>
          <a:lstStyle>
            <a:lvl1pPr>
              <a:defRPr b="0">
                <a:solidFill>
                  <a:schemeClr val="tx1"/>
                </a:solidFill>
              </a:defRPr>
            </a:lvl1pPr>
          </a:lstStyle>
          <a:p>
            <a:r>
              <a:rPr lang="en-US" dirty="0" smtClean="0"/>
              <a:t>Click to edit Master title style</a:t>
            </a:r>
            <a:endParaRPr lang="en-US" dirty="0"/>
          </a:p>
        </p:txBody>
      </p:sp>
      <p:sp>
        <p:nvSpPr>
          <p:cNvPr id="7" name="Footer Placeholder 1"/>
          <p:cNvSpPr txBox="1">
            <a:spLocks/>
          </p:cNvSpPr>
          <p:nvPr userDrawn="1"/>
        </p:nvSpPr>
        <p:spPr>
          <a:xfrm>
            <a:off x="609600" y="3472543"/>
            <a:ext cx="10972800" cy="2207898"/>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600" dirty="0" smtClean="0">
                <a:solidFill>
                  <a:schemeClr val="tx2"/>
                </a:solidFill>
                <a:latin typeface="+mj-lt"/>
              </a:rPr>
              <a:t>For more information, contact CDC</a:t>
            </a:r>
            <a:br>
              <a:rPr lang="en-US" sz="1600" dirty="0" smtClean="0">
                <a:solidFill>
                  <a:schemeClr val="tx2"/>
                </a:solidFill>
                <a:latin typeface="+mj-lt"/>
              </a:rPr>
            </a:br>
            <a:r>
              <a:rPr lang="en-US" sz="1600" dirty="0" smtClean="0">
                <a:solidFill>
                  <a:schemeClr val="tx2"/>
                </a:solidFill>
                <a:latin typeface="+mj-lt"/>
              </a:rPr>
              <a:t>1-800-CDC-INFO (232-4636)</a:t>
            </a:r>
            <a:br>
              <a:rPr lang="en-US" sz="1600" dirty="0" smtClean="0">
                <a:solidFill>
                  <a:schemeClr val="tx2"/>
                </a:solidFill>
                <a:latin typeface="+mj-lt"/>
              </a:rPr>
            </a:br>
            <a:r>
              <a:rPr lang="en-US" sz="1600" dirty="0" smtClean="0">
                <a:solidFill>
                  <a:schemeClr val="tx2"/>
                </a:solidFill>
                <a:latin typeface="+mj-lt"/>
              </a:rPr>
              <a:t>TTY:  1-888-232-6348    </a:t>
            </a:r>
            <a:r>
              <a:rPr lang="en-US" sz="1600" dirty="0" smtClean="0">
                <a:solidFill>
                  <a:schemeClr val="tx2"/>
                </a:solidFill>
                <a:latin typeface="+mj-lt"/>
                <a:hlinkClick r:id="rId3"/>
              </a:rPr>
              <a:t>www.cdc.gov</a:t>
            </a:r>
            <a:endParaRPr lang="en-US" sz="1600" dirty="0" smtClean="0">
              <a:solidFill>
                <a:schemeClr val="tx2"/>
              </a:solidFill>
              <a:latin typeface="+mj-lt"/>
            </a:endParaRPr>
          </a:p>
          <a:p>
            <a:r>
              <a:rPr lang="en-US" sz="1600" dirty="0" smtClean="0">
                <a:solidFill>
                  <a:schemeClr val="tx2"/>
                </a:solidFill>
                <a:latin typeface="+mj-lt"/>
              </a:rPr>
              <a:t/>
            </a:r>
            <a:br>
              <a:rPr lang="en-US" sz="1600" dirty="0" smtClean="0">
                <a:solidFill>
                  <a:schemeClr val="tx2"/>
                </a:solidFill>
                <a:latin typeface="+mj-lt"/>
              </a:rPr>
            </a:br>
            <a:r>
              <a:rPr lang="en-US" sz="1200" dirty="0" smtClean="0">
                <a:solidFill>
                  <a:schemeClr val="tx2"/>
                </a:solidFill>
                <a:latin typeface="+mj-lt"/>
              </a:rPr>
              <a:t>The findings and conclusions in this report are those of the authors and do not necessarily represent the official position of the Centers for Disease Control and Prevention.</a:t>
            </a:r>
          </a:p>
          <a:p>
            <a:endParaRPr lang="en-US" sz="1200" dirty="0" smtClean="0">
              <a:solidFill>
                <a:schemeClr val="tx2"/>
              </a:solidFill>
              <a:latin typeface="+mj-lt"/>
            </a:endParaRPr>
          </a:p>
          <a:p>
            <a:r>
              <a:rPr lang="en-US" sz="1200" kern="1200" dirty="0" smtClean="0">
                <a:solidFill>
                  <a:schemeClr val="tx2"/>
                </a:solidFill>
                <a:latin typeface="+mj-lt"/>
                <a:ea typeface="Calibri" panose="020F0502020204030204" pitchFamily="34" charset="0"/>
                <a:cs typeface="Times New Roman" panose="02020603050405020304" pitchFamily="18" charset="0"/>
              </a:rPr>
              <a:t>Photographs and images included in this presentation</a:t>
            </a:r>
            <a:r>
              <a:rPr lang="en-US" sz="1200" kern="1200" baseline="0" dirty="0" smtClean="0">
                <a:solidFill>
                  <a:schemeClr val="tx2"/>
                </a:solidFill>
                <a:latin typeface="+mj-lt"/>
                <a:ea typeface="Calibri" panose="020F0502020204030204" pitchFamily="34" charset="0"/>
                <a:cs typeface="Times New Roman" panose="02020603050405020304" pitchFamily="18" charset="0"/>
              </a:rPr>
              <a:t> </a:t>
            </a:r>
            <a:r>
              <a:rPr lang="en-US" sz="1200" kern="1200" dirty="0" smtClean="0">
                <a:solidFill>
                  <a:schemeClr val="tx2"/>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609600" y="1593850"/>
            <a:ext cx="10972800" cy="2163763"/>
          </a:xfrm>
        </p:spPr>
        <p:txBody>
          <a:bodyPr/>
          <a:lstStyle>
            <a:lvl1pPr marL="0" indent="0">
              <a:buNone/>
              <a:defRPr/>
            </a:lvl1pPr>
            <a:lvl2pPr marL="243834" indent="0">
              <a:buNone/>
              <a:defRPr/>
            </a:lvl2pPr>
            <a:lvl3pPr marL="487668" indent="0">
              <a:buNone/>
              <a:defRPr/>
            </a:lvl3pPr>
            <a:lvl4pPr marL="762006" indent="0">
              <a:buNone/>
              <a:defRPr/>
            </a:lvl4pPr>
            <a:lvl5pPr marL="975336" indent="0">
              <a:buNone/>
              <a:defRPr/>
            </a:lvl5pPr>
          </a:lstStyle>
          <a:p>
            <a:pPr lvl="0"/>
            <a:r>
              <a:rPr lang="en-US" dirty="0" smtClean="0"/>
              <a:t>Click to edit Master text styles</a:t>
            </a:r>
          </a:p>
        </p:txBody>
      </p:sp>
    </p:spTree>
    <p:extLst>
      <p:ext uri="{BB962C8B-B14F-4D97-AF65-F5344CB8AC3E}">
        <p14:creationId xmlns:p14="http://schemas.microsoft.com/office/powerpoint/2010/main" val="27338061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113792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9794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09600" y="1554480"/>
            <a:ext cx="10972800" cy="459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a:p>
            <a:pPr lvl="5"/>
            <a:r>
              <a:rPr lang="en-US" altLang="en-US" dirty="0" smtClean="0"/>
              <a:t>Sixth level</a:t>
            </a:r>
          </a:p>
          <a:p>
            <a:pPr lvl="6"/>
            <a:r>
              <a:rPr lang="en-US" altLang="en-US" dirty="0" smtClean="0"/>
              <a:t>Seventh level</a:t>
            </a:r>
          </a:p>
          <a:p>
            <a:pPr lvl="7"/>
            <a:r>
              <a:rPr lang="en-US" altLang="en-US" dirty="0" smtClean="0"/>
              <a:t>Eighth level</a:t>
            </a:r>
          </a:p>
          <a:p>
            <a:pPr lvl="8"/>
            <a:r>
              <a:rPr lang="en-US" altLang="en-US" dirty="0" smtClean="0"/>
              <a:t>Ninth level</a:t>
            </a:r>
          </a:p>
          <a:p>
            <a:pPr lvl="8"/>
            <a:r>
              <a:rPr lang="en-US" altLang="en-US" dirty="0" smtClean="0"/>
              <a:t>Tenth level</a:t>
            </a:r>
          </a:p>
        </p:txBody>
      </p:sp>
      <p:sp>
        <p:nvSpPr>
          <p:cNvPr id="2" name="Title Placeholder 1"/>
          <p:cNvSpPr>
            <a:spLocks noGrp="1"/>
          </p:cNvSpPr>
          <p:nvPr>
            <p:ph type="title"/>
          </p:nvPr>
        </p:nvSpPr>
        <p:spPr>
          <a:xfrm>
            <a:off x="609600" y="274320"/>
            <a:ext cx="10972800" cy="118872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6" name="Picture 5"/>
          <p:cNvPicPr>
            <a:picLocks noChangeAspect="1"/>
          </p:cNvPicPr>
          <p:nvPr/>
        </p:nvPicPr>
        <p:blipFill rotWithShape="1">
          <a:blip r:embed="rId1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pic>
        <p:nvPicPr>
          <p:cNvPr id="7" name="Pictur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t="89544"/>
          <a:stretch/>
        </p:blipFill>
        <p:spPr>
          <a:xfrm>
            <a:off x="0" y="6707587"/>
            <a:ext cx="12192000" cy="150413"/>
          </a:xfrm>
          <a:prstGeom prst="rect">
            <a:avLst/>
          </a:prstGeom>
        </p:spPr>
      </p:pic>
    </p:spTree>
    <p:extLst>
      <p:ext uri="{BB962C8B-B14F-4D97-AF65-F5344CB8AC3E}">
        <p14:creationId xmlns:p14="http://schemas.microsoft.com/office/powerpoint/2010/main" val="1691875556"/>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2" r:id="rId3"/>
    <p:sldLayoutId id="2147483853" r:id="rId4"/>
    <p:sldLayoutId id="2147483854" r:id="rId5"/>
    <p:sldLayoutId id="2147483855" r:id="rId6"/>
    <p:sldLayoutId id="2147483856" r:id="rId7"/>
    <p:sldLayoutId id="2147483857" r:id="rId8"/>
    <p:sldLayoutId id="2147483859" r:id="rId9"/>
  </p:sldLayoutIdLst>
  <p:transition>
    <p:fade/>
  </p:transition>
  <p:timing>
    <p:tnLst>
      <p:par>
        <p:cTn id="1" dur="indefinite" restart="never" nodeType="tmRoot"/>
      </p:par>
    </p:tnLst>
  </p:timing>
  <p:hf sldNum="0" hdr="0" ftr="0" dt="0"/>
  <p:txStyles>
    <p:titleStyle>
      <a:lvl1pPr algn="l" rtl="0" eaLnBrk="1" fontAlgn="base" hangingPunct="1">
        <a:spcBef>
          <a:spcPct val="0"/>
        </a:spcBef>
        <a:spcAft>
          <a:spcPct val="0"/>
        </a:spcAft>
        <a:defRPr sz="3800" b="1"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243834" indent="-243834" algn="l" rtl="0" eaLnBrk="1" fontAlgn="base" hangingPunct="1">
        <a:spcBef>
          <a:spcPts val="800"/>
        </a:spcBef>
        <a:spcAft>
          <a:spcPct val="0"/>
        </a:spcAft>
        <a:buClr>
          <a:schemeClr val="accent1"/>
        </a:buClr>
        <a:buSzPct val="100000"/>
        <a:buFont typeface="Wingdings" panose="05000000000000000000" pitchFamily="2" charset="2"/>
        <a:buChar char="§"/>
        <a:defRPr sz="2400" kern="1200">
          <a:solidFill>
            <a:schemeClr val="tx2"/>
          </a:solidFill>
          <a:latin typeface="+mn-lt"/>
          <a:ea typeface="+mn-ea"/>
          <a:cs typeface="+mn-cs"/>
        </a:defRPr>
      </a:lvl1pPr>
      <a:lvl2pPr marL="487668"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2pPr>
      <a:lvl3pPr marL="731502"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3pPr>
      <a:lvl4pPr marL="100584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4pPr>
      <a:lvl5pPr marL="1219170" indent="-243834" algn="l" rtl="0" eaLnBrk="1" fontAlgn="base" hangingPunct="1">
        <a:spcBef>
          <a:spcPts val="0"/>
        </a:spcBef>
        <a:spcAft>
          <a:spcPct val="0"/>
        </a:spcAft>
        <a:buClr>
          <a:schemeClr val="accent1"/>
        </a:buClr>
        <a:buSzPct val="100000"/>
        <a:buFont typeface="Arial" panose="020B0604020202020204" pitchFamily="34" charset="0"/>
        <a:buChar char="»"/>
        <a:defRPr sz="1800" kern="1200">
          <a:solidFill>
            <a:schemeClr val="tx2"/>
          </a:solidFill>
          <a:latin typeface="+mn-lt"/>
          <a:ea typeface="+mn-ea"/>
          <a:cs typeface="+mn-cs"/>
        </a:defRPr>
      </a:lvl5pPr>
      <a:lvl6pPr marL="14173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6pPr>
      <a:lvl7pPr marL="1645920" indent="-182880" algn="l" defTabSz="1219170" rtl="0" eaLnBrk="1" latinLnBrk="0" hangingPunct="1">
        <a:spcBef>
          <a:spcPts val="0"/>
        </a:spcBef>
        <a:buClr>
          <a:schemeClr val="accent1"/>
        </a:buClr>
        <a:buSzPct val="100000"/>
        <a:buFont typeface="Arial" pitchFamily="34" charset="0"/>
        <a:buChar char="•"/>
        <a:defRPr sz="1800" kern="1200">
          <a:solidFill>
            <a:schemeClr val="tx2"/>
          </a:solidFill>
          <a:latin typeface="+mn-lt"/>
          <a:ea typeface="+mn-ea"/>
          <a:cs typeface="+mn-cs"/>
        </a:defRPr>
      </a:lvl7pPr>
      <a:lvl8pPr marL="182880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8pPr>
      <a:lvl9pPr marL="2011680" indent="-182880" algn="l" defTabSz="1219170" rtl="0" eaLnBrk="1" latinLnBrk="0" hangingPunct="1">
        <a:spcBef>
          <a:spcPts val="0"/>
        </a:spcBef>
        <a:buClr>
          <a:schemeClr val="accent1"/>
        </a:buClr>
        <a:buSzPct val="100000"/>
        <a:buFont typeface="Arial" pitchFamily="34" charset="0"/>
        <a:buChar char="•"/>
        <a:defRPr sz="1800" kern="1200" baseline="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measles/hcp/index.html#prophylaxi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dc.gov/mmwr/preview/mmwrhtml/rr6204a1.ht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hyperlink" Target="https://www.cdc.gov/measles/about/complications.html" TargetMode="External"/><Relationship Id="rId13" Type="http://schemas.openxmlformats.org/officeDocument/2006/relationships/hyperlink" Target="https://www.cdc.gov/measles/resources/ref-res.html" TargetMode="External"/><Relationship Id="rId3" Type="http://schemas.openxmlformats.org/officeDocument/2006/relationships/hyperlink" Target="https://www.cdc.gov/measles/vaccination.html" TargetMode="External"/><Relationship Id="rId7" Type="http://schemas.openxmlformats.org/officeDocument/2006/relationships/hyperlink" Target="https://www.cdc.gov/measles/resources/camp-guidance.html" TargetMode="External"/><Relationship Id="rId12" Type="http://schemas.openxmlformats.org/officeDocument/2006/relationships/hyperlink" Target="https://www.cdc.gov/measles/about/faqs.html" TargetMode="External"/><Relationship Id="rId2" Type="http://schemas.openxmlformats.org/officeDocument/2006/relationships/hyperlink" Target="https://www.cdc.gov/measles/toolkit/healthcare-providers.html" TargetMode="External"/><Relationship Id="rId1" Type="http://schemas.openxmlformats.org/officeDocument/2006/relationships/slideLayout" Target="../slideLayouts/slideLayout2.xml"/><Relationship Id="rId6" Type="http://schemas.openxmlformats.org/officeDocument/2006/relationships/hyperlink" Target="https://www.cdc.gov/measles/travelers.html" TargetMode="External"/><Relationship Id="rId11" Type="http://schemas.openxmlformats.org/officeDocument/2006/relationships/hyperlink" Target="https://www.cdc.gov/infectioncontrol/basics/transmission-based-precautions.html#anchor_1552333331" TargetMode="External"/><Relationship Id="rId5" Type="http://schemas.openxmlformats.org/officeDocument/2006/relationships/hyperlink" Target="https://www.cdc.gov/measles/cases-outbreaks.html" TargetMode="External"/><Relationship Id="rId10" Type="http://schemas.openxmlformats.org/officeDocument/2006/relationships/hyperlink" Target="https://www.cdc.gov/measles/stats-surv.html" TargetMode="External"/><Relationship Id="rId4" Type="http://schemas.openxmlformats.org/officeDocument/2006/relationships/hyperlink" Target="https://www.cdc.gov/measles/hcp/index.html#immunity" TargetMode="External"/><Relationship Id="rId9" Type="http://schemas.openxmlformats.org/officeDocument/2006/relationships/hyperlink" Target="https://www.cdc.gov/measles/about/signs-symptoms.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dc.gov/mmwr/pdf/rr/rr6204.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cdc.gov/vaccines/hcp/acip-recs/general-recs/immunocompetence.pdf" TargetMode="External"/><Relationship Id="rId4" Type="http://schemas.openxmlformats.org/officeDocument/2006/relationships/hyperlink" Target="https://www.cdc.gov/vaccines/schedules/hcp/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c.gov/mmwr/pdf/rr/rr6204.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MMR/MMRV Measles Outbreak Vaccination Recommendations – Beyond the Provider Letter</a:t>
            </a:r>
            <a:endParaRPr lang="en-US" dirty="0"/>
          </a:p>
        </p:txBody>
      </p:sp>
      <p:sp>
        <p:nvSpPr>
          <p:cNvPr id="15" name="Subtitle 14"/>
          <p:cNvSpPr>
            <a:spLocks noGrp="1"/>
          </p:cNvSpPr>
          <p:nvPr>
            <p:ph type="subTitle" idx="1"/>
          </p:nvPr>
        </p:nvSpPr>
        <p:spPr/>
        <p:txBody>
          <a:bodyPr/>
          <a:lstStyle/>
          <a:p>
            <a:r>
              <a:rPr lang="en-US" dirty="0" smtClean="0"/>
              <a:t>Andrew Kroger M.D., M.P.H.</a:t>
            </a:r>
            <a:endParaRPr lang="en-US" dirty="0"/>
          </a:p>
        </p:txBody>
      </p:sp>
      <p:sp>
        <p:nvSpPr>
          <p:cNvPr id="16" name="Text Placeholder 15"/>
          <p:cNvSpPr>
            <a:spLocks noGrp="1"/>
          </p:cNvSpPr>
          <p:nvPr>
            <p:ph type="body" sz="quarter" idx="10"/>
          </p:nvPr>
        </p:nvSpPr>
        <p:spPr/>
        <p:txBody>
          <a:bodyPr/>
          <a:lstStyle/>
          <a:p>
            <a:r>
              <a:rPr lang="en-US" dirty="0" smtClean="0"/>
              <a:t>Nevada State Immunization Program</a:t>
            </a:r>
            <a:endParaRPr lang="en-US" dirty="0"/>
          </a:p>
          <a:p>
            <a:r>
              <a:rPr lang="en-US" dirty="0" smtClean="0"/>
              <a:t>August 20, 2019</a:t>
            </a:r>
          </a:p>
        </p:txBody>
      </p:sp>
    </p:spTree>
    <p:extLst>
      <p:ext uri="{BB962C8B-B14F-4D97-AF65-F5344CB8AC3E}">
        <p14:creationId xmlns:p14="http://schemas.microsoft.com/office/powerpoint/2010/main" val="110937841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A high risk factor for measles</a:t>
            </a:r>
          </a:p>
          <a:p>
            <a:r>
              <a:rPr lang="en-US" dirty="0" smtClean="0"/>
              <a:t>Adults are recommended for two doses for international travel</a:t>
            </a:r>
          </a:p>
          <a:p>
            <a:r>
              <a:rPr lang="en-US" dirty="0" smtClean="0"/>
              <a:t>For </a:t>
            </a:r>
            <a:r>
              <a:rPr lang="en-US" dirty="0"/>
              <a:t>domestic travel, if the destination travel public health department is recommending </a:t>
            </a:r>
            <a:r>
              <a:rPr lang="en-US" dirty="0" smtClean="0"/>
              <a:t>additional doses for adults (even for non-travelers), an adult can receive a second dose for travel to this domestic destination</a:t>
            </a:r>
          </a:p>
          <a:p>
            <a:r>
              <a:rPr lang="en-US" dirty="0" smtClean="0"/>
              <a:t>For adults, three doses of measles vaccine is not recommended, even in an outbreak (but three dose recommendation for MMR might be recommended in some mumps outbreaks)</a:t>
            </a:r>
          </a:p>
          <a:p>
            <a:pPr marL="0"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International / Domestic Travel and Adults</a:t>
            </a: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5468842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Encouraged providers to check if their adults need one dose or two doses, and THEN ascertain immunity</a:t>
            </a:r>
          </a:p>
          <a:p>
            <a:r>
              <a:rPr lang="en-US" dirty="0" smtClean="0"/>
              <a:t>One rationale for thinking about it this way: health care providers born before 1957, are considered for two doses of MMR if they lack evidence of immunity</a:t>
            </a:r>
          </a:p>
          <a:p>
            <a:r>
              <a:rPr lang="en-US" dirty="0" smtClean="0"/>
              <a:t>We want to make sure health care providers have measles immunity - but we don’t want to focus on adults generally</a:t>
            </a:r>
          </a:p>
        </p:txBody>
      </p:sp>
      <p:sp>
        <p:nvSpPr>
          <p:cNvPr id="3" name="Title 2"/>
          <p:cNvSpPr>
            <a:spLocks noGrp="1"/>
          </p:cNvSpPr>
          <p:nvPr>
            <p:ph type="title"/>
          </p:nvPr>
        </p:nvSpPr>
        <p:spPr/>
        <p:txBody>
          <a:bodyPr/>
          <a:lstStyle/>
          <a:p>
            <a:r>
              <a:rPr lang="en-US" dirty="0" smtClean="0"/>
              <a:t>The Provider Letter</a:t>
            </a: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3715384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609600" y="1959429"/>
            <a:ext cx="10972800" cy="4215946"/>
          </a:xfrm>
        </p:spPr>
        <p:txBody>
          <a:bodyPr/>
          <a:lstStyle/>
          <a:p>
            <a:r>
              <a:rPr lang="en-US" dirty="0" smtClean="0"/>
              <a:t>Ensure health care providers are immune to measles (vaccination)</a:t>
            </a:r>
          </a:p>
          <a:p>
            <a:r>
              <a:rPr lang="en-US" dirty="0" smtClean="0"/>
              <a:t>Minimize potential exposures to measles</a:t>
            </a:r>
          </a:p>
          <a:p>
            <a:r>
              <a:rPr lang="en-US" dirty="0" smtClean="0"/>
              <a:t>Adhere to standard and airborne precautions</a:t>
            </a:r>
          </a:p>
          <a:p>
            <a:r>
              <a:rPr lang="en-US" dirty="0" smtClean="0"/>
              <a:t>Manage measles exposures</a:t>
            </a:r>
          </a:p>
          <a:p>
            <a:r>
              <a:rPr lang="en-US" dirty="0" smtClean="0"/>
              <a:t>Manage measles outbreaks</a:t>
            </a:r>
          </a:p>
          <a:p>
            <a:r>
              <a:rPr lang="en-US" dirty="0" smtClean="0"/>
              <a:t>Train and educate providers</a:t>
            </a:r>
          </a:p>
          <a:p>
            <a:r>
              <a:rPr lang="en-US" dirty="0" smtClean="0"/>
              <a:t>Reporting within hospitals and to local health authorities</a:t>
            </a:r>
          </a:p>
          <a:p>
            <a:endParaRPr lang="en-US" dirty="0"/>
          </a:p>
        </p:txBody>
      </p:sp>
      <p:sp>
        <p:nvSpPr>
          <p:cNvPr id="3" name="Title 2"/>
          <p:cNvSpPr>
            <a:spLocks noGrp="1"/>
          </p:cNvSpPr>
          <p:nvPr>
            <p:ph type="title"/>
          </p:nvPr>
        </p:nvSpPr>
        <p:spPr>
          <a:xfrm>
            <a:off x="783770" y="274320"/>
            <a:ext cx="10798630" cy="2468880"/>
          </a:xfrm>
        </p:spPr>
        <p:txBody>
          <a:bodyPr>
            <a:normAutofit/>
          </a:bodyPr>
          <a:lstStyle/>
          <a:p>
            <a:r>
              <a:rPr lang="en-US" dirty="0" smtClean="0"/>
              <a:t>Interim Infection Prevention and Control Guidelines for Measles in Health </a:t>
            </a:r>
            <a:r>
              <a:rPr lang="en-US" dirty="0"/>
              <a:t>Care </a:t>
            </a:r>
            <a:r>
              <a:rPr lang="en-US" dirty="0" smtClean="0"/>
              <a:t>Settings</a:t>
            </a:r>
            <a:endParaRPr lang="en-US" dirty="0"/>
          </a:p>
        </p:txBody>
      </p:sp>
      <p:sp>
        <p:nvSpPr>
          <p:cNvPr id="4" name="Text Placeholder 3"/>
          <p:cNvSpPr>
            <a:spLocks noGrp="1"/>
          </p:cNvSpPr>
          <p:nvPr>
            <p:ph type="body" sz="quarter" idx="13"/>
          </p:nvPr>
        </p:nvSpPr>
        <p:spPr/>
        <p:txBody>
          <a:bodyPr/>
          <a:lstStyle/>
          <a:p>
            <a:r>
              <a:rPr lang="en-US" dirty="0"/>
              <a:t>https://www.cdc.gov/infectioncontrol/guidelines/measles/index.html</a:t>
            </a:r>
          </a:p>
        </p:txBody>
      </p:sp>
    </p:spTree>
    <p:extLst>
      <p:ext uri="{BB962C8B-B14F-4D97-AF65-F5344CB8AC3E}">
        <p14:creationId xmlns:p14="http://schemas.microsoft.com/office/powerpoint/2010/main" val="284484286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sz="1400" b="1" dirty="0" smtClean="0"/>
              <a:t>A. Management </a:t>
            </a:r>
            <a:r>
              <a:rPr lang="en-US" sz="1400" b="1" dirty="0"/>
              <a:t>of exposed healthcare personnel </a:t>
            </a:r>
            <a:endParaRPr lang="en-US" sz="1400" dirty="0"/>
          </a:p>
          <a:p>
            <a:r>
              <a:rPr lang="en-US" sz="1400" dirty="0"/>
              <a:t>For HCP </a:t>
            </a:r>
            <a:r>
              <a:rPr lang="en-US" sz="1400" b="1" i="1" dirty="0"/>
              <a:t>with</a:t>
            </a:r>
            <a:r>
              <a:rPr lang="en-US" sz="1400" dirty="0"/>
              <a:t> presumptive evidence of immunity to measles who have had an exposure to measles: </a:t>
            </a:r>
          </a:p>
          <a:p>
            <a:pPr lvl="1"/>
            <a:r>
              <a:rPr lang="en-US" sz="1400" dirty="0"/>
              <a:t>Postexposure prophylaxis is not necessary.</a:t>
            </a:r>
          </a:p>
          <a:p>
            <a:pPr lvl="1"/>
            <a:r>
              <a:rPr lang="en-US" sz="1400" dirty="0"/>
              <a:t>Work restrictions are not necessary.</a:t>
            </a:r>
          </a:p>
          <a:p>
            <a:pPr lvl="1"/>
            <a:r>
              <a:rPr lang="en-US" sz="1400" dirty="0"/>
              <a:t>Implement daily monitoring for signs and symptoms of measles infection for 21 days after the last exposure; have awareness that previously vaccinated individuals may have a modified disease presentation.</a:t>
            </a:r>
          </a:p>
          <a:p>
            <a:r>
              <a:rPr lang="en-US" sz="1400" dirty="0"/>
              <a:t>For HCP </a:t>
            </a:r>
            <a:r>
              <a:rPr lang="en-US" sz="1400" b="1" i="1" dirty="0"/>
              <a:t>without</a:t>
            </a:r>
            <a:r>
              <a:rPr lang="en-US" sz="1400" b="1" dirty="0"/>
              <a:t> </a:t>
            </a:r>
            <a:r>
              <a:rPr lang="en-US" sz="1400" dirty="0"/>
              <a:t>presumptive evidence of immunity to measles who have had an exposure to measles: </a:t>
            </a:r>
          </a:p>
          <a:p>
            <a:pPr lvl="1"/>
            <a:r>
              <a:rPr lang="en-US" sz="1400" dirty="0"/>
              <a:t>Administer </a:t>
            </a:r>
            <a:r>
              <a:rPr lang="en-US" sz="1400" dirty="0">
                <a:hlinkClick r:id="rId3"/>
              </a:rPr>
              <a:t>postexposure prophylaxis in accordance with CDC and ACIP recommendations</a:t>
            </a:r>
            <a:r>
              <a:rPr lang="en-US" sz="1400" dirty="0"/>
              <a:t>.</a:t>
            </a:r>
          </a:p>
          <a:p>
            <a:pPr lvl="1"/>
            <a:r>
              <a:rPr lang="en-US" sz="1400" dirty="0"/>
              <a:t>Exclude from work from the 5</a:t>
            </a:r>
            <a:r>
              <a:rPr lang="en-US" sz="1400" baseline="30000" dirty="0"/>
              <a:t>th</a:t>
            </a:r>
            <a:r>
              <a:rPr lang="en-US" sz="1400" dirty="0"/>
              <a:t> day after the first exposure until the 21</a:t>
            </a:r>
            <a:r>
              <a:rPr lang="en-US" sz="1400" baseline="30000" dirty="0"/>
              <a:t>st</a:t>
            </a:r>
            <a:r>
              <a:rPr lang="en-US" sz="1400" dirty="0"/>
              <a:t> day after the last exposure, regardless of receipt of postexposure prophylaxis.</a:t>
            </a:r>
          </a:p>
          <a:p>
            <a:pPr lvl="1"/>
            <a:r>
              <a:rPr lang="en-US" sz="1400" dirty="0"/>
              <a:t>HCP who received the first dose of MMR vaccine prior to exposure may remain at work and should receive the second dose of MMR vaccine, at least 28 days after the first dose. </a:t>
            </a:r>
          </a:p>
          <a:p>
            <a:pPr lvl="2"/>
            <a:r>
              <a:rPr lang="en-US" sz="1400" dirty="0"/>
              <a:t>Implement daily monitoring for signs and symptoms of measles infection for 21 days after the last exposure.</a:t>
            </a:r>
          </a:p>
          <a:p>
            <a:r>
              <a:rPr lang="en-US" sz="1400" dirty="0"/>
              <a:t>During a measles outbreak, </a:t>
            </a:r>
            <a:r>
              <a:rPr lang="en-US" sz="1400" dirty="0">
                <a:hlinkClick r:id="rId4"/>
              </a:rPr>
              <a:t>administer measles vaccine to healthcare personnel in accordance with CDC and ACIP recommendations</a:t>
            </a:r>
            <a:r>
              <a:rPr lang="en-US" sz="1400" dirty="0"/>
              <a:t>.</a:t>
            </a:r>
          </a:p>
          <a:p>
            <a:r>
              <a:rPr lang="en-US" sz="1400" b="1" dirty="0"/>
              <a:t>B. Management of healthcare personnel infected with measles </a:t>
            </a:r>
            <a:endParaRPr lang="en-US" sz="1400" dirty="0"/>
          </a:p>
          <a:p>
            <a:r>
              <a:rPr lang="en-US" sz="1400" dirty="0"/>
              <a:t>For HCP with known or suspected measles, exclude from work for 4 days after the rash appears (with rash onset considered as Day 0).</a:t>
            </a:r>
          </a:p>
          <a:p>
            <a:r>
              <a:rPr lang="en-US" sz="1400" dirty="0"/>
              <a:t>For immunosuppressed HCP who acquire measles, exclude from work for the duration of illness.</a:t>
            </a:r>
          </a:p>
          <a:p>
            <a:endParaRPr lang="en-US" sz="1400" dirty="0"/>
          </a:p>
        </p:txBody>
      </p:sp>
      <p:sp>
        <p:nvSpPr>
          <p:cNvPr id="3" name="Title 2"/>
          <p:cNvSpPr>
            <a:spLocks noGrp="1"/>
          </p:cNvSpPr>
          <p:nvPr>
            <p:ph type="title"/>
          </p:nvPr>
        </p:nvSpPr>
        <p:spPr/>
        <p:txBody>
          <a:bodyPr>
            <a:normAutofit fontScale="90000"/>
          </a:bodyPr>
          <a:lstStyle/>
          <a:p>
            <a:r>
              <a:rPr lang="en-US" dirty="0" smtClean="0"/>
              <a:t>Management of Health Care Providers Exposed to Measles</a:t>
            </a:r>
            <a:endParaRPr lang="en-US" dirty="0"/>
          </a:p>
        </p:txBody>
      </p:sp>
      <p:sp>
        <p:nvSpPr>
          <p:cNvPr id="4" name="Text Placeholder 3"/>
          <p:cNvSpPr>
            <a:spLocks noGrp="1"/>
          </p:cNvSpPr>
          <p:nvPr>
            <p:ph type="body" sz="quarter" idx="13"/>
          </p:nvPr>
        </p:nvSpPr>
        <p:spPr/>
        <p:txBody>
          <a:bodyPr/>
          <a:lstStyle/>
          <a:p>
            <a:r>
              <a:rPr lang="en-US" dirty="0"/>
              <a:t>https://www.cdc.gov/infectioncontrol/guidelines/measles/index.html</a:t>
            </a:r>
          </a:p>
          <a:p>
            <a:endParaRPr lang="en-US" dirty="0"/>
          </a:p>
        </p:txBody>
      </p:sp>
    </p:spTree>
    <p:extLst>
      <p:ext uri="{BB962C8B-B14F-4D97-AF65-F5344CB8AC3E}">
        <p14:creationId xmlns:p14="http://schemas.microsoft.com/office/powerpoint/2010/main" val="9167604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YES</a:t>
            </a:r>
          </a:p>
          <a:p>
            <a:r>
              <a:rPr lang="en-US" dirty="0" smtClean="0"/>
              <a:t>Exceptions – Doses administered from 1963 to 1967, and the vaccine recipient does not recall whether the vaccine was live-attenuated or inactivated vaccine (or is certain the vaccine was inactivated).</a:t>
            </a:r>
          </a:p>
          <a:p>
            <a:r>
              <a:rPr lang="en-US" dirty="0" smtClean="0"/>
              <a:t>Exception – Doses administered in infancy</a:t>
            </a:r>
          </a:p>
          <a:p>
            <a:r>
              <a:rPr lang="en-US" dirty="0" smtClean="0"/>
              <a:t>Soft exception – Doses administered before 1979 do NOT count as a dose of mumps vaccine </a:t>
            </a:r>
          </a:p>
          <a:p>
            <a:endParaRPr lang="en-US" dirty="0" smtClean="0"/>
          </a:p>
          <a:p>
            <a:pPr marL="0" indent="0">
              <a:buNone/>
            </a:pPr>
            <a:endParaRPr lang="en-US" dirty="0" smtClean="0"/>
          </a:p>
          <a:p>
            <a:endParaRPr lang="en-US" dirty="0" smtClean="0"/>
          </a:p>
          <a:p>
            <a:pPr marL="243834" lvl="1" indent="0">
              <a:buNone/>
            </a:pPr>
            <a:endParaRPr lang="en-US" dirty="0"/>
          </a:p>
        </p:txBody>
      </p:sp>
      <p:sp>
        <p:nvSpPr>
          <p:cNvPr id="3" name="Title 2"/>
          <p:cNvSpPr>
            <a:spLocks noGrp="1"/>
          </p:cNvSpPr>
          <p:nvPr>
            <p:ph type="title"/>
          </p:nvPr>
        </p:nvSpPr>
        <p:spPr/>
        <p:txBody>
          <a:bodyPr/>
          <a:lstStyle/>
          <a:p>
            <a:r>
              <a:rPr lang="en-US" dirty="0" smtClean="0"/>
              <a:t>Adults – Do Past Doses Count?</a:t>
            </a: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41563564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NO </a:t>
            </a:r>
          </a:p>
          <a:p>
            <a:endParaRPr lang="en-US" dirty="0"/>
          </a:p>
          <a:p>
            <a:r>
              <a:rPr lang="en-US" dirty="0" smtClean="0"/>
              <a:t>Two dose catch up of adolescents was published in 2003 (first time it appeared on the Child ACIP schedule)</a:t>
            </a:r>
          </a:p>
          <a:p>
            <a:endParaRPr lang="en-US" dirty="0"/>
          </a:p>
          <a:p>
            <a:r>
              <a:rPr lang="en-US" dirty="0" smtClean="0"/>
              <a:t>Adults who are recommended for only one dose of MMR vaccine (low risk) and received a valid dose (i.e. not killed-unknown measles vaccines), do NOT need a second dose of MMR vaccine simply on the basis of the catch-up recommendation.</a:t>
            </a:r>
          </a:p>
          <a:p>
            <a:endParaRPr lang="en-US" dirty="0"/>
          </a:p>
        </p:txBody>
      </p:sp>
      <p:sp>
        <p:nvSpPr>
          <p:cNvPr id="3" name="Title 2"/>
          <p:cNvSpPr>
            <a:spLocks noGrp="1"/>
          </p:cNvSpPr>
          <p:nvPr>
            <p:ph type="title"/>
          </p:nvPr>
        </p:nvSpPr>
        <p:spPr/>
        <p:txBody>
          <a:bodyPr>
            <a:normAutofit fontScale="90000"/>
          </a:bodyPr>
          <a:lstStyle/>
          <a:p>
            <a:r>
              <a:rPr lang="en-US" dirty="0" smtClean="0"/>
              <a:t>Adults – Do They Need to be Caught-up Based on Adolescent 2 – dose Recommendations?</a:t>
            </a:r>
            <a:br>
              <a:rPr lang="en-US" dirty="0" smtClean="0"/>
            </a:br>
            <a:r>
              <a:rPr lang="en-US" dirty="0" smtClean="0"/>
              <a:t/>
            </a:r>
            <a:br>
              <a:rPr lang="en-US" dirty="0" smtClean="0"/>
            </a:br>
            <a:r>
              <a:rPr lang="en-US" dirty="0"/>
              <a:t/>
            </a:r>
            <a:br>
              <a:rPr lang="en-US" dirty="0"/>
            </a:br>
            <a:r>
              <a:rPr lang="en-US" i="1" dirty="0" smtClean="0"/>
              <a:t/>
            </a:r>
            <a:br>
              <a:rPr lang="en-US" i="1" dirty="0" smtClean="0"/>
            </a:br>
            <a:r>
              <a:rPr lang="en-US" i="1" dirty="0"/>
              <a:t/>
            </a:r>
            <a:br>
              <a:rPr lang="en-US" i="1" dirty="0"/>
            </a:br>
            <a:r>
              <a:rPr lang="en-US" i="1" dirty="0" smtClean="0"/>
              <a:t/>
            </a:r>
            <a:br>
              <a:rPr lang="en-US" i="1" dirty="0" smtClean="0"/>
            </a:br>
            <a:r>
              <a:rPr lang="en-US" i="1" dirty="0" smtClean="0"/>
              <a:t/>
            </a:r>
            <a:br>
              <a:rPr lang="en-US" i="1" dirty="0" smtClean="0"/>
            </a:br>
            <a:r>
              <a:rPr lang="en-US" i="1" dirty="0"/>
              <a:t/>
            </a:r>
            <a:br>
              <a:rPr lang="en-US" i="1" dirty="0"/>
            </a:br>
            <a:endParaRPr lang="en-US" i="1" dirty="0"/>
          </a:p>
        </p:txBody>
      </p:sp>
      <p:sp>
        <p:nvSpPr>
          <p:cNvPr id="4" name="Text Placeholder 3"/>
          <p:cNvSpPr>
            <a:spLocks noGrp="1"/>
          </p:cNvSpPr>
          <p:nvPr>
            <p:ph type="body" sz="quarter" idx="13"/>
          </p:nvPr>
        </p:nvSpPr>
        <p:spPr>
          <a:xfrm>
            <a:off x="609600" y="5991066"/>
            <a:ext cx="10972800" cy="550863"/>
          </a:xfrm>
        </p:spPr>
        <p:txBody>
          <a:bodyPr/>
          <a:lstStyle/>
          <a:p>
            <a:endParaRPr lang="en-US" dirty="0"/>
          </a:p>
        </p:txBody>
      </p:sp>
    </p:spTree>
    <p:extLst>
      <p:ext uri="{BB962C8B-B14F-4D97-AF65-F5344CB8AC3E}">
        <p14:creationId xmlns:p14="http://schemas.microsoft.com/office/powerpoint/2010/main" val="165052767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No</a:t>
            </a:r>
          </a:p>
          <a:p>
            <a:r>
              <a:rPr lang="en-US" dirty="0" smtClean="0"/>
              <a:t>80% sensitive</a:t>
            </a:r>
          </a:p>
          <a:p>
            <a:r>
              <a:rPr lang="en-US" dirty="0" smtClean="0"/>
              <a:t>Probably less sensitive to detect vaccine-induced immunity</a:t>
            </a:r>
          </a:p>
          <a:p>
            <a:r>
              <a:rPr lang="en-US" dirty="0" smtClean="0"/>
              <a:t>If someone has age-appropriate documented vaccination, ACIP recommends IGNORING post-vaccination titers (even after the final dose)*</a:t>
            </a:r>
          </a:p>
          <a:p>
            <a:endParaRPr lang="en-US" dirty="0" smtClean="0"/>
          </a:p>
        </p:txBody>
      </p:sp>
      <p:sp>
        <p:nvSpPr>
          <p:cNvPr id="3" name="Title 2"/>
          <p:cNvSpPr>
            <a:spLocks noGrp="1"/>
          </p:cNvSpPr>
          <p:nvPr>
            <p:ph type="title"/>
          </p:nvPr>
        </p:nvSpPr>
        <p:spPr/>
        <p:txBody>
          <a:bodyPr/>
          <a:lstStyle/>
          <a:p>
            <a:r>
              <a:rPr lang="en-US" dirty="0" smtClean="0"/>
              <a:t>Are Serologic Tests (Titers) Recommended?</a:t>
            </a:r>
            <a:endParaRPr lang="en-US" dirty="0"/>
          </a:p>
        </p:txBody>
      </p:sp>
      <p:sp>
        <p:nvSpPr>
          <p:cNvPr id="4" name="Text Placeholder 3"/>
          <p:cNvSpPr>
            <a:spLocks noGrp="1"/>
          </p:cNvSpPr>
          <p:nvPr>
            <p:ph type="body" sz="quarter" idx="13"/>
          </p:nvPr>
        </p:nvSpPr>
        <p:spPr/>
        <p:txBody>
          <a:bodyPr/>
          <a:lstStyle/>
          <a:p>
            <a:r>
              <a:rPr lang="en-US" dirty="0" smtClean="0"/>
              <a:t>* Exception – women of childbearing age who have a negative titer for rubella after two doses of rubella-containing vaccine need an additional dose.  Do NOT conduct a serology after this third dose</a:t>
            </a:r>
            <a:endParaRPr lang="en-US" dirty="0"/>
          </a:p>
        </p:txBody>
      </p:sp>
    </p:spTree>
    <p:extLst>
      <p:ext uri="{BB962C8B-B14F-4D97-AF65-F5344CB8AC3E}">
        <p14:creationId xmlns:p14="http://schemas.microsoft.com/office/powerpoint/2010/main" val="163492024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Historic test results</a:t>
            </a:r>
          </a:p>
          <a:p>
            <a:r>
              <a:rPr lang="en-US" dirty="0" smtClean="0"/>
              <a:t>Inadvertent titers</a:t>
            </a:r>
          </a:p>
          <a:p>
            <a:r>
              <a:rPr lang="en-US" dirty="0" smtClean="0"/>
              <a:t>Titers are specific for measles and rubella– a positive titer is evidence of immunity </a:t>
            </a:r>
          </a:p>
          <a:p>
            <a:r>
              <a:rPr lang="en-US" dirty="0" smtClean="0"/>
              <a:t>Lacking mumps specificity – titers are not covered by insurance</a:t>
            </a:r>
          </a:p>
          <a:p>
            <a:r>
              <a:rPr lang="en-US" dirty="0" smtClean="0"/>
              <a:t>It is more cost-effective and simpler to vaccinate </a:t>
            </a:r>
          </a:p>
          <a:p>
            <a:r>
              <a:rPr lang="en-US" dirty="0" smtClean="0"/>
              <a:t>Additional doses are NOT harmful – one extra mumps dose beyond age-appropriate vaccination is recommended in mumps outbreaks</a:t>
            </a:r>
          </a:p>
          <a:p>
            <a:r>
              <a:rPr lang="en-US" dirty="0" smtClean="0"/>
              <a:t>If doses aren’t document, they were NOT given</a:t>
            </a:r>
          </a:p>
          <a:p>
            <a:endParaRPr lang="en-US" dirty="0" smtClean="0"/>
          </a:p>
          <a:p>
            <a:endParaRPr lang="en-US" dirty="0"/>
          </a:p>
        </p:txBody>
      </p:sp>
      <p:sp>
        <p:nvSpPr>
          <p:cNvPr id="3" name="Title 2"/>
          <p:cNvSpPr>
            <a:spLocks noGrp="1"/>
          </p:cNvSpPr>
          <p:nvPr>
            <p:ph type="title"/>
          </p:nvPr>
        </p:nvSpPr>
        <p:spPr/>
        <p:txBody>
          <a:bodyPr/>
          <a:lstStyle/>
          <a:p>
            <a:r>
              <a:rPr lang="en-US" dirty="0" smtClean="0"/>
              <a:t>What if Titers are Obtained?</a:t>
            </a: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07074290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r>
              <a:rPr lang="en-US" dirty="0" smtClean="0"/>
              <a:t>Fever				5</a:t>
            </a:r>
            <a:r>
              <a:rPr lang="en-US" dirty="0"/>
              <a:t>%–15</a:t>
            </a:r>
            <a:r>
              <a:rPr lang="en-US" dirty="0" smtClean="0"/>
              <a:t>% (measles)</a:t>
            </a:r>
          </a:p>
          <a:p>
            <a:r>
              <a:rPr lang="en-US" dirty="0" smtClean="0"/>
              <a:t>Rash, pruritis, purpura		5% (measles)</a:t>
            </a:r>
          </a:p>
          <a:p>
            <a:r>
              <a:rPr lang="en-US" dirty="0" smtClean="0"/>
              <a:t>Thrombocytopenia 		</a:t>
            </a:r>
            <a:r>
              <a:rPr lang="en-US" dirty="0"/>
              <a:t>1/30,000–40,000 </a:t>
            </a:r>
            <a:r>
              <a:rPr lang="en-US" dirty="0" smtClean="0"/>
              <a:t>doses (measles)	</a:t>
            </a:r>
          </a:p>
          <a:p>
            <a:r>
              <a:rPr lang="en-US" dirty="0" smtClean="0"/>
              <a:t>Lymphadenopathy		Rare (</a:t>
            </a:r>
            <a:r>
              <a:rPr lang="en-US" dirty="0"/>
              <a:t>rash, pruritis, purpura)</a:t>
            </a:r>
            <a:endParaRPr lang="en-US" dirty="0" smtClean="0"/>
          </a:p>
          <a:p>
            <a:r>
              <a:rPr lang="en-US" dirty="0" smtClean="0"/>
              <a:t>Allergic reactions		Rare</a:t>
            </a:r>
          </a:p>
          <a:p>
            <a:r>
              <a:rPr lang="en-US" dirty="0" smtClean="0"/>
              <a:t>Parotitis				Rare (mumps)</a:t>
            </a:r>
          </a:p>
          <a:p>
            <a:r>
              <a:rPr lang="en-US" dirty="0" smtClean="0"/>
              <a:t>Hearing loss			Rare (mumps)</a:t>
            </a:r>
          </a:p>
          <a:p>
            <a:pPr lvl="8"/>
            <a:endParaRPr lang="en-US" dirty="0" smtClean="0"/>
          </a:p>
          <a:p>
            <a:pPr lvl="8"/>
            <a:endParaRPr lang="en-US" dirty="0"/>
          </a:p>
        </p:txBody>
      </p:sp>
      <p:sp>
        <p:nvSpPr>
          <p:cNvPr id="4" name="Title 3"/>
          <p:cNvSpPr>
            <a:spLocks noGrp="1"/>
          </p:cNvSpPr>
          <p:nvPr>
            <p:ph type="title"/>
          </p:nvPr>
        </p:nvSpPr>
        <p:spPr/>
        <p:txBody>
          <a:bodyPr/>
          <a:lstStyle/>
          <a:p>
            <a:r>
              <a:rPr lang="en-US" dirty="0" smtClean="0"/>
              <a:t>MMR Vaccine Adverse Reactions</a:t>
            </a:r>
            <a:endParaRPr lang="en-US" dirty="0"/>
          </a:p>
        </p:txBody>
      </p:sp>
      <p:sp>
        <p:nvSpPr>
          <p:cNvPr id="3" name="Text Placeholder 2"/>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163808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Routine administration</a:t>
            </a:r>
          </a:p>
          <a:p>
            <a:endParaRPr lang="en-US" dirty="0"/>
          </a:p>
          <a:p>
            <a:endParaRPr lang="en-US" dirty="0" smtClean="0"/>
          </a:p>
          <a:p>
            <a:endParaRPr lang="en-US" dirty="0"/>
          </a:p>
          <a:p>
            <a:r>
              <a:rPr lang="en-US" dirty="0" smtClean="0"/>
              <a:t>Medical Indications</a:t>
            </a:r>
            <a:endParaRPr lang="en-US" dirty="0"/>
          </a:p>
        </p:txBody>
      </p:sp>
      <p:sp>
        <p:nvSpPr>
          <p:cNvPr id="3" name="Title 2"/>
          <p:cNvSpPr>
            <a:spLocks noGrp="1"/>
          </p:cNvSpPr>
          <p:nvPr>
            <p:ph type="title"/>
          </p:nvPr>
        </p:nvSpPr>
        <p:spPr/>
        <p:txBody>
          <a:bodyPr/>
          <a:lstStyle/>
          <a:p>
            <a:r>
              <a:rPr lang="en-US" dirty="0" smtClean="0"/>
              <a:t>Adult Schedule</a:t>
            </a:r>
            <a:endParaRPr lang="en-US" dirty="0"/>
          </a:p>
        </p:txBody>
      </p:sp>
      <p:grpSp>
        <p:nvGrpSpPr>
          <p:cNvPr id="7" name="Group 6"/>
          <p:cNvGrpSpPr/>
          <p:nvPr/>
        </p:nvGrpSpPr>
        <p:grpSpPr>
          <a:xfrm>
            <a:off x="891822" y="2163586"/>
            <a:ext cx="10690578" cy="1144058"/>
            <a:chOff x="795337" y="3190875"/>
            <a:chExt cx="10591800" cy="799715"/>
          </a:xfrm>
        </p:grpSpPr>
        <p:pic>
          <p:nvPicPr>
            <p:cNvPr id="5" name="Picture 4"/>
            <p:cNvPicPr>
              <a:picLocks noChangeAspect="1"/>
            </p:cNvPicPr>
            <p:nvPr/>
          </p:nvPicPr>
          <p:blipFill rotWithShape="1">
            <a:blip r:embed="rId3"/>
            <a:srcRect t="1" b="13850"/>
            <a:stretch/>
          </p:blipFill>
          <p:spPr>
            <a:xfrm>
              <a:off x="804862" y="3190875"/>
              <a:ext cx="10582275" cy="410281"/>
            </a:xfrm>
            <a:prstGeom prst="rect">
              <a:avLst/>
            </a:prstGeom>
          </p:spPr>
        </p:pic>
        <p:pic>
          <p:nvPicPr>
            <p:cNvPr id="6" name="Picture 5"/>
            <p:cNvPicPr>
              <a:picLocks noChangeAspect="1"/>
            </p:cNvPicPr>
            <p:nvPr/>
          </p:nvPicPr>
          <p:blipFill rotWithShape="1">
            <a:blip r:embed="rId4"/>
            <a:srcRect b="14790"/>
            <a:stretch/>
          </p:blipFill>
          <p:spPr>
            <a:xfrm>
              <a:off x="795337" y="3625358"/>
              <a:ext cx="10591800" cy="365232"/>
            </a:xfrm>
            <a:prstGeom prst="rect">
              <a:avLst/>
            </a:prstGeom>
          </p:spPr>
        </p:pic>
      </p:grpSp>
      <p:grpSp>
        <p:nvGrpSpPr>
          <p:cNvPr id="10" name="Group 9"/>
          <p:cNvGrpSpPr/>
          <p:nvPr/>
        </p:nvGrpSpPr>
        <p:grpSpPr>
          <a:xfrm>
            <a:off x="877534" y="4275138"/>
            <a:ext cx="10851622" cy="1369306"/>
            <a:chOff x="877534" y="4275138"/>
            <a:chExt cx="10591800" cy="1090435"/>
          </a:xfrm>
        </p:grpSpPr>
        <p:pic>
          <p:nvPicPr>
            <p:cNvPr id="8" name="Picture 7"/>
            <p:cNvPicPr>
              <a:picLocks noChangeAspect="1"/>
            </p:cNvPicPr>
            <p:nvPr/>
          </p:nvPicPr>
          <p:blipFill rotWithShape="1">
            <a:blip r:embed="rId5"/>
            <a:srcRect b="5970"/>
            <a:stretch/>
          </p:blipFill>
          <p:spPr>
            <a:xfrm>
              <a:off x="891822" y="4275138"/>
              <a:ext cx="10563225" cy="680684"/>
            </a:xfrm>
            <a:prstGeom prst="rect">
              <a:avLst/>
            </a:prstGeom>
          </p:spPr>
        </p:pic>
        <p:pic>
          <p:nvPicPr>
            <p:cNvPr id="9" name="Picture 8"/>
            <p:cNvPicPr>
              <a:picLocks noChangeAspect="1"/>
            </p:cNvPicPr>
            <p:nvPr/>
          </p:nvPicPr>
          <p:blipFill>
            <a:blip r:embed="rId6"/>
            <a:stretch>
              <a:fillRect/>
            </a:stretch>
          </p:blipFill>
          <p:spPr>
            <a:xfrm>
              <a:off x="877534" y="4965523"/>
              <a:ext cx="10591800" cy="400050"/>
            </a:xfrm>
            <a:prstGeom prst="rect">
              <a:avLst/>
            </a:prstGeom>
          </p:spPr>
        </p:pic>
      </p:grpSp>
    </p:spTree>
    <p:extLst>
      <p:ext uri="{BB962C8B-B14F-4D97-AF65-F5344CB8AC3E}">
        <p14:creationId xmlns:p14="http://schemas.microsoft.com/office/powerpoint/2010/main" val="386935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with Reported Measles Cases (as of 8/9/2019)</a:t>
            </a:r>
            <a:endParaRPr lang="en-US" dirty="0"/>
          </a:p>
        </p:txBody>
      </p:sp>
      <p:sp>
        <p:nvSpPr>
          <p:cNvPr id="5" name="TextBox 4"/>
          <p:cNvSpPr txBox="1"/>
          <p:nvPr/>
        </p:nvSpPr>
        <p:spPr>
          <a:xfrm>
            <a:off x="8700247" y="1532965"/>
            <a:ext cx="3186953" cy="4801314"/>
          </a:xfrm>
          <a:prstGeom prst="rect">
            <a:avLst/>
          </a:prstGeom>
          <a:noFill/>
        </p:spPr>
        <p:txBody>
          <a:bodyPr wrap="square" rtlCol="0">
            <a:spAutoFit/>
          </a:bodyPr>
          <a:lstStyle/>
          <a:p>
            <a:r>
              <a:rPr lang="en-US" dirty="0">
                <a:solidFill>
                  <a:srgbClr val="000000"/>
                </a:solidFill>
                <a:latin typeface="Calibri" panose="020F0502020204030204" pitchFamily="34" charset="0"/>
              </a:rPr>
              <a:t>The states that have reported cases to CDC are Alaska, Arizona, California, Colorado, Connecticut, Florida, Georgia, Idaho, Illinois, Indiana, Iowa, Kentucky, Maine, Maryland, Massachusetts, Michigan, Missouri, New Mexico, Nevada, New Hampshire, New Jersey, New York, Ohio, Oklahoma, Oregon, Pennsylvania, Texas, Tennessee, Virginia, and Washington.</a:t>
            </a:r>
          </a:p>
          <a:p>
            <a:endParaRPr lang="en-US" dirty="0" smtClean="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www.cdc.gov/measles/cases-outbreaks.html</a:t>
            </a:r>
          </a:p>
        </p:txBody>
      </p:sp>
      <p:pic>
        <p:nvPicPr>
          <p:cNvPr id="3" name="Picture 2"/>
          <p:cNvPicPr>
            <a:picLocks noChangeAspect="1"/>
          </p:cNvPicPr>
          <p:nvPr/>
        </p:nvPicPr>
        <p:blipFill>
          <a:blip r:embed="rId3"/>
          <a:stretch>
            <a:fillRect/>
          </a:stretch>
        </p:blipFill>
        <p:spPr>
          <a:xfrm>
            <a:off x="508000" y="1324825"/>
            <a:ext cx="7466479" cy="5160231"/>
          </a:xfrm>
          <a:prstGeom prst="rect">
            <a:avLst/>
          </a:prstGeom>
        </p:spPr>
      </p:pic>
    </p:spTree>
    <p:extLst>
      <p:ext uri="{BB962C8B-B14F-4D97-AF65-F5344CB8AC3E}">
        <p14:creationId xmlns:p14="http://schemas.microsoft.com/office/powerpoint/2010/main" val="402120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a:bodyPr>
          <a:lstStyle/>
          <a:p>
            <a:r>
              <a:rPr lang="en-US" dirty="0" smtClean="0"/>
              <a:t>History of anaphylactic reaction to neomycin</a:t>
            </a:r>
          </a:p>
          <a:p>
            <a:r>
              <a:rPr lang="en-US" dirty="0" smtClean="0"/>
              <a:t>History of severe allergic reaction to any component of the vaccine</a:t>
            </a:r>
          </a:p>
          <a:p>
            <a:r>
              <a:rPr lang="en-US" dirty="0" smtClean="0"/>
              <a:t>Immunosuppression – Disease, drugs</a:t>
            </a:r>
          </a:p>
          <a:p>
            <a:r>
              <a:rPr lang="en-US" dirty="0"/>
              <a:t>Pregnancy</a:t>
            </a:r>
          </a:p>
          <a:p>
            <a:pPr lvl="1"/>
            <a:r>
              <a:rPr lang="en-US" dirty="0"/>
              <a:t>Ask if pregnant or likely to become so in next 4 weeks*</a:t>
            </a:r>
          </a:p>
          <a:p>
            <a:pPr lvl="1"/>
            <a:r>
              <a:rPr lang="en-US" dirty="0"/>
              <a:t>Exclude those who say "yes“</a:t>
            </a:r>
          </a:p>
          <a:p>
            <a:pPr lvl="1"/>
            <a:r>
              <a:rPr lang="en-US" dirty="0"/>
              <a:t>For others, explain theoretical risks and then vaccinate</a:t>
            </a:r>
          </a:p>
          <a:p>
            <a:r>
              <a:rPr lang="en-US" dirty="0" smtClean="0"/>
              <a:t>First-degree family history of a congenital hereditary immunodeficiency </a:t>
            </a:r>
          </a:p>
          <a:p>
            <a:pPr lvl="1"/>
            <a:r>
              <a:rPr lang="en-US" dirty="0" smtClean="0"/>
              <a:t>Determine if vaccinee also has the same condition; if not, vaccinate</a:t>
            </a:r>
          </a:p>
          <a:p>
            <a:pPr lvl="2"/>
            <a:endParaRPr lang="en-US" sz="800" dirty="0" smtClean="0"/>
          </a:p>
          <a:p>
            <a:pPr marL="0" lvl="0" indent="0">
              <a:buNone/>
            </a:pPr>
            <a:endParaRPr lang="en-US" dirty="0" smtClean="0"/>
          </a:p>
          <a:p>
            <a:endParaRPr lang="en-US" dirty="0"/>
          </a:p>
        </p:txBody>
      </p:sp>
      <p:sp>
        <p:nvSpPr>
          <p:cNvPr id="24578" name="Title 1"/>
          <p:cNvSpPr>
            <a:spLocks noGrp="1"/>
          </p:cNvSpPr>
          <p:nvPr>
            <p:ph type="title"/>
          </p:nvPr>
        </p:nvSpPr>
        <p:spPr/>
        <p:txBody>
          <a:bodyPr/>
          <a:lstStyle/>
          <a:p>
            <a:r>
              <a:rPr lang="en-US" altLang="en-US" dirty="0" smtClean="0"/>
              <a:t>MMR and MMRV Contraindications</a:t>
            </a:r>
            <a:endParaRPr lang="en-US" altLang="en-US" dirty="0"/>
          </a:p>
        </p:txBody>
      </p:sp>
      <p:sp>
        <p:nvSpPr>
          <p:cNvPr id="10" name="Text Placeholder 9"/>
          <p:cNvSpPr>
            <a:spLocks noGrp="1"/>
          </p:cNvSpPr>
          <p:nvPr>
            <p:ph type="body" sz="quarter" idx="13"/>
          </p:nvPr>
        </p:nvSpPr>
        <p:spPr/>
        <p:txBody>
          <a:bodyPr/>
          <a:lstStyle/>
          <a:p>
            <a:r>
              <a:rPr lang="en-US" dirty="0" smtClean="0"/>
              <a:t>*ACIP </a:t>
            </a:r>
            <a:r>
              <a:rPr lang="en-US" dirty="0"/>
              <a:t>off-label recommendation; </a:t>
            </a:r>
            <a:r>
              <a:rPr lang="en-US" dirty="0" smtClean="0"/>
              <a:t>Vaccine </a:t>
            </a:r>
            <a:r>
              <a:rPr lang="en-US" dirty="0"/>
              <a:t>package insert states 3 months</a:t>
            </a:r>
          </a:p>
        </p:txBody>
      </p:sp>
    </p:spTree>
    <p:extLst>
      <p:ext uri="{BB962C8B-B14F-4D97-AF65-F5344CB8AC3E}">
        <p14:creationId xmlns:p14="http://schemas.microsoft.com/office/powerpoint/2010/main" val="2983596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Primary immunodeficiency disease</a:t>
            </a:r>
          </a:p>
          <a:p>
            <a:r>
              <a:rPr lang="en-US" dirty="0" smtClean="0"/>
              <a:t>Blood cancer</a:t>
            </a:r>
          </a:p>
          <a:p>
            <a:r>
              <a:rPr lang="en-US" dirty="0" smtClean="0"/>
              <a:t>Metastatic cancer</a:t>
            </a:r>
          </a:p>
          <a:p>
            <a:r>
              <a:rPr lang="en-US" dirty="0" smtClean="0"/>
              <a:t>Solid organ transplant – 2 months after transplant</a:t>
            </a:r>
          </a:p>
          <a:p>
            <a:r>
              <a:rPr lang="en-US" dirty="0" smtClean="0"/>
              <a:t>HIV (if immunocompromised HIV)</a:t>
            </a:r>
          </a:p>
          <a:p>
            <a:pPr lvl="1"/>
            <a:r>
              <a:rPr lang="en-US" dirty="0"/>
              <a:t>Perinatal HIV – If vaccinated BEFORE or during CD4 </a:t>
            </a:r>
            <a:r>
              <a:rPr lang="en-US" dirty="0" smtClean="0"/>
              <a:t>trough (aka “on CART for less than 6 months”), </a:t>
            </a:r>
            <a:r>
              <a:rPr lang="en-US" dirty="0"/>
              <a:t>revaccinate</a:t>
            </a:r>
          </a:p>
          <a:p>
            <a:pPr lvl="2"/>
            <a:r>
              <a:rPr lang="en-US" dirty="0"/>
              <a:t>Revaccination 6 months of immunocompetent parameters</a:t>
            </a:r>
          </a:p>
          <a:p>
            <a:pPr lvl="2"/>
            <a:r>
              <a:rPr lang="en-US" dirty="0" smtClean="0"/>
              <a:t>Others – vaccination if 6 months of immunocompetent parameters</a:t>
            </a:r>
          </a:p>
          <a:p>
            <a:r>
              <a:rPr lang="en-US" dirty="0" smtClean="0"/>
              <a:t>Anticancer drugs – time to vaccination</a:t>
            </a:r>
          </a:p>
          <a:p>
            <a:pPr lvl="1"/>
            <a:r>
              <a:rPr lang="en-US" dirty="0" smtClean="0"/>
              <a:t>Steroids – specific parameters – 1 month</a:t>
            </a:r>
          </a:p>
          <a:p>
            <a:pPr lvl="1"/>
            <a:r>
              <a:rPr lang="en-US" dirty="0" smtClean="0"/>
              <a:t>Antimetabolites, alkylating agents, radiation therapy, immunomodulators, anti-transplant rejection – 3 months</a:t>
            </a:r>
          </a:p>
          <a:p>
            <a:pPr lvl="1"/>
            <a:r>
              <a:rPr lang="en-US" dirty="0" smtClean="0"/>
              <a:t>Lymphocyte depleting agents, checkpoint inhibition – 6 months</a:t>
            </a:r>
          </a:p>
          <a:p>
            <a:pPr lvl="1"/>
            <a:endParaRPr lang="en-US" dirty="0"/>
          </a:p>
        </p:txBody>
      </p:sp>
      <p:sp>
        <p:nvSpPr>
          <p:cNvPr id="3" name="Title 2"/>
          <p:cNvSpPr>
            <a:spLocks noGrp="1"/>
          </p:cNvSpPr>
          <p:nvPr>
            <p:ph type="title"/>
          </p:nvPr>
        </p:nvSpPr>
        <p:spPr/>
        <p:txBody>
          <a:bodyPr/>
          <a:lstStyle/>
          <a:p>
            <a:r>
              <a:rPr lang="en-US" dirty="0" smtClean="0"/>
              <a:t>Immunosuppression (MMR, MMRV)</a:t>
            </a: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41767297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609600" y="987552"/>
            <a:ext cx="10972800" cy="5187823"/>
          </a:xfrm>
        </p:spPr>
        <p:txBody>
          <a:bodyPr/>
          <a:lstStyle/>
          <a:p>
            <a:r>
              <a:rPr lang="en-US" dirty="0" smtClean="0"/>
              <a:t>Needs to receive MMR vaccine!</a:t>
            </a:r>
          </a:p>
          <a:p>
            <a:r>
              <a:rPr lang="en-US" dirty="0" smtClean="0"/>
              <a:t>MMRV contraindicated</a:t>
            </a:r>
          </a:p>
          <a:p>
            <a:r>
              <a:rPr lang="en-US" dirty="0" smtClean="0"/>
              <a:t>6 months of immunocompetent parameters</a:t>
            </a:r>
          </a:p>
          <a:p>
            <a:r>
              <a:rPr lang="en-US" dirty="0" smtClean="0"/>
              <a:t>CD4 </a:t>
            </a:r>
            <a:r>
              <a:rPr lang="en-US" dirty="0"/>
              <a:t>percentages ≥15% </a:t>
            </a:r>
            <a:r>
              <a:rPr lang="en-US" dirty="0" smtClean="0"/>
              <a:t>for persons </a:t>
            </a:r>
            <a:r>
              <a:rPr lang="en-US" dirty="0"/>
              <a:t>aged </a:t>
            </a:r>
            <a:r>
              <a:rPr lang="en-US" dirty="0" smtClean="0"/>
              <a:t>5 years and younger</a:t>
            </a:r>
          </a:p>
          <a:p>
            <a:r>
              <a:rPr lang="en-US" dirty="0" smtClean="0"/>
              <a:t>CD4 percentages ≥</a:t>
            </a:r>
            <a:r>
              <a:rPr lang="en-US" dirty="0"/>
              <a:t>15% and CD4 count ≥</a:t>
            </a:r>
            <a:r>
              <a:rPr lang="en-US" dirty="0" smtClean="0"/>
              <a:t>200 lymphocytes/mm </a:t>
            </a:r>
            <a:r>
              <a:rPr lang="en-US" baseline="30000" dirty="0" smtClean="0"/>
              <a:t>3</a:t>
            </a:r>
            <a:r>
              <a:rPr lang="en-US" dirty="0" smtClean="0"/>
              <a:t> for persons older than 5 years. </a:t>
            </a:r>
          </a:p>
          <a:p>
            <a:r>
              <a:rPr lang="en-US" dirty="0" smtClean="0"/>
              <a:t>When </a:t>
            </a:r>
            <a:r>
              <a:rPr lang="en-US" dirty="0"/>
              <a:t>only CD4 counts or CD4 percentages are available for those aged &gt;5 years, the assessment of severe immunosuppression can be on the basis of the CD4 values (count or percentage) that are available</a:t>
            </a:r>
            <a:r>
              <a:rPr lang="en-US" baseline="30000" dirty="0"/>
              <a:t>. </a:t>
            </a:r>
            <a:endParaRPr lang="en-US" baseline="30000" dirty="0" smtClean="0"/>
          </a:p>
          <a:p>
            <a:r>
              <a:rPr lang="en-US" dirty="0" smtClean="0"/>
              <a:t>When </a:t>
            </a:r>
            <a:r>
              <a:rPr lang="en-US" dirty="0"/>
              <a:t>CD4 percentages are not available for those </a:t>
            </a:r>
            <a:r>
              <a:rPr lang="en-US" dirty="0" smtClean="0"/>
              <a:t>5 years old or younger, </a:t>
            </a:r>
            <a:r>
              <a:rPr lang="en-US" dirty="0"/>
              <a:t>the assessment of severe immunosuppression can be on the basis of age-specific CD4 counts at the time CD4 counts were measured (i.e., </a:t>
            </a:r>
            <a:r>
              <a:rPr lang="en-US" dirty="0" smtClean="0"/>
              <a:t>above </a:t>
            </a:r>
            <a:r>
              <a:rPr lang="en-US" dirty="0"/>
              <a:t>age-specific CD4 count criteria: CD4 count &gt;750 lymphocytes/mm</a:t>
            </a:r>
            <a:r>
              <a:rPr lang="en-US" sz="1400" dirty="0"/>
              <a:t>3 </a:t>
            </a:r>
            <a:r>
              <a:rPr lang="en-US" dirty="0"/>
              <a:t>while aged ≤12 months and CD4 count </a:t>
            </a:r>
            <a:r>
              <a:rPr lang="en-US" dirty="0" smtClean="0"/>
              <a:t>500 </a:t>
            </a:r>
            <a:r>
              <a:rPr lang="en-US" dirty="0"/>
              <a:t>lymphocytes/mm</a:t>
            </a:r>
            <a:r>
              <a:rPr lang="en-US" sz="1400" dirty="0"/>
              <a:t>3 </a:t>
            </a:r>
            <a:r>
              <a:rPr lang="en-US" dirty="0"/>
              <a:t>while aged 1 </a:t>
            </a:r>
            <a:r>
              <a:rPr lang="en-US" dirty="0" smtClean="0"/>
              <a:t>through 5 </a:t>
            </a:r>
            <a:r>
              <a:rPr lang="en-US" dirty="0"/>
              <a:t>years).</a:t>
            </a:r>
          </a:p>
          <a:p>
            <a:endParaRPr lang="en-US" baseline="30000" dirty="0" smtClean="0"/>
          </a:p>
          <a:p>
            <a:pPr lvl="1"/>
            <a:endParaRPr lang="en-US" dirty="0"/>
          </a:p>
        </p:txBody>
      </p:sp>
      <p:sp>
        <p:nvSpPr>
          <p:cNvPr id="3" name="Title 2"/>
          <p:cNvSpPr>
            <a:spLocks noGrp="1"/>
          </p:cNvSpPr>
          <p:nvPr>
            <p:ph type="title"/>
          </p:nvPr>
        </p:nvSpPr>
        <p:spPr/>
        <p:txBody>
          <a:bodyPr/>
          <a:lstStyle/>
          <a:p>
            <a:r>
              <a:rPr lang="en-US" dirty="0" smtClean="0"/>
              <a:t> HIV but not immunosuppressed</a:t>
            </a: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49319462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pPr marL="0" indent="0">
              <a:buNone/>
            </a:pPr>
            <a:r>
              <a:rPr lang="en-US" dirty="0" smtClean="0"/>
              <a:t>Immunosuppressed persons at risk of disease</a:t>
            </a:r>
          </a:p>
          <a:p>
            <a:pPr marL="0" indent="0">
              <a:buNone/>
            </a:pPr>
            <a:r>
              <a:rPr lang="en-US" dirty="0" smtClean="0"/>
              <a:t>Vaccinate their household contacts</a:t>
            </a:r>
          </a:p>
          <a:p>
            <a:pPr marL="0" indent="0">
              <a:buNone/>
            </a:pPr>
            <a:r>
              <a:rPr lang="en-US" dirty="0" smtClean="0"/>
              <a:t>MMR vaccine viruses not transmissible from vaccine-associated rash</a:t>
            </a:r>
          </a:p>
          <a:p>
            <a:pPr marL="0" indent="0">
              <a:buNone/>
            </a:pPr>
            <a:endParaRPr lang="en-US" dirty="0"/>
          </a:p>
        </p:txBody>
      </p:sp>
      <p:sp>
        <p:nvSpPr>
          <p:cNvPr id="6" name="Title 5"/>
          <p:cNvSpPr>
            <a:spLocks noGrp="1"/>
          </p:cNvSpPr>
          <p:nvPr>
            <p:ph type="title"/>
          </p:nvPr>
        </p:nvSpPr>
        <p:spPr/>
        <p:txBody>
          <a:bodyPr/>
          <a:lstStyle/>
          <a:p>
            <a:r>
              <a:rPr lang="en-US" dirty="0" smtClean="0"/>
              <a:t>Household Contacts of Immunosuppressed Persons</a:t>
            </a:r>
            <a:endParaRPr lang="en-US" dirty="0"/>
          </a:p>
        </p:txBody>
      </p:sp>
      <p:sp>
        <p:nvSpPr>
          <p:cNvPr id="7" name="Text Placeholder 6"/>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25171795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4"/>
          </p:nvPr>
        </p:nvSpPr>
        <p:spPr/>
        <p:txBody>
          <a:bodyPr>
            <a:normAutofit/>
          </a:bodyPr>
          <a:lstStyle/>
          <a:p>
            <a:pPr lvl="2"/>
            <a:endParaRPr lang="en-US" sz="800" dirty="0" smtClean="0"/>
          </a:p>
          <a:p>
            <a:r>
              <a:rPr lang="en-US" dirty="0" smtClean="0"/>
              <a:t>Moderate or severe acute illness</a:t>
            </a:r>
          </a:p>
          <a:p>
            <a:r>
              <a:rPr lang="en-US" dirty="0" smtClean="0"/>
              <a:t>Recent blood product</a:t>
            </a:r>
          </a:p>
          <a:p>
            <a:r>
              <a:rPr lang="en-US" altLang="en-US" dirty="0" smtClean="0"/>
              <a:t>Personal or family (i.e., sibling or parent) history of seizures of any etiology </a:t>
            </a:r>
          </a:p>
          <a:p>
            <a:pPr lvl="1"/>
            <a:r>
              <a:rPr lang="en-US" altLang="en-US" dirty="0" smtClean="0"/>
              <a:t>Should be vaccinated with separate MMR and varicella vaccines, not MMRV)</a:t>
            </a:r>
            <a:endParaRPr lang="en-US" dirty="0" smtClean="0"/>
          </a:p>
          <a:p>
            <a:pPr marL="0" lvl="0" indent="0">
              <a:buNone/>
            </a:pPr>
            <a:endParaRPr lang="en-US" dirty="0" smtClean="0"/>
          </a:p>
          <a:p>
            <a:endParaRPr lang="en-US" dirty="0"/>
          </a:p>
        </p:txBody>
      </p:sp>
      <p:sp>
        <p:nvSpPr>
          <p:cNvPr id="24578" name="Title 1"/>
          <p:cNvSpPr>
            <a:spLocks noGrp="1"/>
          </p:cNvSpPr>
          <p:nvPr>
            <p:ph type="title"/>
          </p:nvPr>
        </p:nvSpPr>
        <p:spPr/>
        <p:txBody>
          <a:bodyPr/>
          <a:lstStyle/>
          <a:p>
            <a:r>
              <a:rPr lang="en-US" altLang="en-US" dirty="0" smtClean="0"/>
              <a:t>MMR and MMRV Precautions</a:t>
            </a:r>
            <a:endParaRPr lang="en-US" altLang="en-US" dirty="0"/>
          </a:p>
        </p:txBody>
      </p:sp>
      <p:sp>
        <p:nvSpPr>
          <p:cNvPr id="10" name="Text Placeholder 9"/>
          <p:cNvSpPr>
            <a:spLocks noGrp="1"/>
          </p:cNvSpPr>
          <p:nvPr>
            <p:ph type="body" sz="quarter" idx="13"/>
          </p:nvPr>
        </p:nvSpPr>
        <p:spPr/>
        <p:txBody>
          <a:bodyPr/>
          <a:lstStyle/>
          <a:p>
            <a:r>
              <a:rPr lang="en-US" dirty="0" smtClean="0"/>
              <a:t>*ACIP </a:t>
            </a:r>
            <a:r>
              <a:rPr lang="en-US" dirty="0"/>
              <a:t>off-label recommendation; </a:t>
            </a:r>
            <a:r>
              <a:rPr lang="en-US" dirty="0" smtClean="0"/>
              <a:t>Vaccine </a:t>
            </a:r>
            <a:r>
              <a:rPr lang="en-US" dirty="0"/>
              <a:t>package insert states 3 months</a:t>
            </a:r>
          </a:p>
        </p:txBody>
      </p:sp>
    </p:spTree>
    <p:extLst>
      <p:ext uri="{BB962C8B-B14F-4D97-AF65-F5344CB8AC3E}">
        <p14:creationId xmlns:p14="http://schemas.microsoft.com/office/powerpoint/2010/main" val="1964146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0"/>
          </p:nvPr>
        </p:nvSpPr>
        <p:spPr/>
        <p:txBody>
          <a:bodyPr/>
          <a:lstStyle/>
          <a:p>
            <a:endParaRPr lang="en-US" dirty="0"/>
          </a:p>
        </p:txBody>
      </p:sp>
      <p:sp>
        <p:nvSpPr>
          <p:cNvPr id="3" name="Content Placeholder 2"/>
          <p:cNvSpPr>
            <a:spLocks noGrp="1"/>
          </p:cNvSpPr>
          <p:nvPr>
            <p:ph idx="1"/>
          </p:nvPr>
        </p:nvSpPr>
        <p:spPr/>
        <p:txBody>
          <a:bodyPr/>
          <a:lstStyle/>
          <a:p>
            <a:r>
              <a:rPr lang="en-US" dirty="0" smtClean="0"/>
              <a:t>Preparation</a:t>
            </a:r>
          </a:p>
          <a:p>
            <a:pPr lvl="1"/>
            <a:r>
              <a:rPr lang="en-US" dirty="0" smtClean="0"/>
              <a:t>MMR-containing vaccines must be reconstituted BEFORE administering</a:t>
            </a:r>
          </a:p>
          <a:p>
            <a:pPr lvl="1"/>
            <a:r>
              <a:rPr lang="en-US" dirty="0" smtClean="0"/>
              <a:t>Use ONLY the diluent supplied by the manufacturer</a:t>
            </a:r>
          </a:p>
          <a:p>
            <a:endParaRPr lang="en-US" sz="800" dirty="0" smtClean="0"/>
          </a:p>
          <a:p>
            <a:r>
              <a:rPr lang="en-US" dirty="0" smtClean="0"/>
              <a:t>Route: Subcutaneous injection</a:t>
            </a:r>
          </a:p>
          <a:p>
            <a:pPr lvl="1"/>
            <a:r>
              <a:rPr lang="en-US" dirty="0" smtClean="0"/>
              <a:t>Needle gauge:  23–25 gauge</a:t>
            </a:r>
          </a:p>
          <a:p>
            <a:pPr lvl="1"/>
            <a:r>
              <a:rPr lang="en-US" dirty="0" smtClean="0"/>
              <a:t>Needle length:  5/8 inch</a:t>
            </a:r>
          </a:p>
          <a:p>
            <a:endParaRPr lang="en-US" sz="800" dirty="0" smtClean="0"/>
          </a:p>
          <a:p>
            <a:r>
              <a:rPr lang="en-US" dirty="0" smtClean="0"/>
              <a:t>Site: Upper outer triceps of the arm or the thigh</a:t>
            </a:r>
          </a:p>
          <a:p>
            <a:endParaRPr lang="en-US" dirty="0" smtClean="0"/>
          </a:p>
          <a:p>
            <a:endParaRPr lang="en-US" dirty="0" smtClean="0"/>
          </a:p>
          <a:p>
            <a:endParaRPr lang="en-US" dirty="0" smtClean="0"/>
          </a:p>
          <a:p>
            <a:endParaRPr lang="en-US" dirty="0" smtClean="0"/>
          </a:p>
          <a:p>
            <a:endParaRPr lang="en-US" dirty="0"/>
          </a:p>
        </p:txBody>
      </p:sp>
      <p:sp>
        <p:nvSpPr>
          <p:cNvPr id="24578" name="Title 1"/>
          <p:cNvSpPr>
            <a:spLocks noGrp="1"/>
          </p:cNvSpPr>
          <p:nvPr>
            <p:ph type="title"/>
          </p:nvPr>
        </p:nvSpPr>
        <p:spPr/>
        <p:txBody>
          <a:bodyPr/>
          <a:lstStyle/>
          <a:p>
            <a:r>
              <a:rPr lang="en-US" altLang="en-US" dirty="0" smtClean="0"/>
              <a:t>MMR and MMRV Administration</a:t>
            </a:r>
            <a:endParaRPr lang="en-US" altLang="en-US" dirty="0"/>
          </a:p>
        </p:txBody>
      </p:sp>
      <p:sp>
        <p:nvSpPr>
          <p:cNvPr id="11" name="Text Placeholder 10"/>
          <p:cNvSpPr>
            <a:spLocks noGrp="1"/>
          </p:cNvSpPr>
          <p:nvPr>
            <p:ph type="body" sz="quarter" idx="13"/>
          </p:nvPr>
        </p:nvSpPr>
        <p:spPr/>
        <p:txBody>
          <a:bodyPr/>
          <a:lstStyle/>
          <a:p>
            <a:endParaRPr lang="en-US" dirty="0"/>
          </a:p>
        </p:txBody>
      </p:sp>
      <p:grpSp>
        <p:nvGrpSpPr>
          <p:cNvPr id="5" name="Group 4"/>
          <p:cNvGrpSpPr/>
          <p:nvPr/>
        </p:nvGrpSpPr>
        <p:grpSpPr>
          <a:xfrm>
            <a:off x="7909710" y="1626082"/>
            <a:ext cx="3166713" cy="1782712"/>
            <a:chOff x="5714378" y="3951961"/>
            <a:chExt cx="3272898" cy="2421616"/>
          </a:xfrm>
        </p:grpSpPr>
        <p:pic>
          <p:nvPicPr>
            <p:cNvPr id="7" name="Picture 5" descr="enc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378" y="3951961"/>
              <a:ext cx="3272898" cy="2421616"/>
            </a:xfrm>
            <a:prstGeom prst="rect">
              <a:avLst/>
            </a:prstGeom>
            <a:noFill/>
            <a:ln w="50800">
              <a:noFill/>
              <a:miter lim="800000"/>
              <a:headEnd/>
              <a:tailEnd/>
            </a:ln>
            <a:extLst>
              <a:ext uri="{909E8E84-426E-40DD-AFC4-6F175D3DCCD1}">
                <a14:hiddenFill xmlns:a14="http://schemas.microsoft.com/office/drawing/2010/main">
                  <a:solidFill>
                    <a:srgbClr val="FFFFFF"/>
                  </a:solidFill>
                </a14:hiddenFill>
              </a:ext>
            </a:extLst>
          </p:spPr>
        </p:pic>
        <p:sp>
          <p:nvSpPr>
            <p:cNvPr id="8" name="Text Box 11"/>
            <p:cNvSpPr txBox="1">
              <a:spLocks noChangeArrowheads="1"/>
            </p:cNvSpPr>
            <p:nvPr/>
          </p:nvSpPr>
          <p:spPr bwMode="auto">
            <a:xfrm>
              <a:off x="5839708" y="4175523"/>
              <a:ext cx="1314450" cy="396875"/>
            </a:xfrm>
            <a:prstGeom prst="rect">
              <a:avLst/>
            </a:prstGeom>
            <a:noFill/>
            <a:ln w="9525">
              <a:noFill/>
              <a:miter lim="800000"/>
              <a:headEnd/>
              <a:tailEnd/>
            </a:ln>
            <a:effectLst/>
          </p:spPr>
          <p:txBody>
            <a:bodyPr lIns="91429" tIns="45714" rIns="91429" bIns="45714">
              <a:spAutoFit/>
            </a:bodyPr>
            <a:lstStyle/>
            <a:p>
              <a:pPr>
                <a:defRPr/>
              </a:pPr>
              <a:r>
                <a:rPr lang="en-US" sz="2000" b="1" dirty="0">
                  <a:solidFill>
                    <a:srgbClr val="747F81">
                      <a:lumMod val="50000"/>
                    </a:srgbClr>
                  </a:solidFill>
                  <a:latin typeface="Franklin Gothic Medium" pitchFamily="34" charset="0"/>
                </a:rPr>
                <a:t>45° Angle</a:t>
              </a:r>
            </a:p>
          </p:txBody>
        </p:sp>
        <p:sp>
          <p:nvSpPr>
            <p:cNvPr id="9" name="AutoShape 12"/>
            <p:cNvSpPr>
              <a:spLocks noChangeArrowheads="1"/>
            </p:cNvSpPr>
            <p:nvPr/>
          </p:nvSpPr>
          <p:spPr bwMode="auto">
            <a:xfrm rot="2505155" flipV="1">
              <a:off x="6829604" y="4694088"/>
              <a:ext cx="457200" cy="152400"/>
            </a:xfrm>
            <a:prstGeom prst="rightArrow">
              <a:avLst>
                <a:gd name="adj1" fmla="val 50000"/>
                <a:gd name="adj2" fmla="val 75000"/>
              </a:avLst>
            </a:prstGeom>
            <a:solidFill>
              <a:srgbClr val="FF0000"/>
            </a:solidFill>
            <a:ln w="25400">
              <a:solidFill>
                <a:srgbClr val="FF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dirty="0" smtClean="0">
                <a:solidFill>
                  <a:srgbClr val="FFC000"/>
                </a:solidFill>
                <a:latin typeface="Myriad Web Pro" panose="020B0503030403090204" charset="0"/>
              </a:endParaRPr>
            </a:p>
          </p:txBody>
        </p:sp>
      </p:grpSp>
      <p:pic>
        <p:nvPicPr>
          <p:cNvPr id="10" name="Picture 9"/>
          <p:cNvPicPr>
            <a:picLocks noChangeAspect="1"/>
          </p:cNvPicPr>
          <p:nvPr/>
        </p:nvPicPr>
        <p:blipFill>
          <a:blip r:embed="rId4"/>
          <a:stretch>
            <a:fillRect/>
          </a:stretch>
        </p:blipFill>
        <p:spPr>
          <a:xfrm>
            <a:off x="8104079" y="3822080"/>
            <a:ext cx="3207601" cy="1778968"/>
          </a:xfrm>
          <a:prstGeom prst="rect">
            <a:avLst/>
          </a:prstGeom>
          <a:ln>
            <a:noFill/>
          </a:ln>
        </p:spPr>
      </p:pic>
    </p:spTree>
    <p:extLst>
      <p:ext uri="{BB962C8B-B14F-4D97-AF65-F5344CB8AC3E}">
        <p14:creationId xmlns:p14="http://schemas.microsoft.com/office/powerpoint/2010/main" val="3089432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p:cNvPicPr>
            <a:picLocks noGrp="1" noChangeAspect="1"/>
          </p:cNvPicPr>
          <p:nvPr>
            <p:ph idx="10"/>
          </p:nvPr>
        </p:nvPicPr>
        <p:blipFill>
          <a:blip r:embed="rId3"/>
          <a:stretch>
            <a:fillRect/>
          </a:stretch>
        </p:blipFill>
        <p:spPr>
          <a:xfrm>
            <a:off x="7772751" y="1161961"/>
            <a:ext cx="3749675" cy="2595928"/>
          </a:xfrm>
          <a:prstGeom prst="rect">
            <a:avLst/>
          </a:prstGeom>
        </p:spPr>
      </p:pic>
      <p:sp>
        <p:nvSpPr>
          <p:cNvPr id="3" name="Content Placeholder 2"/>
          <p:cNvSpPr>
            <a:spLocks noGrp="1"/>
          </p:cNvSpPr>
          <p:nvPr>
            <p:ph idx="1"/>
          </p:nvPr>
        </p:nvSpPr>
        <p:spPr/>
        <p:txBody>
          <a:bodyPr>
            <a:normAutofit/>
          </a:bodyPr>
          <a:lstStyle/>
          <a:p>
            <a:r>
              <a:rPr lang="en-US" dirty="0" smtClean="0"/>
              <a:t>Store in the refrigerator between 2°C and 8°C (36°F and 46°F) </a:t>
            </a:r>
          </a:p>
          <a:p>
            <a:pPr lvl="1"/>
            <a:r>
              <a:rPr lang="en-US" dirty="0" smtClean="0"/>
              <a:t>May also be stored in the freezer</a:t>
            </a:r>
          </a:p>
          <a:p>
            <a:pPr lvl="1"/>
            <a:r>
              <a:rPr lang="en-US" dirty="0" smtClean="0"/>
              <a:t>Protect vaccine from light by keeping in the original packaging with the lid closed</a:t>
            </a:r>
          </a:p>
          <a:p>
            <a:pPr lvl="2"/>
            <a:endParaRPr lang="en-US" sz="900" dirty="0" smtClean="0"/>
          </a:p>
          <a:p>
            <a:r>
              <a:rPr lang="en-US" dirty="0" smtClean="0"/>
              <a:t>Store diluent at room temperature or refrigerate</a:t>
            </a:r>
          </a:p>
          <a:p>
            <a:endParaRPr lang="en-US" sz="900" dirty="0" smtClean="0"/>
          </a:p>
          <a:p>
            <a:r>
              <a:rPr lang="en-US" dirty="0" smtClean="0"/>
              <a:t>Discard if not used within 8 hours after reconstitution</a:t>
            </a:r>
          </a:p>
          <a:p>
            <a:pPr lvl="1"/>
            <a:r>
              <a:rPr lang="en-US" dirty="0" smtClean="0"/>
              <a:t>Do not fill syringe with reconstituted vaccine until ready to administer</a:t>
            </a:r>
          </a:p>
          <a:p>
            <a:endParaRPr lang="en-US" dirty="0" smtClean="0"/>
          </a:p>
          <a:p>
            <a:endParaRPr lang="en-US" dirty="0" smtClean="0"/>
          </a:p>
          <a:p>
            <a:endParaRPr lang="en-US" dirty="0"/>
          </a:p>
        </p:txBody>
      </p:sp>
      <p:sp>
        <p:nvSpPr>
          <p:cNvPr id="24578" name="Title 1"/>
          <p:cNvSpPr>
            <a:spLocks noGrp="1"/>
          </p:cNvSpPr>
          <p:nvPr>
            <p:ph type="title"/>
          </p:nvPr>
        </p:nvSpPr>
        <p:spPr/>
        <p:txBody>
          <a:bodyPr/>
          <a:lstStyle/>
          <a:p>
            <a:r>
              <a:rPr lang="en-US" altLang="en-US" dirty="0" smtClean="0"/>
              <a:t>MMR Storage and Handling</a:t>
            </a:r>
            <a:endParaRPr lang="en-US" altLang="en-US" dirty="0"/>
          </a:p>
        </p:txBody>
      </p:sp>
      <p:sp>
        <p:nvSpPr>
          <p:cNvPr id="18" name="Text Placeholder 17"/>
          <p:cNvSpPr>
            <a:spLocks noGrp="1"/>
          </p:cNvSpPr>
          <p:nvPr>
            <p:ph type="body" sz="quarter" idx="13"/>
          </p:nvPr>
        </p:nvSpPr>
        <p:spPr/>
        <p:txBody>
          <a:bodyPr/>
          <a:lstStyle/>
          <a:p>
            <a:endParaRPr lang="en-US" dirty="0"/>
          </a:p>
        </p:txBody>
      </p:sp>
      <p:pic>
        <p:nvPicPr>
          <p:cNvPr id="20" name="Picture 19"/>
          <p:cNvPicPr>
            <a:picLocks noChangeAspect="1"/>
          </p:cNvPicPr>
          <p:nvPr/>
        </p:nvPicPr>
        <p:blipFill>
          <a:blip r:embed="rId4"/>
          <a:stretch>
            <a:fillRect/>
          </a:stretch>
        </p:blipFill>
        <p:spPr>
          <a:xfrm>
            <a:off x="7772751" y="3806931"/>
            <a:ext cx="3722563" cy="2622715"/>
          </a:xfrm>
          <a:prstGeom prst="rect">
            <a:avLst/>
          </a:prstGeom>
        </p:spPr>
      </p:pic>
    </p:spTree>
    <p:extLst>
      <p:ext uri="{BB962C8B-B14F-4D97-AF65-F5344CB8AC3E}">
        <p14:creationId xmlns:p14="http://schemas.microsoft.com/office/powerpoint/2010/main" val="1613796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p:txBody>
          <a:bodyPr/>
          <a:lstStyle/>
          <a:p>
            <a:endParaRPr lang="en-US" dirty="0"/>
          </a:p>
        </p:txBody>
      </p:sp>
      <p:sp>
        <p:nvSpPr>
          <p:cNvPr id="3" name="Content Placeholder 2"/>
          <p:cNvSpPr>
            <a:spLocks noGrp="1"/>
          </p:cNvSpPr>
          <p:nvPr>
            <p:ph idx="1"/>
          </p:nvPr>
        </p:nvSpPr>
        <p:spPr>
          <a:xfrm>
            <a:off x="609600" y="1035424"/>
            <a:ext cx="7145382" cy="5293434"/>
          </a:xfrm>
        </p:spPr>
        <p:txBody>
          <a:bodyPr>
            <a:normAutofit fontScale="92500" lnSpcReduction="20000"/>
          </a:bodyPr>
          <a:lstStyle/>
          <a:p>
            <a:r>
              <a:rPr lang="en-US" sz="2400" dirty="0"/>
              <a:t>Store </a:t>
            </a:r>
            <a:r>
              <a:rPr lang="en-US" sz="2400" dirty="0" smtClean="0"/>
              <a:t>in the freezer between -50°C and -15°C (-58°F and +5°F) </a:t>
            </a:r>
            <a:endParaRPr lang="en-US" sz="400" b="0" dirty="0" smtClean="0"/>
          </a:p>
          <a:p>
            <a:pPr lvl="1"/>
            <a:r>
              <a:rPr lang="en-US" sz="2200" dirty="0" smtClean="0"/>
              <a:t>Do NOT use dry ice</a:t>
            </a:r>
            <a:endParaRPr lang="en-US" sz="2200" b="0" dirty="0" smtClean="0"/>
          </a:p>
          <a:p>
            <a:pPr lvl="1">
              <a:buFont typeface="Courier New" panose="02070309020205020404" pitchFamily="49" charset="0"/>
              <a:buChar char="-"/>
            </a:pPr>
            <a:endParaRPr lang="en-US" sz="400" b="0" dirty="0" smtClean="0"/>
          </a:p>
          <a:p>
            <a:pPr lvl="1"/>
            <a:r>
              <a:rPr lang="en-US" sz="2200" dirty="0"/>
              <a:t>Protect vaccine from </a:t>
            </a:r>
            <a:r>
              <a:rPr lang="en-US" sz="2200" dirty="0" smtClean="0"/>
              <a:t>light</a:t>
            </a:r>
          </a:p>
          <a:p>
            <a:pPr lvl="1">
              <a:buFont typeface="Courier New" panose="02070309020205020404" pitchFamily="49" charset="0"/>
              <a:buChar char="-"/>
            </a:pPr>
            <a:endParaRPr lang="en-US" sz="400" dirty="0" smtClean="0"/>
          </a:p>
          <a:p>
            <a:pPr lvl="1"/>
            <a:r>
              <a:rPr lang="en-US" sz="2200" dirty="0"/>
              <a:t>Vaccine may be stored at refrigerator temperature </a:t>
            </a:r>
            <a:r>
              <a:rPr lang="en-US" sz="2200" dirty="0" smtClean="0"/>
              <a:t>(2°C </a:t>
            </a:r>
            <a:r>
              <a:rPr lang="en-US" sz="2200" dirty="0"/>
              <a:t>and 8°C or between 36°F and </a:t>
            </a:r>
            <a:r>
              <a:rPr lang="en-US" sz="2200" dirty="0" smtClean="0"/>
              <a:t>46°F) </a:t>
            </a:r>
            <a:r>
              <a:rPr lang="en-US" sz="2200" dirty="0"/>
              <a:t>for up to 72 continuous hours after removal from </a:t>
            </a:r>
            <a:r>
              <a:rPr lang="en-US" sz="2200" dirty="0" smtClean="0"/>
              <a:t>freezer</a:t>
            </a:r>
            <a:endParaRPr lang="en-US" sz="2200" b="0" dirty="0" smtClean="0"/>
          </a:p>
          <a:p>
            <a:pPr lvl="2">
              <a:buFont typeface="Courier New" panose="02070309020205020404" pitchFamily="49" charset="0"/>
              <a:buChar char="-"/>
            </a:pPr>
            <a:endParaRPr lang="en-US" sz="400" b="0" dirty="0" smtClean="0"/>
          </a:p>
          <a:p>
            <a:r>
              <a:rPr lang="en-US" sz="2400" dirty="0"/>
              <a:t>Store diluent at room temperature or </a:t>
            </a:r>
            <a:r>
              <a:rPr lang="en-US" sz="2400" dirty="0" smtClean="0"/>
              <a:t>refrigerate</a:t>
            </a:r>
          </a:p>
          <a:p>
            <a:endParaRPr lang="en-US" sz="400" b="0" dirty="0" smtClean="0"/>
          </a:p>
          <a:p>
            <a:r>
              <a:rPr lang="en-US" sz="2400" dirty="0" smtClean="0"/>
              <a:t>If not used immediately, the reconstituted vaccine may be stored at room temperature, protected from light, for up to 30 minutes</a:t>
            </a:r>
            <a:endParaRPr lang="en-US" sz="400" b="0" dirty="0" smtClean="0"/>
          </a:p>
          <a:p>
            <a:pPr lvl="1"/>
            <a:r>
              <a:rPr lang="en-US" sz="2200" dirty="0"/>
              <a:t>Do not freeze reconstituted vaccine</a:t>
            </a:r>
          </a:p>
          <a:p>
            <a:pPr lvl="1"/>
            <a:endParaRPr lang="en-US" sz="400" b="0" dirty="0" smtClean="0"/>
          </a:p>
          <a:p>
            <a:r>
              <a:rPr lang="en-US" sz="2400" dirty="0" smtClean="0"/>
              <a:t>Discard </a:t>
            </a:r>
            <a:r>
              <a:rPr lang="en-US" sz="2400" dirty="0"/>
              <a:t>if not used within </a:t>
            </a:r>
            <a:r>
              <a:rPr lang="en-US" sz="2400" dirty="0" smtClean="0"/>
              <a:t>30 minutes </a:t>
            </a:r>
            <a:r>
              <a:rPr lang="en-US" sz="2400" dirty="0"/>
              <a:t>after </a:t>
            </a:r>
            <a:r>
              <a:rPr lang="en-US" sz="2400" dirty="0" smtClean="0"/>
              <a:t>reconstitution</a:t>
            </a:r>
          </a:p>
          <a:p>
            <a:endParaRPr lang="en-US" sz="400" b="0" dirty="0"/>
          </a:p>
          <a:p>
            <a:r>
              <a:rPr lang="en-US" sz="2400" dirty="0" smtClean="0"/>
              <a:t>Do </a:t>
            </a:r>
            <a:r>
              <a:rPr lang="en-US" sz="2400" dirty="0"/>
              <a:t>not fill syringe with reconstituted vaccine until ready to administer</a:t>
            </a:r>
          </a:p>
          <a:p>
            <a:endParaRPr lang="en-US" sz="2400" b="0" dirty="0"/>
          </a:p>
          <a:p>
            <a:pPr marL="0" indent="0">
              <a:buNone/>
            </a:pPr>
            <a:endParaRPr lang="en-US" dirty="0" smtClean="0"/>
          </a:p>
          <a:p>
            <a:pPr marL="0" indent="0">
              <a:buNone/>
            </a:pPr>
            <a:endParaRPr lang="en-US" dirty="0"/>
          </a:p>
        </p:txBody>
      </p:sp>
      <p:sp>
        <p:nvSpPr>
          <p:cNvPr id="24578" name="Title 1"/>
          <p:cNvSpPr>
            <a:spLocks noGrp="1"/>
          </p:cNvSpPr>
          <p:nvPr>
            <p:ph type="title"/>
          </p:nvPr>
        </p:nvSpPr>
        <p:spPr/>
        <p:txBody>
          <a:bodyPr>
            <a:noAutofit/>
          </a:bodyPr>
          <a:lstStyle/>
          <a:p>
            <a:r>
              <a:rPr lang="en-US" altLang="en-US" sz="3400" dirty="0" smtClean="0"/>
              <a:t>MMRV Storage and Handling</a:t>
            </a:r>
            <a:endParaRPr lang="en-US" altLang="en-US" sz="2400" dirty="0"/>
          </a:p>
        </p:txBody>
      </p:sp>
      <p:sp>
        <p:nvSpPr>
          <p:cNvPr id="6" name="Text Placeholder 5"/>
          <p:cNvSpPr>
            <a:spLocks noGrp="1"/>
          </p:cNvSpPr>
          <p:nvPr>
            <p:ph type="body" sz="quarter" idx="13"/>
          </p:nvPr>
        </p:nvSpPr>
        <p:spPr/>
        <p:txBody>
          <a:bodyPr/>
          <a:lstStyle/>
          <a:p>
            <a:endParaRPr lang="en-US" dirty="0"/>
          </a:p>
        </p:txBody>
      </p:sp>
      <p:pic>
        <p:nvPicPr>
          <p:cNvPr id="7" name="Picture 6"/>
          <p:cNvPicPr>
            <a:picLocks noChangeAspect="1"/>
          </p:cNvPicPr>
          <p:nvPr/>
        </p:nvPicPr>
        <p:blipFill>
          <a:blip r:embed="rId3"/>
          <a:stretch>
            <a:fillRect/>
          </a:stretch>
        </p:blipFill>
        <p:spPr>
          <a:xfrm>
            <a:off x="7833360" y="3668486"/>
            <a:ext cx="3857897" cy="2660372"/>
          </a:xfrm>
          <a:prstGeom prst="rect">
            <a:avLst/>
          </a:prstGeom>
        </p:spPr>
      </p:pic>
      <p:pic>
        <p:nvPicPr>
          <p:cNvPr id="8" name="Picture 7"/>
          <p:cNvPicPr>
            <a:picLocks noChangeAspect="1"/>
          </p:cNvPicPr>
          <p:nvPr/>
        </p:nvPicPr>
        <p:blipFill>
          <a:blip r:embed="rId4"/>
          <a:stretch>
            <a:fillRect/>
          </a:stretch>
        </p:blipFill>
        <p:spPr>
          <a:xfrm>
            <a:off x="7911738" y="1157100"/>
            <a:ext cx="3592284" cy="2514599"/>
          </a:xfrm>
          <a:prstGeom prst="rect">
            <a:avLst/>
          </a:prstGeom>
        </p:spPr>
      </p:pic>
    </p:spTree>
    <p:extLst>
      <p:ext uri="{BB962C8B-B14F-4D97-AF65-F5344CB8AC3E}">
        <p14:creationId xmlns:p14="http://schemas.microsoft.com/office/powerpoint/2010/main" val="1028688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609600" y="859971"/>
            <a:ext cx="10972800" cy="5315404"/>
          </a:xfrm>
        </p:spPr>
        <p:txBody>
          <a:bodyPr/>
          <a:lstStyle/>
          <a:p>
            <a:r>
              <a:rPr lang="en-US" sz="1800" dirty="0"/>
              <a:t>Additional information about measles can be found at the following links:</a:t>
            </a:r>
          </a:p>
          <a:p>
            <a:r>
              <a:rPr lang="en-US" sz="1800" dirty="0"/>
              <a:t>•           </a:t>
            </a:r>
            <a:r>
              <a:rPr lang="en-US" sz="1800" dirty="0" smtClean="0"/>
              <a:t>Measles Outbreak Toolkit</a:t>
            </a:r>
            <a:r>
              <a:rPr lang="en-US" sz="1800" dirty="0"/>
              <a:t>:  </a:t>
            </a:r>
            <a:r>
              <a:rPr lang="en-US" sz="1800" dirty="0">
                <a:hlinkClick r:id="rId2"/>
              </a:rPr>
              <a:t>https://</a:t>
            </a:r>
            <a:r>
              <a:rPr lang="en-US" sz="1800" dirty="0" smtClean="0">
                <a:hlinkClick r:id="rId2"/>
              </a:rPr>
              <a:t>www.cdc.gov/measles/toolkit/healthcare-providers.html</a:t>
            </a:r>
            <a:endParaRPr lang="en-US" sz="1800" dirty="0" smtClean="0"/>
          </a:p>
          <a:p>
            <a:r>
              <a:rPr lang="en-US" sz="1800" dirty="0" smtClean="0"/>
              <a:t>Measles </a:t>
            </a:r>
            <a:r>
              <a:rPr lang="en-US" sz="1800" dirty="0"/>
              <a:t>vaccination: </a:t>
            </a:r>
            <a:r>
              <a:rPr lang="en-US" sz="1800" u="sng" dirty="0">
                <a:hlinkClick r:id="rId3"/>
              </a:rPr>
              <a:t>https://www.cdc.gov/measles/vaccination.html</a:t>
            </a:r>
            <a:r>
              <a:rPr lang="en-US" sz="1800" dirty="0"/>
              <a:t> </a:t>
            </a:r>
          </a:p>
          <a:p>
            <a:r>
              <a:rPr lang="en-US" sz="1800" dirty="0"/>
              <a:t>•            Measles evidence of immunity: </a:t>
            </a:r>
            <a:r>
              <a:rPr lang="en-US" sz="1800" u="sng" dirty="0">
                <a:hlinkClick r:id="rId4"/>
              </a:rPr>
              <a:t>https://www.cdc.gov/measles/hcp/index.html#immunity</a:t>
            </a:r>
            <a:endParaRPr lang="en-US" sz="1800" dirty="0"/>
          </a:p>
          <a:p>
            <a:r>
              <a:rPr lang="en-US" sz="1800" dirty="0"/>
              <a:t>•            Cases and outbreaks: </a:t>
            </a:r>
            <a:r>
              <a:rPr lang="en-US" sz="1800" u="sng" dirty="0">
                <a:hlinkClick r:id="rId5"/>
              </a:rPr>
              <a:t>https://www.cdc.gov/measles/cases-outbreaks.html</a:t>
            </a:r>
            <a:endParaRPr lang="en-US" sz="1800" dirty="0"/>
          </a:p>
          <a:p>
            <a:r>
              <a:rPr lang="en-US" sz="1800" dirty="0"/>
              <a:t>•            Measles and travel: </a:t>
            </a:r>
            <a:r>
              <a:rPr lang="en-US" sz="1800" u="sng" dirty="0">
                <a:hlinkClick r:id="rId6"/>
              </a:rPr>
              <a:t>https://www.cdc.gov/measles/travelers.html</a:t>
            </a:r>
            <a:endParaRPr lang="en-US" sz="1800" dirty="0"/>
          </a:p>
          <a:p>
            <a:r>
              <a:rPr lang="en-US" sz="1800" dirty="0"/>
              <a:t>•           </a:t>
            </a:r>
            <a:r>
              <a:rPr lang="en-US" sz="1800" dirty="0" smtClean="0"/>
              <a:t>Measles </a:t>
            </a:r>
            <a:r>
              <a:rPr lang="en-US" sz="1800" dirty="0"/>
              <a:t>Camp Guidance </a:t>
            </a:r>
            <a:r>
              <a:rPr lang="en-US" sz="1800" dirty="0">
                <a:hlinkClick r:id="rId7"/>
              </a:rPr>
              <a:t>https://</a:t>
            </a:r>
            <a:r>
              <a:rPr lang="en-US" sz="1800" dirty="0" smtClean="0">
                <a:hlinkClick r:id="rId7"/>
              </a:rPr>
              <a:t>www.cdc.gov/measles/resources/camp-guidance.html</a:t>
            </a:r>
            <a:endParaRPr lang="en-US" sz="1800" dirty="0" smtClean="0"/>
          </a:p>
          <a:p>
            <a:r>
              <a:rPr lang="en-US" sz="1800" dirty="0" smtClean="0"/>
              <a:t> </a:t>
            </a:r>
            <a:r>
              <a:rPr lang="en-US" sz="1800" dirty="0"/>
              <a:t>Measles complications: </a:t>
            </a:r>
            <a:r>
              <a:rPr lang="en-US" sz="1800" u="sng" dirty="0">
                <a:hlinkClick r:id="rId8"/>
              </a:rPr>
              <a:t>https://www.cdc.gov/measles/about/complications.html</a:t>
            </a:r>
            <a:endParaRPr lang="en-US" sz="1800" dirty="0"/>
          </a:p>
          <a:p>
            <a:r>
              <a:rPr lang="en-US" sz="1800" dirty="0"/>
              <a:t>•            Measles signs and symptoms: </a:t>
            </a:r>
            <a:r>
              <a:rPr lang="en-US" sz="1800" u="sng" dirty="0">
                <a:hlinkClick r:id="rId9"/>
              </a:rPr>
              <a:t>https://www.cdc.gov/measles/about/signs-symptoms.html</a:t>
            </a:r>
            <a:endParaRPr lang="en-US" sz="1800" dirty="0"/>
          </a:p>
          <a:p>
            <a:r>
              <a:rPr lang="en-US" sz="1800" dirty="0"/>
              <a:t>•            Surveillance and reporting: </a:t>
            </a:r>
            <a:r>
              <a:rPr lang="en-US" sz="1800" u="sng" dirty="0">
                <a:hlinkClick r:id="rId10"/>
              </a:rPr>
              <a:t>https://www.cdc.gov/measles/stats-surv.html</a:t>
            </a:r>
            <a:endParaRPr lang="en-US" sz="1800" dirty="0"/>
          </a:p>
          <a:p>
            <a:r>
              <a:rPr lang="en-US" sz="1800" dirty="0"/>
              <a:t>•            Infection control (airborne precautions) : </a:t>
            </a:r>
            <a:r>
              <a:rPr lang="en-US" sz="1800" u="sng" dirty="0">
                <a:hlinkClick r:id="rId11"/>
              </a:rPr>
              <a:t>https://www.cdc.gov/infectioncontrol/basics/transmission-based-precautions.html#anchor_1552333331</a:t>
            </a:r>
            <a:r>
              <a:rPr lang="en-US" sz="1800" dirty="0"/>
              <a:t> </a:t>
            </a:r>
          </a:p>
          <a:p>
            <a:r>
              <a:rPr lang="en-US" sz="1800" dirty="0"/>
              <a:t>•            Measles FAQs: </a:t>
            </a:r>
            <a:r>
              <a:rPr lang="en-US" sz="1800" u="sng" dirty="0">
                <a:hlinkClick r:id="rId12"/>
              </a:rPr>
              <a:t>https://www.cdc.gov/measles/about/faqs.html</a:t>
            </a:r>
            <a:endParaRPr lang="en-US" sz="1800" dirty="0"/>
          </a:p>
          <a:p>
            <a:r>
              <a:rPr lang="en-US" sz="1800" dirty="0"/>
              <a:t>•            Additional measles references and resources: </a:t>
            </a:r>
            <a:r>
              <a:rPr lang="en-US" sz="1800" u="sng" dirty="0">
                <a:hlinkClick r:id="rId13"/>
              </a:rPr>
              <a:t>https://www.cdc.gov/measles/resources/ref-res.html</a:t>
            </a:r>
            <a:endParaRPr lang="en-US" sz="1800" dirty="0"/>
          </a:p>
          <a:p>
            <a:pPr marL="0" indent="0">
              <a:buNone/>
            </a:pPr>
            <a:endParaRPr lang="en-US" sz="1800" dirty="0"/>
          </a:p>
          <a:p>
            <a:r>
              <a:rPr lang="en-US" sz="1800" dirty="0"/>
              <a:t>For questions about measles cases or disease control recommendations in your area, please contact your health department</a:t>
            </a:r>
            <a:r>
              <a:rPr lang="en-US" sz="1600" dirty="0"/>
              <a:t>.</a:t>
            </a:r>
          </a:p>
        </p:txBody>
      </p:sp>
      <p:sp>
        <p:nvSpPr>
          <p:cNvPr id="3" name="Title 2"/>
          <p:cNvSpPr>
            <a:spLocks noGrp="1"/>
          </p:cNvSpPr>
          <p:nvPr>
            <p:ph type="title"/>
          </p:nvPr>
        </p:nvSpPr>
        <p:spPr>
          <a:xfrm>
            <a:off x="609600" y="274320"/>
            <a:ext cx="10972800" cy="728980"/>
          </a:xfrm>
        </p:spPr>
        <p:txBody>
          <a:bodyPr/>
          <a:lstStyle/>
          <a:p>
            <a:r>
              <a:rPr lang="en-US" dirty="0" smtClean="0"/>
              <a:t>Resources</a:t>
            </a: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78769165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MMR ACIP Guidelines</a:t>
            </a:r>
          </a:p>
          <a:p>
            <a:pPr lvl="1"/>
            <a:r>
              <a:rPr lang="en-US" dirty="0" smtClean="0">
                <a:hlinkClick r:id="rId3"/>
              </a:rPr>
              <a:t>https</a:t>
            </a:r>
            <a:r>
              <a:rPr lang="en-US" dirty="0">
                <a:hlinkClick r:id="rId3"/>
              </a:rPr>
              <a:t>://</a:t>
            </a:r>
            <a:r>
              <a:rPr lang="en-US" dirty="0" smtClean="0">
                <a:hlinkClick r:id="rId3"/>
              </a:rPr>
              <a:t>www.cdc.gov/mmwr/pdf/rr/rr6204.pdf</a:t>
            </a:r>
            <a:endParaRPr lang="en-US" dirty="0" smtClean="0"/>
          </a:p>
          <a:p>
            <a:pPr marL="243834" lvl="1" indent="0">
              <a:buNone/>
            </a:pPr>
            <a:endParaRPr lang="en-US" dirty="0"/>
          </a:p>
          <a:p>
            <a:endParaRPr lang="en-US" dirty="0" smtClean="0"/>
          </a:p>
          <a:p>
            <a:r>
              <a:rPr lang="en-US" dirty="0" smtClean="0"/>
              <a:t>ACIP Recommended Schedules</a:t>
            </a:r>
          </a:p>
          <a:p>
            <a:pPr lvl="1"/>
            <a:r>
              <a:rPr lang="en-US" dirty="0" smtClean="0">
                <a:hlinkClick r:id="rId4"/>
              </a:rPr>
              <a:t>https://www.cdc.gov/vaccines/schedules/hcp/index.html</a:t>
            </a:r>
            <a:endParaRPr lang="en-US" dirty="0" smtClean="0"/>
          </a:p>
          <a:p>
            <a:pPr marL="243834" lvl="1" indent="0">
              <a:buNone/>
            </a:pPr>
            <a:endParaRPr lang="en-US" dirty="0" smtClean="0"/>
          </a:p>
          <a:p>
            <a:endParaRPr lang="en-US" dirty="0" smtClean="0"/>
          </a:p>
          <a:p>
            <a:r>
              <a:rPr lang="en-US" dirty="0" smtClean="0"/>
              <a:t>General Best Practice Guidelines for Immunization (Altered Immunocompetence)</a:t>
            </a:r>
          </a:p>
          <a:p>
            <a:pPr lvl="1"/>
            <a:r>
              <a:rPr lang="en-US" dirty="0">
                <a:hlinkClick r:id="rId5"/>
              </a:rPr>
              <a:t>https://</a:t>
            </a:r>
            <a:r>
              <a:rPr lang="en-US" dirty="0" smtClean="0">
                <a:hlinkClick r:id="rId5"/>
              </a:rPr>
              <a:t>www.cdc.gov/vaccines/hcp/acip-recs/general-recs/immunocompetence.pdf</a:t>
            </a:r>
            <a:endParaRPr lang="en-US" dirty="0"/>
          </a:p>
          <a:p>
            <a:pPr marL="243834" lvl="1" indent="0">
              <a:buNone/>
            </a:pPr>
            <a:endParaRPr lang="en-US" dirty="0"/>
          </a:p>
        </p:txBody>
      </p:sp>
      <p:sp>
        <p:nvSpPr>
          <p:cNvPr id="3" name="Title 2"/>
          <p:cNvSpPr>
            <a:spLocks noGrp="1"/>
          </p:cNvSpPr>
          <p:nvPr>
            <p:ph type="title"/>
          </p:nvPr>
        </p:nvSpPr>
        <p:spPr/>
        <p:txBody>
          <a:bodyPr/>
          <a:lstStyle/>
          <a:p>
            <a:r>
              <a:rPr lang="en-US" dirty="0" smtClean="0"/>
              <a:t>Resources</a:t>
            </a: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02178450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Text Placeholder 3"/>
          <p:cNvSpPr>
            <a:spLocks noGrp="1"/>
          </p:cNvSpPr>
          <p:nvPr>
            <p:ph type="body" sz="quarter" idx="13"/>
          </p:nvPr>
        </p:nvSpPr>
        <p:spPr/>
        <p:txBody>
          <a:bodyPr/>
          <a:lstStyle/>
          <a:p>
            <a:r>
              <a:rPr lang="en-US" dirty="0" smtClean="0"/>
              <a:t>Measles cases and outbreaks: https</a:t>
            </a:r>
            <a:r>
              <a:rPr lang="en-US" dirty="0"/>
              <a:t>://www.cdc.gov/measles/cases-outbreaks.html</a:t>
            </a:r>
          </a:p>
        </p:txBody>
      </p:sp>
      <p:pic>
        <p:nvPicPr>
          <p:cNvPr id="5" name="Content Placeholder 4"/>
          <p:cNvPicPr>
            <a:picLocks noGrp="1" noChangeAspect="1"/>
          </p:cNvPicPr>
          <p:nvPr>
            <p:ph sz="quarter" idx="14"/>
          </p:nvPr>
        </p:nvPicPr>
        <p:blipFill>
          <a:blip r:embed="rId3"/>
          <a:stretch>
            <a:fillRect/>
          </a:stretch>
        </p:blipFill>
        <p:spPr>
          <a:xfrm>
            <a:off x="0" y="0"/>
            <a:ext cx="12192000" cy="6450806"/>
          </a:xfrm>
          <a:prstGeom prst="rect">
            <a:avLst/>
          </a:prstGeom>
        </p:spPr>
      </p:pic>
    </p:spTree>
    <p:extLst>
      <p:ext uri="{BB962C8B-B14F-4D97-AF65-F5344CB8AC3E}">
        <p14:creationId xmlns:p14="http://schemas.microsoft.com/office/powerpoint/2010/main" val="418712083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50376" y="972273"/>
            <a:ext cx="11132024" cy="4836856"/>
          </a:xfrm>
        </p:spPr>
        <p:txBody>
          <a:bodyPr/>
          <a:lstStyle/>
          <a:p>
            <a:r>
              <a:rPr lang="en-US" sz="2800" dirty="0" smtClean="0"/>
              <a:t>1,182 cases (as of August 9)</a:t>
            </a:r>
          </a:p>
          <a:p>
            <a:r>
              <a:rPr lang="en-US" sz="2800" dirty="0" smtClean="0"/>
              <a:t>Majority of cases in those unvaccinated</a:t>
            </a:r>
          </a:p>
          <a:p>
            <a:r>
              <a:rPr lang="en-US" sz="2800" dirty="0" smtClean="0"/>
              <a:t>5 outbreaks (in four states)</a:t>
            </a:r>
          </a:p>
          <a:p>
            <a:pPr lvl="1"/>
            <a:r>
              <a:rPr lang="en-US" sz="1600" dirty="0" smtClean="0"/>
              <a:t>New York (plus a separate outbreak in New York City</a:t>
            </a:r>
          </a:p>
          <a:p>
            <a:pPr lvl="1"/>
            <a:r>
              <a:rPr lang="en-US" sz="1600" dirty="0" smtClean="0"/>
              <a:t>Washington</a:t>
            </a:r>
          </a:p>
          <a:p>
            <a:pPr lvl="1"/>
            <a:r>
              <a:rPr lang="en-US" sz="1600" dirty="0" smtClean="0"/>
              <a:t>California </a:t>
            </a:r>
          </a:p>
          <a:p>
            <a:pPr lvl="1"/>
            <a:r>
              <a:rPr lang="en-US" sz="1600" dirty="0" smtClean="0"/>
              <a:t>Texas </a:t>
            </a:r>
          </a:p>
          <a:p>
            <a:endParaRPr lang="en-US" sz="2800" dirty="0"/>
          </a:p>
        </p:txBody>
      </p:sp>
      <p:sp>
        <p:nvSpPr>
          <p:cNvPr id="3" name="Title 2"/>
          <p:cNvSpPr>
            <a:spLocks noGrp="1"/>
          </p:cNvSpPr>
          <p:nvPr>
            <p:ph type="title"/>
          </p:nvPr>
        </p:nvSpPr>
        <p:spPr>
          <a:xfrm>
            <a:off x="609600" y="274320"/>
            <a:ext cx="10972800" cy="697953"/>
          </a:xfrm>
        </p:spPr>
        <p:txBody>
          <a:bodyPr>
            <a:normAutofit/>
          </a:bodyPr>
          <a:lstStyle/>
          <a:p>
            <a:r>
              <a:rPr lang="en-US" dirty="0" smtClean="0"/>
              <a:t>Measles in U.S. 2019</a:t>
            </a:r>
            <a:endParaRPr lang="en-US" dirty="0"/>
          </a:p>
        </p:txBody>
      </p:sp>
      <p:sp>
        <p:nvSpPr>
          <p:cNvPr id="4" name="Text Placeholder 3"/>
          <p:cNvSpPr>
            <a:spLocks noGrp="1"/>
          </p:cNvSpPr>
          <p:nvPr>
            <p:ph type="body" sz="quarter" idx="13"/>
          </p:nvPr>
        </p:nvSpPr>
        <p:spPr/>
        <p:txBody>
          <a:bodyPr/>
          <a:lstStyle/>
          <a:p>
            <a:pPr marL="228600" indent="-228600">
              <a:buAutoNum type="arabicPeriod"/>
            </a:pPr>
            <a:endParaRPr lang="en-US" dirty="0"/>
          </a:p>
        </p:txBody>
      </p:sp>
    </p:spTree>
    <p:extLst>
      <p:ext uri="{BB962C8B-B14F-4D97-AF65-F5344CB8AC3E}">
        <p14:creationId xmlns:p14="http://schemas.microsoft.com/office/powerpoint/2010/main" val="32391599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4"/>
          </p:nvPr>
        </p:nvSpPr>
        <p:spPr/>
        <p:txBody>
          <a:bodyPr>
            <a:normAutofit lnSpcReduction="10000"/>
          </a:bodyPr>
          <a:lstStyle/>
          <a:p>
            <a:r>
              <a:rPr lang="en-US" altLang="en-US" dirty="0" smtClean="0"/>
              <a:t>First dose at </a:t>
            </a:r>
            <a:r>
              <a:rPr lang="en-US" altLang="en-US" dirty="0"/>
              <a:t>12–15 </a:t>
            </a:r>
            <a:r>
              <a:rPr lang="en-US" altLang="en-US" dirty="0" smtClean="0"/>
              <a:t>months of age</a:t>
            </a:r>
          </a:p>
          <a:p>
            <a:pPr lvl="1"/>
            <a:r>
              <a:rPr lang="en-US" altLang="en-US" dirty="0" smtClean="0"/>
              <a:t>Minimum age is 12 months</a:t>
            </a:r>
          </a:p>
          <a:p>
            <a:pPr lvl="1"/>
            <a:r>
              <a:rPr lang="en-US" altLang="en-US" dirty="0" smtClean="0"/>
              <a:t>Doses given before 12 months of age are not counted as valid</a:t>
            </a:r>
          </a:p>
          <a:p>
            <a:pPr lvl="2"/>
            <a:r>
              <a:rPr lang="en-US" altLang="en-US" dirty="0" smtClean="0"/>
              <a:t>Infants as young as 6 months should receive MMR before international travel* </a:t>
            </a:r>
          </a:p>
          <a:p>
            <a:pPr lvl="2"/>
            <a:r>
              <a:rPr lang="en-US" altLang="en-US" dirty="0" smtClean="0"/>
              <a:t>Revaccinate at 12 months of age or older</a:t>
            </a:r>
          </a:p>
          <a:p>
            <a:endParaRPr lang="en-US" altLang="en-US" sz="900" dirty="0" smtClean="0"/>
          </a:p>
          <a:p>
            <a:r>
              <a:rPr lang="en-US" altLang="en-US" dirty="0"/>
              <a:t>Second dose at 4–6 years of age</a:t>
            </a:r>
          </a:p>
          <a:p>
            <a:pPr lvl="1"/>
            <a:r>
              <a:rPr lang="en-US" altLang="en-US" dirty="0"/>
              <a:t>May be administered before age 4 years, provided at least 4 weeks (minimum interval) have elapsed since the first dose (Example: international travel)</a:t>
            </a:r>
          </a:p>
          <a:p>
            <a:pPr lvl="1"/>
            <a:r>
              <a:rPr lang="en-US" altLang="en-US" dirty="0"/>
              <a:t>Intended to produce measles and/or mumps immunity in persons who failed to respond to the first dose and may boost antibody titers in some persons who responded to the first dose</a:t>
            </a:r>
          </a:p>
          <a:p>
            <a:pPr lvl="1"/>
            <a:r>
              <a:rPr lang="en-US" altLang="en-US" dirty="0"/>
              <a:t>People who received 2 doses of MMR vaccine as children according to the U.S. vaccination schedule are considered protected for life</a:t>
            </a:r>
          </a:p>
          <a:p>
            <a:r>
              <a:rPr lang="en-US" altLang="en-US" dirty="0" smtClean="0"/>
              <a:t>Catch-up through 18 years of age (19</a:t>
            </a:r>
            <a:r>
              <a:rPr lang="en-US" altLang="en-US" baseline="30000" dirty="0" smtClean="0"/>
              <a:t>th</a:t>
            </a:r>
            <a:r>
              <a:rPr lang="en-US" altLang="en-US" dirty="0" smtClean="0"/>
              <a:t> birthday)</a:t>
            </a:r>
          </a:p>
          <a:p>
            <a:r>
              <a:rPr lang="en-US" altLang="en-US" dirty="0" smtClean="0"/>
              <a:t>MMRV licensed through age 12 years</a:t>
            </a:r>
          </a:p>
          <a:p>
            <a:endParaRPr lang="en-US" dirty="0"/>
          </a:p>
        </p:txBody>
      </p:sp>
      <p:sp>
        <p:nvSpPr>
          <p:cNvPr id="24578" name="Title 1"/>
          <p:cNvSpPr>
            <a:spLocks noGrp="1"/>
          </p:cNvSpPr>
          <p:nvPr>
            <p:ph type="title"/>
          </p:nvPr>
        </p:nvSpPr>
        <p:spPr/>
        <p:txBody>
          <a:bodyPr>
            <a:normAutofit fontScale="90000"/>
          </a:bodyPr>
          <a:lstStyle/>
          <a:p>
            <a:r>
              <a:rPr lang="en-US" altLang="en-US" dirty="0" smtClean="0"/>
              <a:t>MMR Recommendations for Children and Adolescents </a:t>
            </a:r>
            <a:br>
              <a:rPr lang="en-US" altLang="en-US" dirty="0" smtClean="0"/>
            </a:br>
            <a:r>
              <a:rPr lang="en-US" altLang="en-US" dirty="0" smtClean="0"/>
              <a:t>(Birth through 18 years)</a:t>
            </a:r>
            <a:endParaRPr lang="en-US" altLang="en-US" dirty="0"/>
          </a:p>
        </p:txBody>
      </p:sp>
      <p:sp>
        <p:nvSpPr>
          <p:cNvPr id="8" name="Text Placeholder 7"/>
          <p:cNvSpPr>
            <a:spLocks noGrp="1"/>
          </p:cNvSpPr>
          <p:nvPr>
            <p:ph type="body" sz="quarter" idx="13"/>
          </p:nvPr>
        </p:nvSpPr>
        <p:spPr/>
        <p:txBody>
          <a:bodyPr/>
          <a:lstStyle/>
          <a:p>
            <a:r>
              <a:rPr lang="en-US" i="1" dirty="0"/>
              <a:t>*</a:t>
            </a:r>
            <a:r>
              <a:rPr lang="en-US" dirty="0"/>
              <a:t>ACIP off-label </a:t>
            </a:r>
            <a:r>
              <a:rPr lang="en-US" dirty="0" smtClean="0"/>
              <a:t>recommendation </a:t>
            </a:r>
            <a:r>
              <a:rPr lang="en-US" dirty="0">
                <a:hlinkClick r:id="rId3"/>
              </a:rPr>
              <a:t>www.cdc.gov/mmwr/pdf/rr/rr6204.pdf</a:t>
            </a:r>
            <a:r>
              <a:rPr lang="en-US" dirty="0"/>
              <a:t> </a:t>
            </a:r>
          </a:p>
        </p:txBody>
      </p:sp>
    </p:spTree>
    <p:extLst>
      <p:ext uri="{BB962C8B-B14F-4D97-AF65-F5344CB8AC3E}">
        <p14:creationId xmlns:p14="http://schemas.microsoft.com/office/powerpoint/2010/main" val="3630273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A high-risk factor for measles</a:t>
            </a:r>
          </a:p>
          <a:p>
            <a:r>
              <a:rPr lang="en-US" dirty="0" smtClean="0"/>
              <a:t>For international travel children are recommended for a dose of MMR at 6 through 11 months of age, but this dose does NOT count toward the two-dose routine schedule</a:t>
            </a:r>
          </a:p>
          <a:p>
            <a:r>
              <a:rPr lang="en-US" dirty="0" smtClean="0"/>
              <a:t>For domestic travel, if the destination travel public health department is recommending 6-11 month old infant vaccination routinely (even for non-travelers) then travel to these regions can match the recommendation (can vaccinate at 6-11 months)</a:t>
            </a:r>
          </a:p>
          <a:p>
            <a:endParaRPr lang="en-US" dirty="0"/>
          </a:p>
        </p:txBody>
      </p:sp>
      <p:sp>
        <p:nvSpPr>
          <p:cNvPr id="3" name="Title 2"/>
          <p:cNvSpPr>
            <a:spLocks noGrp="1"/>
          </p:cNvSpPr>
          <p:nvPr>
            <p:ph type="title"/>
          </p:nvPr>
        </p:nvSpPr>
        <p:spPr/>
        <p:txBody>
          <a:bodyPr/>
          <a:lstStyle/>
          <a:p>
            <a:r>
              <a:rPr lang="en-US" dirty="0" smtClean="0"/>
              <a:t>International / Domestic Travel and Infants</a:t>
            </a: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7568302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dirty="0"/>
          </a:p>
        </p:txBody>
      </p:sp>
      <p:sp>
        <p:nvSpPr>
          <p:cNvPr id="6" name="Content Placeholder 5"/>
          <p:cNvSpPr>
            <a:spLocks noGrp="1"/>
          </p:cNvSpPr>
          <p:nvPr>
            <p:ph idx="10"/>
          </p:nvPr>
        </p:nvSpPr>
        <p:spPr/>
        <p:txBody>
          <a:bodyPr/>
          <a:lstStyle/>
          <a:p>
            <a:endParaRPr lang="en-US" dirty="0"/>
          </a:p>
        </p:txBody>
      </p:sp>
      <p:sp>
        <p:nvSpPr>
          <p:cNvPr id="3" name="Title 2"/>
          <p:cNvSpPr>
            <a:spLocks noGrp="1"/>
          </p:cNvSpPr>
          <p:nvPr>
            <p:ph type="title"/>
          </p:nvPr>
        </p:nvSpPr>
        <p:spPr/>
        <p:txBody>
          <a:bodyPr/>
          <a:lstStyle/>
          <a:p>
            <a:r>
              <a:rPr lang="en-US" dirty="0" smtClean="0"/>
              <a:t>Measles Camp Guidance</a:t>
            </a:r>
            <a:endParaRPr lang="en-US" dirty="0"/>
          </a:p>
        </p:txBody>
      </p:sp>
      <p:sp>
        <p:nvSpPr>
          <p:cNvPr id="4" name="Text Placeholder 3"/>
          <p:cNvSpPr>
            <a:spLocks noGrp="1"/>
          </p:cNvSpPr>
          <p:nvPr>
            <p:ph type="body" sz="quarter" idx="13"/>
          </p:nvPr>
        </p:nvSpPr>
        <p:spPr/>
        <p:txBody>
          <a:bodyPr/>
          <a:lstStyle/>
          <a:p>
            <a:r>
              <a:rPr lang="en-US" dirty="0"/>
              <a:t>https://www.cdc.gov/measles/resources/camp-guidance.html</a:t>
            </a:r>
          </a:p>
        </p:txBody>
      </p:sp>
      <p:sp>
        <p:nvSpPr>
          <p:cNvPr id="2" name="Content Placeholder 1"/>
          <p:cNvSpPr>
            <a:spLocks noGrp="1"/>
          </p:cNvSpPr>
          <p:nvPr>
            <p:ph sz="quarter" idx="4294967295"/>
          </p:nvPr>
        </p:nvSpPr>
        <p:spPr>
          <a:xfrm>
            <a:off x="0" y="1554163"/>
            <a:ext cx="10972800" cy="4621212"/>
          </a:xfrm>
        </p:spPr>
        <p:txBody>
          <a:bodyPr/>
          <a:lstStyle/>
          <a:p>
            <a:r>
              <a:rPr lang="en-US" dirty="0"/>
              <a:t>Be prepared before camp opens</a:t>
            </a:r>
          </a:p>
          <a:p>
            <a:r>
              <a:rPr lang="en-US" dirty="0"/>
              <a:t>Document the vaccination status of camp and staffers</a:t>
            </a:r>
          </a:p>
          <a:p>
            <a:r>
              <a:rPr lang="en-US" dirty="0"/>
              <a:t>Promptly isolate campers and staff with suspected measles</a:t>
            </a:r>
          </a:p>
          <a:p>
            <a:pPr lvl="1"/>
            <a:r>
              <a:rPr lang="en-US" dirty="0"/>
              <a:t>https://www.cdc.gov/measles/toolkit/healthcare-providers.html</a:t>
            </a:r>
          </a:p>
          <a:p>
            <a:r>
              <a:rPr lang="en-US" dirty="0"/>
              <a:t>Report suspect measles cases immediately to local health department</a:t>
            </a:r>
          </a:p>
          <a:p>
            <a:pPr lvl="1"/>
            <a:endParaRPr lang="en-US" dirty="0"/>
          </a:p>
        </p:txBody>
      </p:sp>
      <p:pic>
        <p:nvPicPr>
          <p:cNvPr id="7" name="Picture 6"/>
          <p:cNvPicPr>
            <a:picLocks noChangeAspect="1"/>
          </p:cNvPicPr>
          <p:nvPr/>
        </p:nvPicPr>
        <p:blipFill rotWithShape="1">
          <a:blip r:embed="rId2"/>
          <a:srcRect l="72221" t="51752" r="11493" b="33467"/>
          <a:stretch/>
        </p:blipFill>
        <p:spPr>
          <a:xfrm>
            <a:off x="9470571" y="1964124"/>
            <a:ext cx="2233749" cy="1267097"/>
          </a:xfrm>
          <a:prstGeom prst="rect">
            <a:avLst/>
          </a:prstGeom>
        </p:spPr>
      </p:pic>
    </p:spTree>
    <p:extLst>
      <p:ext uri="{BB962C8B-B14F-4D97-AF65-F5344CB8AC3E}">
        <p14:creationId xmlns:p14="http://schemas.microsoft.com/office/powerpoint/2010/main" val="130927071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Adults at low risk for measles</a:t>
            </a:r>
          </a:p>
          <a:p>
            <a:r>
              <a:rPr lang="en-US" dirty="0" smtClean="0"/>
              <a:t>Most received dose/s or had measles disease as children</a:t>
            </a:r>
          </a:p>
          <a:p>
            <a:r>
              <a:rPr lang="en-US" dirty="0"/>
              <a:t>Presumptive evidence of </a:t>
            </a:r>
            <a:r>
              <a:rPr lang="en-US" dirty="0" smtClean="0"/>
              <a:t>immunity (any one of these)</a:t>
            </a:r>
            <a:endParaRPr lang="en-US" dirty="0"/>
          </a:p>
          <a:p>
            <a:pPr lvl="1"/>
            <a:r>
              <a:rPr lang="en-US" dirty="0"/>
              <a:t>Age-appropriate </a:t>
            </a:r>
            <a:r>
              <a:rPr lang="en-US" dirty="0" smtClean="0"/>
              <a:t>vaccination or </a:t>
            </a:r>
            <a:endParaRPr lang="en-US" dirty="0"/>
          </a:p>
          <a:p>
            <a:pPr lvl="1"/>
            <a:r>
              <a:rPr lang="en-US" dirty="0"/>
              <a:t>Documented laboratory immunity (based on vaccination or </a:t>
            </a:r>
            <a:r>
              <a:rPr lang="en-US" dirty="0" smtClean="0"/>
              <a:t>disease) or</a:t>
            </a:r>
            <a:endParaRPr lang="en-US" dirty="0"/>
          </a:p>
          <a:p>
            <a:pPr lvl="1"/>
            <a:r>
              <a:rPr lang="en-US" dirty="0"/>
              <a:t>Birth before </a:t>
            </a:r>
            <a:r>
              <a:rPr lang="en-US" dirty="0" smtClean="0"/>
              <a:t>1957* </a:t>
            </a:r>
          </a:p>
          <a:p>
            <a:r>
              <a:rPr lang="en-US" dirty="0"/>
              <a:t>If </a:t>
            </a:r>
            <a:r>
              <a:rPr lang="en-US" dirty="0" smtClean="0"/>
              <a:t>presumptive </a:t>
            </a:r>
            <a:r>
              <a:rPr lang="en-US" dirty="0"/>
              <a:t>evidence of immunity met do NOT need any </a:t>
            </a:r>
            <a:r>
              <a:rPr lang="en-US" dirty="0" smtClean="0"/>
              <a:t>doses</a:t>
            </a:r>
          </a:p>
        </p:txBody>
      </p:sp>
      <p:sp>
        <p:nvSpPr>
          <p:cNvPr id="3" name="Title 2"/>
          <p:cNvSpPr>
            <a:spLocks noGrp="1"/>
          </p:cNvSpPr>
          <p:nvPr>
            <p:ph type="title"/>
          </p:nvPr>
        </p:nvSpPr>
        <p:spPr/>
        <p:txBody>
          <a:bodyPr/>
          <a:lstStyle/>
          <a:p>
            <a:r>
              <a:rPr lang="en-US" dirty="0" smtClean="0"/>
              <a:t>MMR Vaccination Recommendations for Adults</a:t>
            </a:r>
            <a:endParaRPr lang="en-US" dirty="0"/>
          </a:p>
        </p:txBody>
      </p:sp>
      <p:sp>
        <p:nvSpPr>
          <p:cNvPr id="4" name="Text Placeholder 3"/>
          <p:cNvSpPr>
            <a:spLocks noGrp="1"/>
          </p:cNvSpPr>
          <p:nvPr>
            <p:ph type="body" sz="quarter" idx="13"/>
          </p:nvPr>
        </p:nvSpPr>
        <p:spPr/>
        <p:txBody>
          <a:bodyPr/>
          <a:lstStyle/>
          <a:p>
            <a:r>
              <a:rPr lang="en-US" sz="1800" dirty="0" smtClean="0"/>
              <a:t>* Health care facilities can consider vaccinating health care providers regardless of birth year</a:t>
            </a:r>
            <a:endParaRPr lang="en-US" sz="1800" dirty="0"/>
          </a:p>
        </p:txBody>
      </p:sp>
    </p:spTree>
    <p:extLst>
      <p:ext uri="{BB962C8B-B14F-4D97-AF65-F5344CB8AC3E}">
        <p14:creationId xmlns:p14="http://schemas.microsoft.com/office/powerpoint/2010/main" val="278526621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r>
              <a:rPr lang="en-US" dirty="0" smtClean="0"/>
              <a:t>Most adults recommended for only one dose coverage</a:t>
            </a:r>
          </a:p>
          <a:p>
            <a:r>
              <a:rPr lang="en-US" dirty="0" smtClean="0"/>
              <a:t>Some adults recommended for two doses</a:t>
            </a:r>
          </a:p>
          <a:p>
            <a:pPr lvl="1"/>
            <a:r>
              <a:rPr lang="en-US" dirty="0" smtClean="0"/>
              <a:t>Students at post-secondary schools</a:t>
            </a:r>
          </a:p>
          <a:p>
            <a:pPr lvl="1"/>
            <a:r>
              <a:rPr lang="en-US" dirty="0" smtClean="0"/>
              <a:t>Health care personnel</a:t>
            </a:r>
          </a:p>
          <a:p>
            <a:pPr lvl="1"/>
            <a:r>
              <a:rPr lang="en-US" dirty="0" smtClean="0"/>
              <a:t>International travelers</a:t>
            </a:r>
          </a:p>
          <a:p>
            <a:pPr marL="243834" lvl="1" indent="0">
              <a:buNone/>
            </a:pPr>
            <a:endParaRPr lang="en-US" dirty="0"/>
          </a:p>
        </p:txBody>
      </p:sp>
      <p:sp>
        <p:nvSpPr>
          <p:cNvPr id="3" name="Title 2"/>
          <p:cNvSpPr>
            <a:spLocks noGrp="1"/>
          </p:cNvSpPr>
          <p:nvPr>
            <p:ph type="title"/>
          </p:nvPr>
        </p:nvSpPr>
        <p:spPr/>
        <p:txBody>
          <a:bodyPr/>
          <a:lstStyle/>
          <a:p>
            <a:r>
              <a:rPr lang="en-US" dirty="0" smtClean="0"/>
              <a:t>Adults – One Dose or Two?</a:t>
            </a:r>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65011396"/>
      </p:ext>
    </p:extLst>
  </p:cSld>
  <p:clrMapOvr>
    <a:masterClrMapping/>
  </p:clrMapOvr>
  <p:transition>
    <p:fade/>
  </p:transition>
</p:sld>
</file>

<file path=ppt/theme/theme1.xml><?xml version="1.0" encoding="utf-8"?>
<a:theme xmlns:a="http://schemas.openxmlformats.org/drawingml/2006/main" name="NCIRD-2016-9b">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b" id="{C72C50AE-E64E-4C93-A1D5-08358D5E7A36}" vid="{BC44D0F9-662E-4239-B54B-CC907E7FC48E}"/>
    </a:ext>
  </a:extLst>
</a:theme>
</file>

<file path=ppt/theme/theme2.xml><?xml version="1.0" encoding="utf-8"?>
<a:theme xmlns:a="http://schemas.openxmlformats.org/drawingml/2006/main" name="Office Theme">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lors-cdc-2016">
      <a:dk1>
        <a:srgbClr val="0B40A5"/>
      </a:dk1>
      <a:lt1>
        <a:srgbClr val="FFFFFF"/>
      </a:lt1>
      <a:dk2>
        <a:srgbClr val="3B495B"/>
      </a:dk2>
      <a:lt2>
        <a:srgbClr val="3A485A"/>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c1b87af4-f275-4c5d-8ef7-1cff048bb152">JQ2NXUWPYYKJ-605087086-17</_dlc_DocId>
    <_dlc_DocIdUrl xmlns="c1b87af4-f275-4c5d-8ef7-1cff048bb152">
      <Url>https://esp.cdc.gov/sites/ncird/OD/HCSO/_layouts/15/DocIdRedir.aspx?ID=JQ2NXUWPYYKJ-605087086-17</Url>
      <Description>JQ2NXUWPYYKJ-605087086-17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C97767E7A9D434449847F1A40BC7141E" ma:contentTypeVersion="1" ma:contentTypeDescription="Create a new document." ma:contentTypeScope="" ma:versionID="01573633aa3756b2f38842672178bc79">
  <xsd:schema xmlns:xsd="http://www.w3.org/2001/XMLSchema" xmlns:xs="http://www.w3.org/2001/XMLSchema" xmlns:p="http://schemas.microsoft.com/office/2006/metadata/properties" xmlns:ns1="http://schemas.microsoft.com/sharepoint/v3" xmlns:ns2="c1b87af4-f275-4c5d-8ef7-1cff048bb152" targetNamespace="http://schemas.microsoft.com/office/2006/metadata/properties" ma:root="true" ma:fieldsID="1fb853e6004d247c853a561ce5274fa7" ns1:_="" ns2:_="">
    <xsd:import namespace="http://schemas.microsoft.com/sharepoint/v3"/>
    <xsd:import namespace="c1b87af4-f275-4c5d-8ef7-1cff048bb15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b87af4-f275-4c5d-8ef7-1cff048bb1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B91150-3F69-4E5B-95CE-391BDBE5635F}">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c1b87af4-f275-4c5d-8ef7-1cff048bb152"/>
    <ds:schemaRef ds:uri="http://www.w3.org/XML/1998/namespace"/>
  </ds:schemaRefs>
</ds:datastoreItem>
</file>

<file path=customXml/itemProps2.xml><?xml version="1.0" encoding="utf-8"?>
<ds:datastoreItem xmlns:ds="http://schemas.openxmlformats.org/officeDocument/2006/customXml" ds:itemID="{F989D7AD-812E-4DCA-B246-E556234E477C}">
  <ds:schemaRefs>
    <ds:schemaRef ds:uri="http://schemas.microsoft.com/sharepoint/v3/contenttype/forms"/>
  </ds:schemaRefs>
</ds:datastoreItem>
</file>

<file path=customXml/itemProps3.xml><?xml version="1.0" encoding="utf-8"?>
<ds:datastoreItem xmlns:ds="http://schemas.openxmlformats.org/officeDocument/2006/customXml" ds:itemID="{5CB8976A-8BBD-429D-908C-B784BEB8D7BD}">
  <ds:schemaRefs>
    <ds:schemaRef ds:uri="http://schemas.microsoft.com/sharepoint/events"/>
  </ds:schemaRefs>
</ds:datastoreItem>
</file>

<file path=customXml/itemProps4.xml><?xml version="1.0" encoding="utf-8"?>
<ds:datastoreItem xmlns:ds="http://schemas.openxmlformats.org/officeDocument/2006/customXml" ds:itemID="{04D4CE3C-F1A6-44E8-A518-551711210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b87af4-f275-4c5d-8ef7-1cff048bb1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7055</TotalTime>
  <Words>3740</Words>
  <Application>Microsoft Office PowerPoint</Application>
  <PresentationFormat>Widescreen</PresentationFormat>
  <Paragraphs>361</Paragraphs>
  <Slides>29</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Myriad Web Pro</vt:lpstr>
      <vt:lpstr>Calibri</vt:lpstr>
      <vt:lpstr>Wingdings</vt:lpstr>
      <vt:lpstr>Franklin Gothic Medium</vt:lpstr>
      <vt:lpstr>Times New Roman</vt:lpstr>
      <vt:lpstr>Courier New</vt:lpstr>
      <vt:lpstr>NCIRD-2016-9b</vt:lpstr>
      <vt:lpstr>MMR/MMRV Measles Outbreak Vaccination Recommendations – Beyond the Provider Letter</vt:lpstr>
      <vt:lpstr>States with Reported Measles Cases (as of 8/9/2019)</vt:lpstr>
      <vt:lpstr>PowerPoint Presentation</vt:lpstr>
      <vt:lpstr>Measles in U.S. 2019</vt:lpstr>
      <vt:lpstr>MMR Recommendations for Children and Adolescents  (Birth through 18 years)</vt:lpstr>
      <vt:lpstr>International / Domestic Travel and Infants</vt:lpstr>
      <vt:lpstr>Measles Camp Guidance</vt:lpstr>
      <vt:lpstr>MMR Vaccination Recommendations for Adults</vt:lpstr>
      <vt:lpstr>Adults – One Dose or Two?</vt:lpstr>
      <vt:lpstr>International / Domestic Travel and Adults</vt:lpstr>
      <vt:lpstr>The Provider Letter</vt:lpstr>
      <vt:lpstr>Interim Infection Prevention and Control Guidelines for Measles in Health Care Settings</vt:lpstr>
      <vt:lpstr>Management of Health Care Providers Exposed to Measles</vt:lpstr>
      <vt:lpstr>Adults – Do Past Doses Count?</vt:lpstr>
      <vt:lpstr>Adults – Do They Need to be Caught-up Based on Adolescent 2 – dose Recommendations?        </vt:lpstr>
      <vt:lpstr>Are Serologic Tests (Titers) Recommended?</vt:lpstr>
      <vt:lpstr>What if Titers are Obtained?</vt:lpstr>
      <vt:lpstr>MMR Vaccine Adverse Reactions</vt:lpstr>
      <vt:lpstr>Adult Schedule</vt:lpstr>
      <vt:lpstr>MMR and MMRV Contraindications</vt:lpstr>
      <vt:lpstr>Immunosuppression (MMR, MMRV)</vt:lpstr>
      <vt:lpstr> HIV but not immunosuppressed</vt:lpstr>
      <vt:lpstr>Household Contacts of Immunosuppressed Persons</vt:lpstr>
      <vt:lpstr>MMR and MMRV Precautions</vt:lpstr>
      <vt:lpstr>MMR and MMRV Administration</vt:lpstr>
      <vt:lpstr>MMR Storage and Handling</vt:lpstr>
      <vt:lpstr>MMRV Storage and Handling</vt:lpstr>
      <vt:lpstr>Resources</vt:lpstr>
      <vt:lpstr>Resources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Kroger, Andrew (CDC/DDID/NCIRD/ISD)</cp:lastModifiedBy>
  <cp:revision>502</cp:revision>
  <cp:lastPrinted>2019-05-15T18:16:14Z</cp:lastPrinted>
  <dcterms:created xsi:type="dcterms:W3CDTF">2011-03-17T17:43:16Z</dcterms:created>
  <dcterms:modified xsi:type="dcterms:W3CDTF">2019-08-12T20:40:16Z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0x010100C97767E7A9D434449847F1A40BC7141E</vt:lpwstr>
  </property>
  <property fmtid="{D5CDD505-2E9C-101B-9397-08002B2CF9AE}" pid="4" name="_dlc_DocIdItemGuid">
    <vt:lpwstr>bdab446f-01cf-4853-b8f9-9c6aebe517bb</vt:lpwstr>
  </property>
</Properties>
</file>