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3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47" r:id="rId5"/>
    <p:sldMasterId id="2147483863" r:id="rId6"/>
    <p:sldMasterId id="2147483872" r:id="rId7"/>
    <p:sldMasterId id="2147483886" r:id="rId8"/>
    <p:sldMasterId id="2147483900" r:id="rId9"/>
    <p:sldMasterId id="2147483909" r:id="rId10"/>
    <p:sldMasterId id="2147483918" r:id="rId11"/>
    <p:sldMasterId id="2147483927" r:id="rId12"/>
    <p:sldMasterId id="2147483936" r:id="rId13"/>
    <p:sldMasterId id="2147483945" r:id="rId14"/>
    <p:sldMasterId id="2147483955" r:id="rId15"/>
    <p:sldMasterId id="2147483964" r:id="rId16"/>
    <p:sldMasterId id="2147483976" r:id="rId17"/>
    <p:sldMasterId id="2147483988" r:id="rId18"/>
    <p:sldMasterId id="2147484002" r:id="rId19"/>
    <p:sldMasterId id="2147484018" r:id="rId20"/>
    <p:sldMasterId id="2147484032" r:id="rId21"/>
    <p:sldMasterId id="2147484042" r:id="rId22"/>
    <p:sldMasterId id="2147484052" r:id="rId23"/>
  </p:sldMasterIdLst>
  <p:notesMasterIdLst>
    <p:notesMasterId r:id="rId83"/>
  </p:notesMasterIdLst>
  <p:handoutMasterIdLst>
    <p:handoutMasterId r:id="rId84"/>
  </p:handoutMasterIdLst>
  <p:sldIdLst>
    <p:sldId id="546" r:id="rId24"/>
    <p:sldId id="646" r:id="rId25"/>
    <p:sldId id="626" r:id="rId26"/>
    <p:sldId id="755" r:id="rId27"/>
    <p:sldId id="759" r:id="rId28"/>
    <p:sldId id="760" r:id="rId29"/>
    <p:sldId id="757" r:id="rId30"/>
    <p:sldId id="762" r:id="rId31"/>
    <p:sldId id="775" r:id="rId32"/>
    <p:sldId id="773" r:id="rId33"/>
    <p:sldId id="771" r:id="rId34"/>
    <p:sldId id="763" r:id="rId35"/>
    <p:sldId id="758" r:id="rId36"/>
    <p:sldId id="772" r:id="rId37"/>
    <p:sldId id="737" r:id="rId38"/>
    <p:sldId id="769" r:id="rId39"/>
    <p:sldId id="738" r:id="rId40"/>
    <p:sldId id="739" r:id="rId41"/>
    <p:sldId id="768" r:id="rId42"/>
    <p:sldId id="740" r:id="rId43"/>
    <p:sldId id="781" r:id="rId44"/>
    <p:sldId id="741" r:id="rId45"/>
    <p:sldId id="765" r:id="rId46"/>
    <p:sldId id="767" r:id="rId47"/>
    <p:sldId id="766" r:id="rId48"/>
    <p:sldId id="742" r:id="rId49"/>
    <p:sldId id="744" r:id="rId50"/>
    <p:sldId id="770" r:id="rId51"/>
    <p:sldId id="746" r:id="rId52"/>
    <p:sldId id="747" r:id="rId53"/>
    <p:sldId id="748" r:id="rId54"/>
    <p:sldId id="749" r:id="rId55"/>
    <p:sldId id="750" r:id="rId56"/>
    <p:sldId id="751" r:id="rId57"/>
    <p:sldId id="752" r:id="rId58"/>
    <p:sldId id="776" r:id="rId59"/>
    <p:sldId id="777" r:id="rId60"/>
    <p:sldId id="696" r:id="rId61"/>
    <p:sldId id="710" r:id="rId62"/>
    <p:sldId id="651" r:id="rId63"/>
    <p:sldId id="702" r:id="rId64"/>
    <p:sldId id="713" r:id="rId65"/>
    <p:sldId id="712" r:id="rId66"/>
    <p:sldId id="754" r:id="rId67"/>
    <p:sldId id="725" r:id="rId68"/>
    <p:sldId id="686" r:id="rId69"/>
    <p:sldId id="735" r:id="rId70"/>
    <p:sldId id="706" r:id="rId71"/>
    <p:sldId id="684" r:id="rId72"/>
    <p:sldId id="685" r:id="rId73"/>
    <p:sldId id="726" r:id="rId74"/>
    <p:sldId id="727" r:id="rId75"/>
    <p:sldId id="728" r:id="rId76"/>
    <p:sldId id="695" r:id="rId77"/>
    <p:sldId id="705" r:id="rId78"/>
    <p:sldId id="778" r:id="rId79"/>
    <p:sldId id="780" r:id="rId80"/>
    <p:sldId id="756" r:id="rId81"/>
    <p:sldId id="689" r:id="rId82"/>
  </p:sldIdLst>
  <p:sldSz cx="12192000" cy="6858000"/>
  <p:notesSz cx="7010400" cy="9296400"/>
  <p:embeddedFontLst>
    <p:embeddedFont>
      <p:font typeface="Calibri" panose="020F0502020204030204" pitchFamily="34" charset="0"/>
      <p:regular r:id="rId85"/>
      <p:bold r:id="rId86"/>
      <p:italic r:id="rId87"/>
      <p:boldItalic r:id="rId88"/>
    </p:embeddedFont>
    <p:embeddedFont>
      <p:font typeface="Myriad Web Pro" panose="020B0604020202020204" charset="0"/>
      <p:regular r:id="rId89"/>
      <p:bold r:id="rId90"/>
      <p:italic r:id="rId91"/>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odriguez, Leslie (CDC/OID/NCIRD)" initials="RL(" lastIdx="45" clrIdx="6">
    <p:extLst>
      <p:ext uri="{19B8F6BF-5375-455C-9EA6-DF929625EA0E}">
        <p15:presenceInfo xmlns:p15="http://schemas.microsoft.com/office/powerpoint/2012/main" userId="S-1-5-21-1207783550-2075000910-922709458-271915" providerId="AD"/>
      </p:ext>
    </p:extLst>
  </p:cmAuthor>
  <p:cmAuthor id="1" name="Messonnier, Nancy (CDC/OID/NCIRD)" initials="MN(" lastIdx="4" clrIdx="0">
    <p:extLst>
      <p:ext uri="{19B8F6BF-5375-455C-9EA6-DF929625EA0E}">
        <p15:presenceInfo xmlns:p15="http://schemas.microsoft.com/office/powerpoint/2012/main" userId="S-1-5-21-1207783550-2075000910-922709458-191222" providerId="AD"/>
      </p:ext>
    </p:extLst>
  </p:cmAuthor>
  <p:cmAuthor id="8" name="Brooks, Ashley (CDC/DDID/NCIRD/OD)" initials="BA(" lastIdx="6" clrIdx="7">
    <p:extLst>
      <p:ext uri="{19B8F6BF-5375-455C-9EA6-DF929625EA0E}">
        <p15:presenceInfo xmlns:p15="http://schemas.microsoft.com/office/powerpoint/2012/main" userId="S-1-5-21-1207783550-2075000910-922709458-430657" providerId="AD"/>
      </p:ext>
    </p:extLst>
  </p:cmAuthor>
  <p:cmAuthor id="2" name="Basket, Michelle (CDC/OID/NCIRD)" initials="BM(" lastIdx="1" clrIdx="1">
    <p:extLst>
      <p:ext uri="{19B8F6BF-5375-455C-9EA6-DF929625EA0E}">
        <p15:presenceInfo xmlns:p15="http://schemas.microsoft.com/office/powerpoint/2012/main" userId="S-1-5-21-1207783550-2075000910-922709458-176752" providerId="AD"/>
      </p:ext>
    </p:extLst>
  </p:cmAuthor>
  <p:cmAuthor id="3" name="Kim, David (CDC/OID/NCIRD)" initials="ddk5" lastIdx="3" clrIdx="2">
    <p:extLst>
      <p:ext uri="{19B8F6BF-5375-455C-9EA6-DF929625EA0E}">
        <p15:presenceInfo xmlns:p15="http://schemas.microsoft.com/office/powerpoint/2012/main" userId="Kim, David (CDC/OID/NCIRD)" providerId="None"/>
      </p:ext>
    </p:extLst>
  </p:cmAuthor>
  <p:cmAuthor id="4" name="Ryan, Elizabeth (CDC/DDID/NCIRD/OD) (CTR)" initials="RE((" lastIdx="16" clrIdx="3">
    <p:extLst>
      <p:ext uri="{19B8F6BF-5375-455C-9EA6-DF929625EA0E}">
        <p15:presenceInfo xmlns:p15="http://schemas.microsoft.com/office/powerpoint/2012/main" userId="S-1-5-21-1207783550-2075000910-922709458-477657" providerId="AD"/>
      </p:ext>
    </p:extLst>
  </p:cmAuthor>
  <p:cmAuthor id="5" name="Marshall, Maureen (CDC/OID/NCIRD)" initials="bkf0" lastIdx="15" clrIdx="4">
    <p:extLst>
      <p:ext uri="{19B8F6BF-5375-455C-9EA6-DF929625EA0E}">
        <p15:presenceInfo xmlns:p15="http://schemas.microsoft.com/office/powerpoint/2012/main" userId="Marshall, Maureen (CDC/OID/NCIRD)" providerId="None"/>
      </p:ext>
    </p:extLst>
  </p:cmAuthor>
  <p:cmAuthor id="6" name="Fisher, Allison Michelle (CDC/DDID/NCIRD/OD)" initials="FAM(" lastIdx="5" clrIdx="5">
    <p:extLst>
      <p:ext uri="{19B8F6BF-5375-455C-9EA6-DF929625EA0E}">
        <p15:presenceInfo xmlns:p15="http://schemas.microsoft.com/office/powerpoint/2012/main" userId="S-1-5-21-1207783550-2075000910-922709458-1767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0000FF"/>
    <a:srgbClr val="00133A"/>
    <a:srgbClr val="008000"/>
    <a:srgbClr val="07245D"/>
    <a:srgbClr val="0E66AF"/>
    <a:srgbClr val="EC881D"/>
    <a:srgbClr val="FFFFFF"/>
    <a:srgbClr val="006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669" autoAdjust="0"/>
    <p:restoredTop sz="64055" autoAdjust="0"/>
  </p:normalViewPr>
  <p:slideViewPr>
    <p:cSldViewPr snapToGrid="0">
      <p:cViewPr varScale="1">
        <p:scale>
          <a:sx n="47" d="100"/>
          <a:sy n="47" d="100"/>
        </p:scale>
        <p:origin x="732"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15774"/>
    </p:cViewPr>
  </p:sorterViewPr>
  <p:notesViewPr>
    <p:cSldViewPr snapToGrid="0">
      <p:cViewPr varScale="1">
        <p:scale>
          <a:sx n="84" d="100"/>
          <a:sy n="84" d="100"/>
        </p:scale>
        <p:origin x="315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17.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6" Type="http://schemas.openxmlformats.org/officeDocument/2006/relationships/slide" Target="slides/slide53.xml"/><Relationship Id="rId84" Type="http://schemas.openxmlformats.org/officeDocument/2006/relationships/handoutMaster" Target="handoutMasters/handoutMaster1.xml"/><Relationship Id="rId89" Type="http://schemas.openxmlformats.org/officeDocument/2006/relationships/font" Target="fonts/font5.fntdata"/><Relationship Id="rId7" Type="http://schemas.openxmlformats.org/officeDocument/2006/relationships/slideMaster" Target="slideMasters/slideMaster3.xml"/><Relationship Id="rId71" Type="http://schemas.openxmlformats.org/officeDocument/2006/relationships/slide" Target="slides/slide48.xml"/><Relationship Id="rId92"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6.xml"/><Relationship Id="rId11" Type="http://schemas.openxmlformats.org/officeDocument/2006/relationships/slideMaster" Target="slideMasters/slideMaster7.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font" Target="fonts/font3.fntdata"/><Relationship Id="rId5" Type="http://schemas.openxmlformats.org/officeDocument/2006/relationships/slideMaster" Target="slideMasters/slideMaster1.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font" Target="fonts/font6.fntdata"/><Relationship Id="rId95"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4.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font" Target="fonts/font1.fntdata"/><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1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6.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font" Target="fonts/font2.fntdata"/><Relationship Id="rId9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ytn1\AppData\Local\Microsoft\Windows\INetCache\Content.Outlook\MAPDIT96\PWTdap_ReportFigures_2017_Fig1.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b="1" i="0" u="none" strike="noStrike" baseline="0" dirty="0">
                <a:effectLst/>
                <a:latin typeface="+mn-lt"/>
              </a:rPr>
              <a:t>Influenza vaccination coverage before and during pregnancy among women pregnant any time during October 1, 2016 – January 31, 2017  and who visited a health care provider at least once since July 2016, by provider recommendation or offer </a:t>
            </a:r>
            <a:endParaRPr lang="en-US" sz="1600" baseline="0" dirty="0">
              <a:latin typeface="+mn-lt"/>
            </a:endParaRPr>
          </a:p>
        </c:rich>
      </c:tx>
      <c:layout/>
      <c:overlay val="0"/>
    </c:title>
    <c:autoTitleDeleted val="0"/>
    <c:plotArea>
      <c:layout>
        <c:manualLayout>
          <c:layoutTarget val="inner"/>
          <c:xMode val="edge"/>
          <c:yMode val="edge"/>
          <c:x val="9.492070765553498E-2"/>
          <c:y val="0.14128660575162816"/>
          <c:w val="0.88164931323876727"/>
          <c:h val="0.62259900331841778"/>
        </c:manualLayout>
      </c:layout>
      <c:barChart>
        <c:barDir val="col"/>
        <c:grouping val="clustered"/>
        <c:varyColors val="0"/>
        <c:ser>
          <c:idx val="0"/>
          <c:order val="0"/>
          <c:spPr>
            <a:solidFill>
              <a:srgbClr val="00B050"/>
            </a:solidFill>
          </c:spPr>
          <c:invertIfNegative val="0"/>
          <c:dLbls>
            <c:numFmt formatCode="0%" sourceLinked="0"/>
            <c:spPr>
              <a:noFill/>
              <a:ln>
                <a:noFill/>
              </a:ln>
              <a:effectLst/>
            </c:spPr>
            <c:txPr>
              <a:bodyPr/>
              <a:lstStyle/>
              <a:p>
                <a:pPr>
                  <a:defRPr sz="1600" b="1"/>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multiLvlStrRef>
              <c:f>'Flu Summit Figure 2'!$B$1:$D$3</c:f>
              <c:multiLvlStrCache>
                <c:ptCount val="3"/>
                <c:lvl>
                  <c:pt idx="0">
                    <c:v>n = 1,243</c:v>
                  </c:pt>
                  <c:pt idx="1">
                    <c:v>n = 223</c:v>
                  </c:pt>
                  <c:pt idx="2">
                    <c:v>n = 371</c:v>
                  </c:pt>
                </c:lvl>
                <c:lvl>
                  <c:pt idx="0">
                    <c:v>Offered </c:v>
                  </c:pt>
                  <c:pt idx="1">
                    <c:v>Recommended but not offered </c:v>
                  </c:pt>
                  <c:pt idx="2">
                    <c:v>No recommendation</c:v>
                  </c:pt>
                </c:lvl>
              </c:multiLvlStrCache>
            </c:multiLvlStrRef>
          </c:cat>
          <c:val>
            <c:numRef>
              <c:f>'Flu Summit Figure 2'!$E$1:$E$3</c:f>
              <c:numCache>
                <c:formatCode>0.0%</c:formatCode>
                <c:ptCount val="3"/>
                <c:pt idx="0">
                  <c:v>0.70599999999999996</c:v>
                </c:pt>
                <c:pt idx="1">
                  <c:v>0.44</c:v>
                </c:pt>
                <c:pt idx="2">
                  <c:v>0.151</c:v>
                </c:pt>
              </c:numCache>
            </c:numRef>
          </c:val>
          <c:extLst xmlns:c16r2="http://schemas.microsoft.com/office/drawing/2015/06/chart">
            <c:ext xmlns:c16="http://schemas.microsoft.com/office/drawing/2014/chart" uri="{C3380CC4-5D6E-409C-BE32-E72D297353CC}">
              <c16:uniqueId val="{00000000-E0BE-4533-A90D-CEB7D7327A6D}"/>
            </c:ext>
          </c:extLst>
        </c:ser>
        <c:dLbls>
          <c:showLegendKey val="0"/>
          <c:showVal val="0"/>
          <c:showCatName val="0"/>
          <c:showSerName val="0"/>
          <c:showPercent val="0"/>
          <c:showBubbleSize val="0"/>
        </c:dLbls>
        <c:gapWidth val="150"/>
        <c:axId val="378828936"/>
        <c:axId val="378829720"/>
      </c:barChart>
      <c:catAx>
        <c:axId val="378828936"/>
        <c:scaling>
          <c:orientation val="minMax"/>
        </c:scaling>
        <c:delete val="0"/>
        <c:axPos val="b"/>
        <c:numFmt formatCode="General" sourceLinked="1"/>
        <c:majorTickMark val="out"/>
        <c:minorTickMark val="none"/>
        <c:tickLblPos val="nextTo"/>
        <c:txPr>
          <a:bodyPr/>
          <a:lstStyle/>
          <a:p>
            <a:pPr>
              <a:defRPr sz="1600" b="1"/>
            </a:pPr>
            <a:endParaRPr lang="en-US"/>
          </a:p>
        </c:txPr>
        <c:crossAx val="378829720"/>
        <c:crosses val="autoZero"/>
        <c:auto val="1"/>
        <c:lblAlgn val="ctr"/>
        <c:lblOffset val="100"/>
        <c:noMultiLvlLbl val="0"/>
      </c:catAx>
      <c:valAx>
        <c:axId val="378829720"/>
        <c:scaling>
          <c:orientation val="minMax"/>
          <c:max val="1"/>
        </c:scaling>
        <c:delete val="0"/>
        <c:axPos val="l"/>
        <c:title>
          <c:tx>
            <c:rich>
              <a:bodyPr rot="-5400000" vert="horz"/>
              <a:lstStyle/>
              <a:p>
                <a:pPr>
                  <a:defRPr sz="1600"/>
                </a:pPr>
                <a:r>
                  <a:rPr lang="en-US" sz="1600" dirty="0"/>
                  <a:t>Percent Vaccinated</a:t>
                </a:r>
              </a:p>
            </c:rich>
          </c:tx>
          <c:layout/>
          <c:overlay val="0"/>
        </c:title>
        <c:numFmt formatCode="0%" sourceLinked="0"/>
        <c:majorTickMark val="out"/>
        <c:minorTickMark val="none"/>
        <c:tickLblPos val="nextTo"/>
        <c:txPr>
          <a:bodyPr/>
          <a:lstStyle/>
          <a:p>
            <a:pPr>
              <a:defRPr sz="1200" b="1"/>
            </a:pPr>
            <a:endParaRPr lang="en-US"/>
          </a:p>
        </c:txPr>
        <c:crossAx val="378828936"/>
        <c:crosses val="autoZero"/>
        <c:crossBetween val="between"/>
        <c:minorUnit val="2.0000000000000004E-2"/>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03069407990668"/>
          <c:y val="0.20124409448818897"/>
          <c:w val="0.79761074932624887"/>
          <c:h val="0.66094426139994911"/>
        </c:manualLayout>
      </c:layout>
      <c:lineChart>
        <c:grouping val="standard"/>
        <c:varyColors val="0"/>
        <c:ser>
          <c:idx val="1"/>
          <c:order val="0"/>
          <c:tx>
            <c:strRef>
              <c:f>Figure1!$A$2</c:f>
              <c:strCache>
                <c:ptCount val="1"/>
                <c:pt idx="0">
                  <c:v>April</c:v>
                </c:pt>
              </c:strCache>
            </c:strRef>
          </c:tx>
          <c:spPr>
            <a:ln w="34925">
              <a:solidFill>
                <a:srgbClr val="0070C0"/>
              </a:solidFill>
            </a:ln>
          </c:spPr>
          <c:marker>
            <c:symbol val="square"/>
            <c:size val="7"/>
            <c:spPr>
              <a:solidFill>
                <a:srgbClr val="0070C0"/>
              </a:solidFill>
              <a:ln>
                <a:solidFill>
                  <a:srgbClr val="0070C0"/>
                </a:solidFill>
              </a:ln>
            </c:spPr>
          </c:marker>
          <c:dLbls>
            <c:spPr>
              <a:noFill/>
              <a:ln>
                <a:noFill/>
              </a:ln>
              <a:effectLst/>
            </c:spPr>
            <c:txPr>
              <a:bodyPr/>
              <a:lstStyle/>
              <a:p>
                <a:pPr>
                  <a:defRPr sz="1200"/>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Figure1!$B$1:$H$1</c:f>
              <c:strCache>
                <c:ptCount val="5"/>
                <c:pt idx="0">
                  <c:v>2012-13</c:v>
                </c:pt>
                <c:pt idx="1">
                  <c:v>2013-14</c:v>
                </c:pt>
                <c:pt idx="2">
                  <c:v>2014-15</c:v>
                </c:pt>
                <c:pt idx="3">
                  <c:v>2015-16</c:v>
                </c:pt>
                <c:pt idx="4">
                  <c:v>2016-17</c:v>
                </c:pt>
              </c:strCache>
            </c:strRef>
          </c:cat>
          <c:val>
            <c:numRef>
              <c:f>Figure1!$B$2:$H$2</c:f>
              <c:numCache>
                <c:formatCode>0.0</c:formatCode>
                <c:ptCount val="5"/>
                <c:pt idx="0">
                  <c:v>50.5</c:v>
                </c:pt>
                <c:pt idx="1">
                  <c:v>52.2</c:v>
                </c:pt>
                <c:pt idx="2">
                  <c:v>50.3</c:v>
                </c:pt>
                <c:pt idx="3">
                  <c:v>49.9</c:v>
                </c:pt>
                <c:pt idx="4">
                  <c:v>53.7</c:v>
                </c:pt>
              </c:numCache>
            </c:numRef>
          </c:val>
          <c:smooth val="0"/>
          <c:extLst xmlns:c16r2="http://schemas.microsoft.com/office/drawing/2015/06/chart">
            <c:ext xmlns:c16="http://schemas.microsoft.com/office/drawing/2014/chart" uri="{C3380CC4-5D6E-409C-BE32-E72D297353CC}">
              <c16:uniqueId val="{00000000-8774-4EEA-B5D6-ACDE5451BDA4}"/>
            </c:ext>
          </c:extLst>
        </c:ser>
        <c:dLbls>
          <c:showLegendKey val="0"/>
          <c:showVal val="0"/>
          <c:showCatName val="0"/>
          <c:showSerName val="0"/>
          <c:showPercent val="0"/>
          <c:showBubbleSize val="0"/>
        </c:dLbls>
        <c:marker val="1"/>
        <c:smooth val="0"/>
        <c:axId val="378825016"/>
        <c:axId val="378830112"/>
      </c:lineChart>
      <c:catAx>
        <c:axId val="378825016"/>
        <c:scaling>
          <c:orientation val="minMax"/>
        </c:scaling>
        <c:delete val="0"/>
        <c:axPos val="b"/>
        <c:title>
          <c:tx>
            <c:rich>
              <a:bodyPr/>
              <a:lstStyle/>
              <a:p>
                <a:pPr>
                  <a:defRPr sz="1200"/>
                </a:pPr>
                <a:r>
                  <a:rPr lang="en-US" sz="1200"/>
                  <a:t>Influenza season</a:t>
                </a:r>
              </a:p>
            </c:rich>
          </c:tx>
          <c:layout/>
          <c:overlay val="0"/>
        </c:title>
        <c:numFmt formatCode="General" sourceLinked="0"/>
        <c:majorTickMark val="cross"/>
        <c:minorTickMark val="none"/>
        <c:tickLblPos val="nextTo"/>
        <c:txPr>
          <a:bodyPr/>
          <a:lstStyle/>
          <a:p>
            <a:pPr>
              <a:defRPr sz="1000" b="1"/>
            </a:pPr>
            <a:endParaRPr lang="en-US"/>
          </a:p>
        </c:txPr>
        <c:crossAx val="378830112"/>
        <c:crosses val="autoZero"/>
        <c:auto val="1"/>
        <c:lblAlgn val="ctr"/>
        <c:lblOffset val="100"/>
        <c:tickLblSkip val="1"/>
        <c:noMultiLvlLbl val="0"/>
      </c:catAx>
      <c:valAx>
        <c:axId val="378830112"/>
        <c:scaling>
          <c:orientation val="minMax"/>
          <c:max val="100"/>
        </c:scaling>
        <c:delete val="0"/>
        <c:axPos val="l"/>
        <c:title>
          <c:tx>
            <c:rich>
              <a:bodyPr/>
              <a:lstStyle/>
              <a:p>
                <a:pPr>
                  <a:defRPr sz="1200"/>
                </a:pPr>
                <a:r>
                  <a:rPr lang="en-US" sz="1200" baseline="0"/>
                  <a:t>Percent vaccinated  </a:t>
                </a:r>
                <a:endParaRPr lang="en-US" sz="1200"/>
              </a:p>
            </c:rich>
          </c:tx>
          <c:layout>
            <c:manualLayout>
              <c:xMode val="edge"/>
              <c:yMode val="edge"/>
              <c:x val="7.4512248468941389E-2"/>
              <c:y val="0.36515127654497731"/>
            </c:manualLayout>
          </c:layout>
          <c:overlay val="0"/>
        </c:title>
        <c:numFmt formatCode="#,##0" sourceLinked="0"/>
        <c:majorTickMark val="out"/>
        <c:minorTickMark val="none"/>
        <c:tickLblPos val="nextTo"/>
        <c:txPr>
          <a:bodyPr/>
          <a:lstStyle/>
          <a:p>
            <a:pPr>
              <a:defRPr sz="1000" b="1"/>
            </a:pPr>
            <a:endParaRPr lang="en-US"/>
          </a:p>
        </c:txPr>
        <c:crossAx val="378825016"/>
        <c:crosses val="autoZero"/>
        <c:crossBetween val="between"/>
        <c:majorUnit val="10"/>
      </c:valAx>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ysClr val="windowText" lastClr="000000"/>
                </a:solidFill>
                <a:latin typeface="+mn-lt"/>
                <a:ea typeface="+mn-ea"/>
                <a:cs typeface="+mn-cs"/>
              </a:defRPr>
            </a:pPr>
            <a:r>
              <a:rPr lang="en-US" sz="1200" b="1"/>
              <a:t>Receipt of most recent Tdap vaccination among recently pregnant women who had a live birth, Internet panel surveys, United States, April 2014,</a:t>
            </a:r>
            <a:r>
              <a:rPr lang="en-US" sz="1200" b="1" baseline="0"/>
              <a:t> </a:t>
            </a:r>
            <a:r>
              <a:rPr lang="en-US" sz="1200" b="1"/>
              <a:t>April 2015, April 2016, and April 2017</a:t>
            </a:r>
          </a:p>
        </c:rich>
      </c:tx>
      <c:layout/>
      <c:overlay val="0"/>
      <c:spPr>
        <a:noFill/>
        <a:ln>
          <a:noFill/>
        </a:ln>
        <a:effectLst/>
      </c:spPr>
      <c:txPr>
        <a:bodyPr rot="0" spcFirstLastPara="1" vertOverflow="ellipsis" vert="horz" wrap="square" anchor="ctr" anchorCtr="1"/>
        <a:lstStyle/>
        <a:p>
          <a:pPr algn="l">
            <a:defRPr sz="12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1"/>
          <c:order val="0"/>
          <c:tx>
            <c:strRef>
              <c:f>'Fig1 Timing'!$A$9</c:f>
              <c:strCache>
                <c:ptCount val="1"/>
                <c:pt idx="0">
                  <c:v>After pregnancy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('Fig1 Timing'!$C$6,'Fig1 Timing'!$E$6,'Fig1 Timing'!$G$6,'Fig1 Timing'!$I$6)</c:f>
              <c:strCache>
                <c:ptCount val="4"/>
                <c:pt idx="0">
                  <c:v>2014
(n=484)</c:v>
                </c:pt>
                <c:pt idx="1">
                  <c:v>2015
(n=580)</c:v>
                </c:pt>
                <c:pt idx="2">
                  <c:v>2016
(n=663)</c:v>
                </c:pt>
                <c:pt idx="3">
                  <c:v>2017
(n=647)</c:v>
                </c:pt>
              </c:strCache>
            </c:strRef>
          </c:cat>
          <c:val>
            <c:numRef>
              <c:f>('Fig1 Timing'!$C$9,'Fig1 Timing'!$E$9,'Fig1 Timing'!$G$9,'Fig1 Timing'!$I$9)</c:f>
              <c:numCache>
                <c:formatCode>0.0</c:formatCode>
                <c:ptCount val="4"/>
                <c:pt idx="0">
                  <c:v>19.7</c:v>
                </c:pt>
                <c:pt idx="1">
                  <c:v>13.7</c:v>
                </c:pt>
                <c:pt idx="2">
                  <c:v>12.2</c:v>
                </c:pt>
                <c:pt idx="3">
                  <c:v>8.6</c:v>
                </c:pt>
              </c:numCache>
            </c:numRef>
          </c:val>
          <c:extLst xmlns:c16r2="http://schemas.microsoft.com/office/drawing/2015/06/chart">
            <c:ext xmlns:c16="http://schemas.microsoft.com/office/drawing/2014/chart" uri="{C3380CC4-5D6E-409C-BE32-E72D297353CC}">
              <c16:uniqueId val="{00000000-F3C9-49CD-9856-A34A6B8869B4}"/>
            </c:ext>
          </c:extLst>
        </c:ser>
        <c:ser>
          <c:idx val="2"/>
          <c:order val="1"/>
          <c:tx>
            <c:strRef>
              <c:f>'Fig1 Timing'!$A$8</c:f>
              <c:strCache>
                <c:ptCount val="1"/>
                <c:pt idx="0">
                  <c:v>During pregnancy</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('Fig1 Timing'!$C$6,'Fig1 Timing'!$E$6,'Fig1 Timing'!$G$6,'Fig1 Timing'!$I$6)</c:f>
              <c:strCache>
                <c:ptCount val="4"/>
                <c:pt idx="0">
                  <c:v>2014
(n=484)</c:v>
                </c:pt>
                <c:pt idx="1">
                  <c:v>2015
(n=580)</c:v>
                </c:pt>
                <c:pt idx="2">
                  <c:v>2016
(n=663)</c:v>
                </c:pt>
                <c:pt idx="3">
                  <c:v>2017
(n=647)</c:v>
                </c:pt>
              </c:strCache>
            </c:strRef>
          </c:cat>
          <c:val>
            <c:numRef>
              <c:f>('Fig1 Timing'!$C$8,'Fig1 Timing'!$E$8,'Fig1 Timing'!$G$8,'Fig1 Timing'!$I$8)</c:f>
              <c:numCache>
                <c:formatCode>0.0</c:formatCode>
                <c:ptCount val="4"/>
                <c:pt idx="0">
                  <c:v>27</c:v>
                </c:pt>
                <c:pt idx="1">
                  <c:v>42.1</c:v>
                </c:pt>
                <c:pt idx="2">
                  <c:v>48.8</c:v>
                </c:pt>
                <c:pt idx="3">
                  <c:v>50.4</c:v>
                </c:pt>
              </c:numCache>
            </c:numRef>
          </c:val>
          <c:extLst xmlns:c16r2="http://schemas.microsoft.com/office/drawing/2015/06/chart">
            <c:ext xmlns:c16="http://schemas.microsoft.com/office/drawing/2014/chart" uri="{C3380CC4-5D6E-409C-BE32-E72D297353CC}">
              <c16:uniqueId val="{00000001-F3C9-49CD-9856-A34A6B8869B4}"/>
            </c:ext>
          </c:extLst>
        </c:ser>
        <c:ser>
          <c:idx val="3"/>
          <c:order val="2"/>
          <c:tx>
            <c:strRef>
              <c:f>'Fig1 Timing'!$A$7</c:f>
              <c:strCache>
                <c:ptCount val="1"/>
                <c:pt idx="0">
                  <c:v>Before pregnancy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('Fig1 Timing'!$C$6,'Fig1 Timing'!$E$6,'Fig1 Timing'!$G$6,'Fig1 Timing'!$I$6)</c:f>
              <c:strCache>
                <c:ptCount val="4"/>
                <c:pt idx="0">
                  <c:v>2014
(n=484)</c:v>
                </c:pt>
                <c:pt idx="1">
                  <c:v>2015
(n=580)</c:v>
                </c:pt>
                <c:pt idx="2">
                  <c:v>2016
(n=663)</c:v>
                </c:pt>
                <c:pt idx="3">
                  <c:v>2017
(n=647)</c:v>
                </c:pt>
              </c:strCache>
            </c:strRef>
          </c:cat>
          <c:val>
            <c:numRef>
              <c:f>('Fig1 Timing'!$C$7,'Fig1 Timing'!$E$7,'Fig1 Timing'!$G$7,'Fig1 Timing'!$I$7)</c:f>
              <c:numCache>
                <c:formatCode>0.0</c:formatCode>
                <c:ptCount val="4"/>
                <c:pt idx="0">
                  <c:v>34.200000000000003</c:v>
                </c:pt>
                <c:pt idx="1">
                  <c:v>26.2</c:v>
                </c:pt>
                <c:pt idx="2">
                  <c:v>26.8</c:v>
                </c:pt>
                <c:pt idx="3">
                  <c:v>25.8</c:v>
                </c:pt>
              </c:numCache>
            </c:numRef>
          </c:val>
          <c:extLst xmlns:c16r2="http://schemas.microsoft.com/office/drawing/2015/06/chart">
            <c:ext xmlns:c16="http://schemas.microsoft.com/office/drawing/2014/chart" uri="{C3380CC4-5D6E-409C-BE32-E72D297353CC}">
              <c16:uniqueId val="{00000002-F3C9-49CD-9856-A34A6B8869B4}"/>
            </c:ext>
          </c:extLst>
        </c:ser>
        <c:ser>
          <c:idx val="4"/>
          <c:order val="3"/>
          <c:tx>
            <c:strRef>
              <c:f>'Fig1 Timing'!$A$10</c:f>
              <c:strCache>
                <c:ptCount val="1"/>
                <c:pt idx="0">
                  <c:v>Never received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('Fig1 Timing'!$C$6,'Fig1 Timing'!$E$6,'Fig1 Timing'!$G$6,'Fig1 Timing'!$I$6)</c:f>
              <c:strCache>
                <c:ptCount val="4"/>
                <c:pt idx="0">
                  <c:v>2014
(n=484)</c:v>
                </c:pt>
                <c:pt idx="1">
                  <c:v>2015
(n=580)</c:v>
                </c:pt>
                <c:pt idx="2">
                  <c:v>2016
(n=663)</c:v>
                </c:pt>
                <c:pt idx="3">
                  <c:v>2017
(n=647)</c:v>
                </c:pt>
              </c:strCache>
            </c:strRef>
          </c:cat>
          <c:val>
            <c:numRef>
              <c:f>('Fig1 Timing'!$C$10,'Fig1 Timing'!$E$10,'Fig1 Timing'!$G$10,'Fig1 Timing'!$I$10)</c:f>
              <c:numCache>
                <c:formatCode>0.0</c:formatCode>
                <c:ptCount val="4"/>
                <c:pt idx="0">
                  <c:v>19.100000000000001</c:v>
                </c:pt>
                <c:pt idx="1">
                  <c:v>18</c:v>
                </c:pt>
                <c:pt idx="2">
                  <c:v>12.2</c:v>
                </c:pt>
                <c:pt idx="3">
                  <c:v>15.3</c:v>
                </c:pt>
              </c:numCache>
            </c:numRef>
          </c:val>
          <c:extLst xmlns:c16r2="http://schemas.microsoft.com/office/drawing/2015/06/chart">
            <c:ext xmlns:c16="http://schemas.microsoft.com/office/drawing/2014/chart" uri="{C3380CC4-5D6E-409C-BE32-E72D297353CC}">
              <c16:uniqueId val="{00000003-F3C9-49CD-9856-A34A6B8869B4}"/>
            </c:ext>
          </c:extLst>
        </c:ser>
        <c:dLbls>
          <c:dLblPos val="ctr"/>
          <c:showLegendKey val="0"/>
          <c:showVal val="1"/>
          <c:showCatName val="0"/>
          <c:showSerName val="0"/>
          <c:showPercent val="0"/>
          <c:showBubbleSize val="0"/>
        </c:dLbls>
        <c:gapWidth val="150"/>
        <c:overlap val="100"/>
        <c:axId val="378828544"/>
        <c:axId val="378825408"/>
      </c:barChart>
      <c:catAx>
        <c:axId val="37882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378825408"/>
        <c:crosses val="autoZero"/>
        <c:auto val="0"/>
        <c:lblAlgn val="ctr"/>
        <c:lblOffset val="100"/>
        <c:noMultiLvlLbl val="0"/>
      </c:catAx>
      <c:valAx>
        <c:axId val="378825408"/>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solidFill>
                      <a:sysClr val="windowText" lastClr="000000"/>
                    </a:solidFill>
                  </a:rPr>
                  <a:t>Percent (%)</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378828544"/>
        <c:crosses val="autoZero"/>
        <c:crossBetween val="between"/>
        <c:majorUnit val="20"/>
      </c:valAx>
      <c:spPr>
        <a:noFill/>
        <a:ln>
          <a:noFill/>
        </a:ln>
        <a:effectLst/>
      </c:spPr>
    </c:plotArea>
    <c:legend>
      <c:legendPos val="r"/>
      <c:layout>
        <c:manualLayout>
          <c:xMode val="edge"/>
          <c:yMode val="edge"/>
          <c:x val="0.75592169651689722"/>
          <c:y val="0.43055917974575592"/>
          <c:w val="0.2061790646769294"/>
          <c:h val="0.28800196736974831"/>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accent5">
                    <a:lumMod val="75000"/>
                  </a:schemeClr>
                </a:solidFill>
              </a:rPr>
              <a:t>Vaccination</a:t>
            </a:r>
            <a:r>
              <a:rPr lang="en-US" sz="2400" b="1" baseline="0" dirty="0">
                <a:solidFill>
                  <a:schemeClr val="accent5">
                    <a:lumMod val="75000"/>
                  </a:schemeClr>
                </a:solidFill>
              </a:rPr>
              <a:t> Coverage Among Children 19-35 Months, National Immunization Survey-Child, 2011-2017</a:t>
            </a:r>
            <a:endParaRPr lang="en-US" sz="2400" b="1" dirty="0">
              <a:solidFill>
                <a:schemeClr val="accent5">
                  <a:lumMod val="75000"/>
                </a:schemeClr>
              </a:solidFill>
            </a:endParaRPr>
          </a:p>
        </c:rich>
      </c:tx>
      <c:layout>
        <c:manualLayout>
          <c:xMode val="edge"/>
          <c:yMode val="edge"/>
          <c:x val="0.16740844019901174"/>
          <c:y val="1.35869492538143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Sheet1!$B$1</c:f>
              <c:strCache>
                <c:ptCount val="1"/>
                <c:pt idx="0">
                  <c:v>4+ DTaP</c:v>
                </c:pt>
              </c:strCache>
            </c:strRef>
          </c:tx>
          <c:spPr>
            <a:ln w="28575" cap="rnd">
              <a:solidFill>
                <a:schemeClr val="accent2"/>
              </a:solidFill>
              <a:round/>
            </a:ln>
            <a:effectLst/>
          </c:spPr>
          <c:marker>
            <c:symbol val="none"/>
          </c:marker>
          <c:cat>
            <c:numRef>
              <c:f>Sheet1!$A$2:$A$11</c:f>
              <c:numCache>
                <c:formatCode>General</c:formatCode>
                <c:ptCount val="7"/>
                <c:pt idx="0">
                  <c:v>2011</c:v>
                </c:pt>
                <c:pt idx="1">
                  <c:v>2012</c:v>
                </c:pt>
                <c:pt idx="2">
                  <c:v>2013</c:v>
                </c:pt>
                <c:pt idx="3">
                  <c:v>2014</c:v>
                </c:pt>
                <c:pt idx="4">
                  <c:v>2015</c:v>
                </c:pt>
                <c:pt idx="5">
                  <c:v>2016</c:v>
                </c:pt>
                <c:pt idx="6">
                  <c:v>2017</c:v>
                </c:pt>
              </c:numCache>
            </c:numRef>
          </c:cat>
          <c:val>
            <c:numRef>
              <c:f>Sheet1!$B$2:$B$11</c:f>
              <c:numCache>
                <c:formatCode>General</c:formatCode>
                <c:ptCount val="7"/>
                <c:pt idx="0">
                  <c:v>84.6</c:v>
                </c:pt>
                <c:pt idx="1">
                  <c:v>82.5</c:v>
                </c:pt>
                <c:pt idx="2">
                  <c:v>83.1</c:v>
                </c:pt>
                <c:pt idx="3">
                  <c:v>84.2</c:v>
                </c:pt>
                <c:pt idx="4">
                  <c:v>84.6</c:v>
                </c:pt>
                <c:pt idx="5">
                  <c:v>83.4</c:v>
                </c:pt>
                <c:pt idx="6">
                  <c:v>83.2</c:v>
                </c:pt>
              </c:numCache>
            </c:numRef>
          </c:val>
          <c:smooth val="0"/>
          <c:extLst xmlns:c16r2="http://schemas.microsoft.com/office/drawing/2015/06/chart">
            <c:ext xmlns:c16="http://schemas.microsoft.com/office/drawing/2014/chart" uri="{C3380CC4-5D6E-409C-BE32-E72D297353CC}">
              <c16:uniqueId val="{00000000-BBFF-4576-A004-805BBED74D8F}"/>
            </c:ext>
          </c:extLst>
        </c:ser>
        <c:ser>
          <c:idx val="0"/>
          <c:order val="1"/>
          <c:tx>
            <c:strRef>
              <c:f>Sheet1!$C$1</c:f>
              <c:strCache>
                <c:ptCount val="1"/>
                <c:pt idx="0">
                  <c:v>3+ Polio</c:v>
                </c:pt>
              </c:strCache>
            </c:strRef>
          </c:tx>
          <c:spPr>
            <a:ln w="28575" cap="rnd">
              <a:solidFill>
                <a:schemeClr val="accent1"/>
              </a:solidFill>
              <a:round/>
            </a:ln>
            <a:effectLst/>
          </c:spPr>
          <c:marker>
            <c:symbol val="none"/>
          </c:marker>
          <c:val>
            <c:numRef>
              <c:f>Sheet1!$C$2:$C$11</c:f>
              <c:numCache>
                <c:formatCode>General</c:formatCode>
                <c:ptCount val="7"/>
                <c:pt idx="0">
                  <c:v>93.9</c:v>
                </c:pt>
                <c:pt idx="1">
                  <c:v>92.8</c:v>
                </c:pt>
                <c:pt idx="2">
                  <c:v>92.7</c:v>
                </c:pt>
                <c:pt idx="3">
                  <c:v>93.3</c:v>
                </c:pt>
                <c:pt idx="4">
                  <c:v>93.7</c:v>
                </c:pt>
                <c:pt idx="5">
                  <c:v>91.9</c:v>
                </c:pt>
                <c:pt idx="6">
                  <c:v>92.7</c:v>
                </c:pt>
              </c:numCache>
            </c:numRef>
          </c:val>
          <c:smooth val="0"/>
          <c:extLst xmlns:c16r2="http://schemas.microsoft.com/office/drawing/2015/06/chart">
            <c:ext xmlns:c16="http://schemas.microsoft.com/office/drawing/2014/chart" uri="{C3380CC4-5D6E-409C-BE32-E72D297353CC}">
              <c16:uniqueId val="{00000001-BBFF-4576-A004-805BBED74D8F}"/>
            </c:ext>
          </c:extLst>
        </c:ser>
        <c:ser>
          <c:idx val="2"/>
          <c:order val="2"/>
          <c:tx>
            <c:strRef>
              <c:f>Sheet1!$D$1</c:f>
              <c:strCache>
                <c:ptCount val="1"/>
                <c:pt idx="0">
                  <c:v>1+ MMR</c:v>
                </c:pt>
              </c:strCache>
            </c:strRef>
          </c:tx>
          <c:spPr>
            <a:ln w="28575" cap="rnd">
              <a:solidFill>
                <a:srgbClr val="7030A0"/>
              </a:solidFill>
              <a:round/>
            </a:ln>
            <a:effectLst/>
          </c:spPr>
          <c:marker>
            <c:symbol val="none"/>
          </c:marker>
          <c:val>
            <c:numRef>
              <c:f>Sheet1!$D$2:$D$11</c:f>
              <c:numCache>
                <c:formatCode>General</c:formatCode>
                <c:ptCount val="7"/>
                <c:pt idx="0">
                  <c:v>91.6</c:v>
                </c:pt>
                <c:pt idx="1">
                  <c:v>90.8</c:v>
                </c:pt>
                <c:pt idx="2">
                  <c:v>91.9</c:v>
                </c:pt>
                <c:pt idx="3">
                  <c:v>91.5</c:v>
                </c:pt>
                <c:pt idx="4">
                  <c:v>91.9</c:v>
                </c:pt>
                <c:pt idx="5">
                  <c:v>91.1</c:v>
                </c:pt>
                <c:pt idx="6">
                  <c:v>91.5</c:v>
                </c:pt>
              </c:numCache>
            </c:numRef>
          </c:val>
          <c:smooth val="0"/>
          <c:extLst xmlns:c16r2="http://schemas.microsoft.com/office/drawing/2015/06/chart">
            <c:ext xmlns:c16="http://schemas.microsoft.com/office/drawing/2014/chart" uri="{C3380CC4-5D6E-409C-BE32-E72D297353CC}">
              <c16:uniqueId val="{00000002-BBFF-4576-A004-805BBED74D8F}"/>
            </c:ext>
          </c:extLst>
        </c:ser>
        <c:ser>
          <c:idx val="3"/>
          <c:order val="3"/>
          <c:tx>
            <c:strRef>
              <c:f>Sheet1!$E$1</c:f>
              <c:strCache>
                <c:ptCount val="1"/>
                <c:pt idx="0">
                  <c:v>Hib-FS*</c:v>
                </c:pt>
              </c:strCache>
            </c:strRef>
          </c:tx>
          <c:spPr>
            <a:ln w="28575" cap="rnd">
              <a:solidFill>
                <a:srgbClr val="00B0F0"/>
              </a:solidFill>
              <a:round/>
            </a:ln>
            <a:effectLst/>
          </c:spPr>
          <c:marker>
            <c:symbol val="none"/>
          </c:marker>
          <c:val>
            <c:numRef>
              <c:f>Sheet1!$E$2:$E$11</c:f>
              <c:numCache>
                <c:formatCode>General</c:formatCode>
                <c:ptCount val="7"/>
                <c:pt idx="0">
                  <c:v>80.400000000000006</c:v>
                </c:pt>
                <c:pt idx="1">
                  <c:v>80.900000000000006</c:v>
                </c:pt>
                <c:pt idx="2">
                  <c:v>82</c:v>
                </c:pt>
                <c:pt idx="3">
                  <c:v>82</c:v>
                </c:pt>
                <c:pt idx="4">
                  <c:v>82.7</c:v>
                </c:pt>
                <c:pt idx="5">
                  <c:v>81.8</c:v>
                </c:pt>
                <c:pt idx="6">
                  <c:v>80.7</c:v>
                </c:pt>
              </c:numCache>
            </c:numRef>
          </c:val>
          <c:smooth val="0"/>
          <c:extLst xmlns:c16r2="http://schemas.microsoft.com/office/drawing/2015/06/chart">
            <c:ext xmlns:c16="http://schemas.microsoft.com/office/drawing/2014/chart" uri="{C3380CC4-5D6E-409C-BE32-E72D297353CC}">
              <c16:uniqueId val="{00000003-BBFF-4576-A004-805BBED74D8F}"/>
            </c:ext>
          </c:extLst>
        </c:ser>
        <c:ser>
          <c:idx val="4"/>
          <c:order val="4"/>
          <c:tx>
            <c:strRef>
              <c:f>Sheet1!$F$1</c:f>
              <c:strCache>
                <c:ptCount val="1"/>
                <c:pt idx="0">
                  <c:v>3+ HepB</c:v>
                </c:pt>
              </c:strCache>
            </c:strRef>
          </c:tx>
          <c:spPr>
            <a:ln w="28575" cap="rnd">
              <a:solidFill>
                <a:schemeClr val="accent6"/>
              </a:solidFill>
              <a:round/>
            </a:ln>
            <a:effectLst/>
          </c:spPr>
          <c:marker>
            <c:symbol val="none"/>
          </c:marker>
          <c:val>
            <c:numRef>
              <c:f>Sheet1!$F$2:$F$11</c:f>
              <c:numCache>
                <c:formatCode>General</c:formatCode>
                <c:ptCount val="7"/>
                <c:pt idx="0">
                  <c:v>91.1</c:v>
                </c:pt>
                <c:pt idx="1">
                  <c:v>89.7</c:v>
                </c:pt>
                <c:pt idx="2">
                  <c:v>90.8</c:v>
                </c:pt>
                <c:pt idx="3">
                  <c:v>91.6</c:v>
                </c:pt>
                <c:pt idx="4">
                  <c:v>92.6</c:v>
                </c:pt>
                <c:pt idx="5">
                  <c:v>90.5</c:v>
                </c:pt>
                <c:pt idx="6">
                  <c:v>91.4</c:v>
                </c:pt>
              </c:numCache>
            </c:numRef>
          </c:val>
          <c:smooth val="0"/>
          <c:extLst xmlns:c16r2="http://schemas.microsoft.com/office/drawing/2015/06/chart">
            <c:ext xmlns:c16="http://schemas.microsoft.com/office/drawing/2014/chart" uri="{C3380CC4-5D6E-409C-BE32-E72D297353CC}">
              <c16:uniqueId val="{00000004-BBFF-4576-A004-805BBED74D8F}"/>
            </c:ext>
          </c:extLst>
        </c:ser>
        <c:ser>
          <c:idx val="5"/>
          <c:order val="5"/>
          <c:tx>
            <c:strRef>
              <c:f>Sheet1!$G$1</c:f>
              <c:strCache>
                <c:ptCount val="1"/>
                <c:pt idx="0">
                  <c:v>HepB birth dose†</c:v>
                </c:pt>
              </c:strCache>
            </c:strRef>
          </c:tx>
          <c:spPr>
            <a:ln w="28575" cap="rnd">
              <a:solidFill>
                <a:schemeClr val="accent6"/>
              </a:solidFill>
              <a:round/>
            </a:ln>
            <a:effectLst/>
          </c:spPr>
          <c:marker>
            <c:symbol val="none"/>
          </c:marker>
          <c:val>
            <c:numRef>
              <c:f>Sheet1!$G$2:$G$11</c:f>
              <c:numCache>
                <c:formatCode>General</c:formatCode>
                <c:ptCount val="7"/>
                <c:pt idx="0">
                  <c:v>68.599999999999994</c:v>
                </c:pt>
                <c:pt idx="1">
                  <c:v>71.599999999999994</c:v>
                </c:pt>
                <c:pt idx="2">
                  <c:v>74.2</c:v>
                </c:pt>
                <c:pt idx="3">
                  <c:v>72.400000000000006</c:v>
                </c:pt>
                <c:pt idx="4">
                  <c:v>72.400000000000006</c:v>
                </c:pt>
                <c:pt idx="5">
                  <c:v>71.099999999999994</c:v>
                </c:pt>
                <c:pt idx="6">
                  <c:v>73.599999999999994</c:v>
                </c:pt>
              </c:numCache>
            </c:numRef>
          </c:val>
          <c:smooth val="0"/>
          <c:extLst xmlns:c16r2="http://schemas.microsoft.com/office/drawing/2015/06/chart">
            <c:ext xmlns:c16="http://schemas.microsoft.com/office/drawing/2014/chart" uri="{C3380CC4-5D6E-409C-BE32-E72D297353CC}">
              <c16:uniqueId val="{00000005-BBFF-4576-A004-805BBED74D8F}"/>
            </c:ext>
          </c:extLst>
        </c:ser>
        <c:ser>
          <c:idx val="6"/>
          <c:order val="6"/>
          <c:tx>
            <c:strRef>
              <c:f>Sheet1!$H$1</c:f>
              <c:strCache>
                <c:ptCount val="1"/>
                <c:pt idx="0">
                  <c:v>1+ Var</c:v>
                </c:pt>
              </c:strCache>
            </c:strRef>
          </c:tx>
          <c:spPr>
            <a:ln w="28575" cap="rnd">
              <a:solidFill>
                <a:srgbClr val="C00000"/>
              </a:solidFill>
              <a:round/>
            </a:ln>
            <a:effectLst/>
          </c:spPr>
          <c:marker>
            <c:symbol val="none"/>
          </c:marker>
          <c:val>
            <c:numRef>
              <c:f>Sheet1!$H$2:$H$11</c:f>
              <c:numCache>
                <c:formatCode>General</c:formatCode>
                <c:ptCount val="7"/>
                <c:pt idx="0">
                  <c:v>90.8</c:v>
                </c:pt>
                <c:pt idx="1">
                  <c:v>90.2</c:v>
                </c:pt>
                <c:pt idx="2">
                  <c:v>91.2</c:v>
                </c:pt>
                <c:pt idx="3">
                  <c:v>91</c:v>
                </c:pt>
                <c:pt idx="4">
                  <c:v>91.8</c:v>
                </c:pt>
                <c:pt idx="5">
                  <c:v>90.6</c:v>
                </c:pt>
                <c:pt idx="6">
                  <c:v>91</c:v>
                </c:pt>
              </c:numCache>
            </c:numRef>
          </c:val>
          <c:smooth val="0"/>
          <c:extLst xmlns:c16r2="http://schemas.microsoft.com/office/drawing/2015/06/chart">
            <c:ext xmlns:c16="http://schemas.microsoft.com/office/drawing/2014/chart" uri="{C3380CC4-5D6E-409C-BE32-E72D297353CC}">
              <c16:uniqueId val="{00000006-BBFF-4576-A004-805BBED74D8F}"/>
            </c:ext>
          </c:extLst>
        </c:ser>
        <c:ser>
          <c:idx val="7"/>
          <c:order val="7"/>
          <c:tx>
            <c:strRef>
              <c:f>Sheet1!$I$1</c:f>
              <c:strCache>
                <c:ptCount val="1"/>
                <c:pt idx="0">
                  <c:v>4+ PCV</c:v>
                </c:pt>
              </c:strCache>
            </c:strRef>
          </c:tx>
          <c:spPr>
            <a:ln w="28575" cap="rnd">
              <a:solidFill>
                <a:srgbClr val="002060"/>
              </a:solidFill>
              <a:round/>
            </a:ln>
            <a:effectLst/>
          </c:spPr>
          <c:marker>
            <c:symbol val="none"/>
          </c:marker>
          <c:val>
            <c:numRef>
              <c:f>Sheet1!$I$2:$I$11</c:f>
              <c:numCache>
                <c:formatCode>General</c:formatCode>
                <c:ptCount val="7"/>
                <c:pt idx="0">
                  <c:v>84.4</c:v>
                </c:pt>
                <c:pt idx="1">
                  <c:v>81.900000000000006</c:v>
                </c:pt>
                <c:pt idx="2">
                  <c:v>82</c:v>
                </c:pt>
                <c:pt idx="3">
                  <c:v>82.9</c:v>
                </c:pt>
                <c:pt idx="4">
                  <c:v>84.1</c:v>
                </c:pt>
                <c:pt idx="5">
                  <c:v>81.8</c:v>
                </c:pt>
                <c:pt idx="6">
                  <c:v>82.4</c:v>
                </c:pt>
              </c:numCache>
            </c:numRef>
          </c:val>
          <c:smooth val="0"/>
          <c:extLst xmlns:c16r2="http://schemas.microsoft.com/office/drawing/2015/06/chart">
            <c:ext xmlns:c16="http://schemas.microsoft.com/office/drawing/2014/chart" uri="{C3380CC4-5D6E-409C-BE32-E72D297353CC}">
              <c16:uniqueId val="{00000007-BBFF-4576-A004-805BBED74D8F}"/>
            </c:ext>
          </c:extLst>
        </c:ser>
        <c:ser>
          <c:idx val="8"/>
          <c:order val="8"/>
          <c:tx>
            <c:strRef>
              <c:f>Sheet1!$J$1</c:f>
              <c:strCache>
                <c:ptCount val="1"/>
                <c:pt idx="0">
                  <c:v>2+ HepA</c:v>
                </c:pt>
              </c:strCache>
            </c:strRef>
          </c:tx>
          <c:spPr>
            <a:ln w="28575" cap="rnd">
              <a:solidFill>
                <a:schemeClr val="accent3">
                  <a:lumMod val="60000"/>
                </a:schemeClr>
              </a:solidFill>
              <a:round/>
            </a:ln>
            <a:effectLst/>
          </c:spPr>
          <c:marker>
            <c:symbol val="none"/>
          </c:marker>
          <c:val>
            <c:numRef>
              <c:f>Sheet1!$J$2:$J$11</c:f>
              <c:numCache>
                <c:formatCode>General</c:formatCode>
                <c:ptCount val="7"/>
                <c:pt idx="0">
                  <c:v>52.2</c:v>
                </c:pt>
                <c:pt idx="1">
                  <c:v>53</c:v>
                </c:pt>
                <c:pt idx="2">
                  <c:v>54.7</c:v>
                </c:pt>
                <c:pt idx="3">
                  <c:v>57.5</c:v>
                </c:pt>
                <c:pt idx="4">
                  <c:v>59.6</c:v>
                </c:pt>
                <c:pt idx="5">
                  <c:v>60.6</c:v>
                </c:pt>
                <c:pt idx="6">
                  <c:v>59.7</c:v>
                </c:pt>
              </c:numCache>
            </c:numRef>
          </c:val>
          <c:smooth val="0"/>
          <c:extLst xmlns:c16r2="http://schemas.microsoft.com/office/drawing/2015/06/chart">
            <c:ext xmlns:c16="http://schemas.microsoft.com/office/drawing/2014/chart" uri="{C3380CC4-5D6E-409C-BE32-E72D297353CC}">
              <c16:uniqueId val="{00000008-BBFF-4576-A004-805BBED74D8F}"/>
            </c:ext>
          </c:extLst>
        </c:ser>
        <c:ser>
          <c:idx val="9"/>
          <c:order val="9"/>
          <c:tx>
            <c:strRef>
              <c:f>Sheet1!$K$1</c:f>
              <c:strCache>
                <c:ptCount val="1"/>
                <c:pt idx="0">
                  <c:v>Rotavirus§</c:v>
                </c:pt>
              </c:strCache>
            </c:strRef>
          </c:tx>
          <c:spPr>
            <a:ln w="28575" cap="rnd">
              <a:solidFill>
                <a:schemeClr val="accent4">
                  <a:lumMod val="60000"/>
                </a:schemeClr>
              </a:solidFill>
              <a:round/>
            </a:ln>
            <a:effectLst/>
          </c:spPr>
          <c:marker>
            <c:symbol val="none"/>
          </c:marker>
          <c:val>
            <c:numRef>
              <c:f>Sheet1!$K$2:$K$11</c:f>
              <c:numCache>
                <c:formatCode>General</c:formatCode>
                <c:ptCount val="7"/>
                <c:pt idx="0">
                  <c:v>67.3</c:v>
                </c:pt>
                <c:pt idx="1">
                  <c:v>68.599999999999994</c:v>
                </c:pt>
                <c:pt idx="2">
                  <c:v>72.599999999999994</c:v>
                </c:pt>
                <c:pt idx="3">
                  <c:v>71.7</c:v>
                </c:pt>
                <c:pt idx="4">
                  <c:v>73.2</c:v>
                </c:pt>
                <c:pt idx="5">
                  <c:v>74.099999999999994</c:v>
                </c:pt>
                <c:pt idx="6">
                  <c:v>73.2</c:v>
                </c:pt>
              </c:numCache>
            </c:numRef>
          </c:val>
          <c:smooth val="0"/>
          <c:extLst xmlns:c16r2="http://schemas.microsoft.com/office/drawing/2015/06/chart">
            <c:ext xmlns:c16="http://schemas.microsoft.com/office/drawing/2014/chart" uri="{C3380CC4-5D6E-409C-BE32-E72D297353CC}">
              <c16:uniqueId val="{00000009-BBFF-4576-A004-805BBED74D8F}"/>
            </c:ext>
          </c:extLst>
        </c:ser>
        <c:ser>
          <c:idx val="10"/>
          <c:order val="10"/>
          <c:tx>
            <c:strRef>
              <c:f>Sheet1!$L$1</c:f>
              <c:strCache>
                <c:ptCount val="1"/>
                <c:pt idx="0">
                  <c:v>4:3:1:3*:3:1:4¶</c:v>
                </c:pt>
              </c:strCache>
            </c:strRef>
          </c:tx>
          <c:spPr>
            <a:ln w="28575" cap="rnd">
              <a:solidFill>
                <a:schemeClr val="accent5">
                  <a:lumMod val="60000"/>
                </a:schemeClr>
              </a:solidFill>
              <a:round/>
            </a:ln>
            <a:effectLst/>
          </c:spPr>
          <c:marker>
            <c:symbol val="none"/>
          </c:marker>
          <c:val>
            <c:numRef>
              <c:f>Sheet1!$L$2:$L$11</c:f>
              <c:numCache>
                <c:formatCode>General</c:formatCode>
                <c:ptCount val="7"/>
                <c:pt idx="0">
                  <c:v>68.5</c:v>
                </c:pt>
                <c:pt idx="1">
                  <c:v>68.400000000000006</c:v>
                </c:pt>
                <c:pt idx="2">
                  <c:v>70.400000000000006</c:v>
                </c:pt>
                <c:pt idx="3">
                  <c:v>71.599999999999994</c:v>
                </c:pt>
                <c:pt idx="4">
                  <c:v>72.2</c:v>
                </c:pt>
                <c:pt idx="5">
                  <c:v>70.7</c:v>
                </c:pt>
                <c:pt idx="6">
                  <c:v>70.400000000000006</c:v>
                </c:pt>
              </c:numCache>
            </c:numRef>
          </c:val>
          <c:smooth val="0"/>
          <c:extLst xmlns:c16r2="http://schemas.microsoft.com/office/drawing/2015/06/chart">
            <c:ext xmlns:c16="http://schemas.microsoft.com/office/drawing/2014/chart" uri="{C3380CC4-5D6E-409C-BE32-E72D297353CC}">
              <c16:uniqueId val="{0000000A-BBFF-4576-A004-805BBED74D8F}"/>
            </c:ext>
          </c:extLst>
        </c:ser>
        <c:dLbls>
          <c:showLegendKey val="0"/>
          <c:showVal val="0"/>
          <c:showCatName val="0"/>
          <c:showSerName val="0"/>
          <c:showPercent val="0"/>
          <c:showBubbleSize val="0"/>
        </c:dLbls>
        <c:smooth val="0"/>
        <c:axId val="376842904"/>
        <c:axId val="376844472"/>
      </c:lineChart>
      <c:catAx>
        <c:axId val="376842904"/>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b="1">
                    <a:solidFill>
                      <a:sysClr val="windowText" lastClr="000000"/>
                    </a:solidFill>
                  </a:rPr>
                  <a:t>Survey</a:t>
                </a:r>
                <a:r>
                  <a:rPr lang="en-US" b="1" baseline="0">
                    <a:solidFill>
                      <a:sysClr val="windowText" lastClr="000000"/>
                    </a:solidFill>
                  </a:rPr>
                  <a:t> Year</a:t>
                </a:r>
                <a:endParaRPr lang="en-US" b="1">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376844472"/>
        <c:crosses val="autoZero"/>
        <c:auto val="1"/>
        <c:lblAlgn val="ctr"/>
        <c:lblOffset val="100"/>
        <c:noMultiLvlLbl val="0"/>
      </c:catAx>
      <c:valAx>
        <c:axId val="376844472"/>
        <c:scaling>
          <c:orientation val="minMax"/>
          <c:max val="95"/>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b="1">
                    <a:solidFill>
                      <a:sysClr val="windowText" lastClr="000000"/>
                    </a:solidFill>
                  </a:rPr>
                  <a:t>Percent</a:t>
                </a:r>
                <a:r>
                  <a:rPr lang="en-US" b="1" baseline="0">
                    <a:solidFill>
                      <a:sysClr val="windowText" lastClr="000000"/>
                    </a:solidFill>
                  </a:rPr>
                  <a:t> Vaccinated</a:t>
                </a:r>
                <a:endParaRPr lang="en-US" b="1">
                  <a:solidFill>
                    <a:sysClr val="windowText" lastClr="000000"/>
                  </a:solidFill>
                </a:endParaRPr>
              </a:p>
            </c:rich>
          </c:tx>
          <c:layout>
            <c:manualLayout>
              <c:xMode val="edge"/>
              <c:yMode val="edge"/>
              <c:x val="1.1695906432748537E-2"/>
              <c:y val="0.3657721578550087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76842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0.07836</cdr:x>
      <cdr:y>0.04672</cdr:y>
    </cdr:from>
    <cdr:to>
      <cdr:x>0.92164</cdr:x>
      <cdr:y>0.20146</cdr:y>
    </cdr:to>
    <cdr:sp macro="" textlink="">
      <cdr:nvSpPr>
        <cdr:cNvPr id="4" name="TextBox 3"/>
        <cdr:cNvSpPr txBox="1"/>
      </cdr:nvSpPr>
      <cdr:spPr>
        <a:xfrm xmlns:a="http://schemas.openxmlformats.org/drawingml/2006/main">
          <a:off x="438151" y="152400"/>
          <a:ext cx="4714875" cy="5048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0.05359</cdr:x>
      <cdr:y>0.03025</cdr:y>
    </cdr:from>
    <cdr:to>
      <cdr:x>0.96955</cdr:x>
      <cdr:y>0.22873</cdr:y>
    </cdr:to>
    <cdr:sp macro="" textlink="">
      <cdr:nvSpPr>
        <cdr:cNvPr id="2" name="TextBox 1"/>
        <cdr:cNvSpPr txBox="1"/>
      </cdr:nvSpPr>
      <cdr:spPr>
        <a:xfrm xmlns:a="http://schemas.openxmlformats.org/drawingml/2006/main">
          <a:off x="419101" y="152401"/>
          <a:ext cx="7162800" cy="1000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0.06212</cdr:x>
      <cdr:y>0.04019</cdr:y>
    </cdr:from>
    <cdr:to>
      <cdr:x>0.98782</cdr:x>
      <cdr:y>0.21277</cdr:y>
    </cdr:to>
    <cdr:sp macro="" textlink="">
      <cdr:nvSpPr>
        <cdr:cNvPr id="3" name="TextBox 2"/>
        <cdr:cNvSpPr txBox="1"/>
      </cdr:nvSpPr>
      <cdr:spPr>
        <a:xfrm xmlns:a="http://schemas.openxmlformats.org/drawingml/2006/main">
          <a:off x="485780" y="161929"/>
          <a:ext cx="7238997" cy="6953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262EC53-6E23-4295-9AB1-B4ABCF009334}" type="datetimeFigureOut">
              <a:rPr lang="en-US" smtClean="0">
                <a:solidFill>
                  <a:schemeClr val="tx2"/>
                </a:solidFill>
              </a:rPr>
              <a:t>3/7/2019</a:t>
            </a:fld>
            <a:endParaRPr lang="en-US" dirty="0">
              <a:solidFill>
                <a:schemeClr val="tx2"/>
              </a:solidFill>
            </a:endParaRPr>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solidFill>
                <a:schemeClr val="tx2"/>
              </a:solidFill>
            </a:endParaRPr>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563590B-C96D-4767-8B2C-514239B15746}" type="slidenum">
              <a:rPr lang="en-US" smtClean="0">
                <a:solidFill>
                  <a:schemeClr val="tx2"/>
                </a:solidFill>
              </a:rPr>
              <a:t>‹#›</a:t>
            </a:fld>
            <a:endParaRPr lang="en-US" dirty="0">
              <a:solidFill>
                <a:schemeClr val="tx2"/>
              </a:solidFill>
            </a:endParaRPr>
          </a:p>
        </p:txBody>
      </p:sp>
    </p:spTree>
    <p:extLst>
      <p:ext uri="{BB962C8B-B14F-4D97-AF65-F5344CB8AC3E}">
        <p14:creationId xmlns:p14="http://schemas.microsoft.com/office/powerpoint/2010/main" val="140124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734" y="1"/>
            <a:ext cx="3038145" cy="464205"/>
          </a:xfrm>
          <a:prstGeom prst="rect">
            <a:avLst/>
          </a:prstGeom>
        </p:spPr>
        <p:txBody>
          <a:bodyPr vert="horz" lIns="88139" tIns="44070" rIns="88139" bIns="44070" rtlCol="0"/>
          <a:lstStyle>
            <a:lvl1pPr algn="r" eaLnBrk="1" fontAlgn="auto" hangingPunct="1">
              <a:spcBef>
                <a:spcPts val="0"/>
              </a:spcBef>
              <a:spcAft>
                <a:spcPts val="0"/>
              </a:spcAft>
              <a:defRPr sz="1200" smtClean="0">
                <a:solidFill>
                  <a:schemeClr val="tx2"/>
                </a:solidFill>
                <a:latin typeface="+mn-lt"/>
              </a:defRPr>
            </a:lvl1pPr>
          </a:lstStyle>
          <a:p>
            <a:pPr>
              <a:defRPr/>
            </a:pPr>
            <a:fld id="{33C03299-4BB1-4AD2-828F-715F084383AD}" type="datetimeFigureOut">
              <a:rPr lang="en-US" smtClean="0"/>
              <a:pPr>
                <a:defRPr/>
              </a:pPr>
              <a:t>3/7/2019</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88139" tIns="44070" rIns="88139" bIns="44070" rtlCol="0" anchor="ctr"/>
          <a:lstStyle/>
          <a:p>
            <a:pPr lvl="0"/>
            <a:endParaRPr lang="en-US" noProof="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88139" tIns="44070" rIns="88139" bIns="4407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30659"/>
            <a:ext cx="3038145" cy="464205"/>
          </a:xfrm>
          <a:prstGeom prst="rect">
            <a:avLst/>
          </a:prstGeom>
        </p:spPr>
        <p:txBody>
          <a:bodyPr vert="horz" lIns="88139" tIns="44070" rIns="88139" bIns="44070" rtlCol="0" anchor="b"/>
          <a:lstStyle>
            <a:lvl1pPr algn="l" eaLnBrk="1" fontAlgn="auto" hangingPunct="1">
              <a:spcBef>
                <a:spcPts val="0"/>
              </a:spcBef>
              <a:spcAft>
                <a:spcPts val="0"/>
              </a:spcAft>
              <a:defRPr sz="1200">
                <a:solidFill>
                  <a:schemeClr val="tx2"/>
                </a:solidFill>
                <a:latin typeface="+mn-lt"/>
              </a:defRPr>
            </a:lvl1pPr>
          </a:lstStyle>
          <a:p>
            <a:pPr>
              <a:defRPr/>
            </a:pPr>
            <a:endParaRPr lang="en-US" dirty="0"/>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88139" tIns="44070" rIns="88139" bIns="44070" rtlCol="0" anchor="b"/>
          <a:lstStyle>
            <a:lvl1pPr algn="r" eaLnBrk="1" fontAlgn="auto" hangingPunct="1">
              <a:spcBef>
                <a:spcPts val="0"/>
              </a:spcBef>
              <a:spcAft>
                <a:spcPts val="0"/>
              </a:spcAft>
              <a:defRPr sz="1200" smtClean="0">
                <a:solidFill>
                  <a:schemeClr val="tx2"/>
                </a:solidFill>
                <a:latin typeface="+mn-lt"/>
              </a:defRPr>
            </a:lvl1pPr>
          </a:lstStyle>
          <a:p>
            <a:pPr>
              <a:defRPr/>
            </a:pPr>
            <a:fld id="{EB38CAEC-4554-485B-9189-C45C7447A404}" type="slidenum">
              <a:rPr lang="en-US" smtClean="0"/>
              <a:pPr>
                <a:defRPr/>
              </a:pPr>
              <a:t>‹#›</a:t>
            </a:fld>
            <a:endParaRPr lang="en-US" dirty="0"/>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2"/>
        </a:solidFill>
        <a:latin typeface="+mn-lt"/>
        <a:ea typeface="+mn-ea"/>
        <a:cs typeface="+mn-cs"/>
      </a:defRPr>
    </a:lvl1pPr>
    <a:lvl2pPr marL="609585" algn="l" rtl="0" fontAlgn="base">
      <a:spcBef>
        <a:spcPct val="30000"/>
      </a:spcBef>
      <a:spcAft>
        <a:spcPct val="0"/>
      </a:spcAft>
      <a:defRPr sz="1600" kern="1200">
        <a:solidFill>
          <a:schemeClr val="tx2"/>
        </a:solidFill>
        <a:latin typeface="+mn-lt"/>
        <a:ea typeface="+mn-ea"/>
        <a:cs typeface="+mn-cs"/>
      </a:defRPr>
    </a:lvl2pPr>
    <a:lvl3pPr marL="1219170" algn="l" rtl="0" fontAlgn="base">
      <a:spcBef>
        <a:spcPct val="30000"/>
      </a:spcBef>
      <a:spcAft>
        <a:spcPct val="0"/>
      </a:spcAft>
      <a:defRPr sz="1600" kern="1200">
        <a:solidFill>
          <a:schemeClr val="tx2"/>
        </a:solidFill>
        <a:latin typeface="+mn-lt"/>
        <a:ea typeface="+mn-ea"/>
        <a:cs typeface="+mn-cs"/>
      </a:defRPr>
    </a:lvl3pPr>
    <a:lvl4pPr marL="1828754" algn="l" rtl="0" fontAlgn="base">
      <a:spcBef>
        <a:spcPct val="30000"/>
      </a:spcBef>
      <a:spcAft>
        <a:spcPct val="0"/>
      </a:spcAft>
      <a:defRPr sz="1600" kern="1200">
        <a:solidFill>
          <a:schemeClr val="tx2"/>
        </a:solidFill>
        <a:latin typeface="+mn-lt"/>
        <a:ea typeface="+mn-ea"/>
        <a:cs typeface="+mn-cs"/>
      </a:defRPr>
    </a:lvl4pPr>
    <a:lvl5pPr marL="2438339" algn="l" rtl="0" fontAlgn="base">
      <a:spcBef>
        <a:spcPct val="30000"/>
      </a:spcBef>
      <a:spcAft>
        <a:spcPct val="0"/>
      </a:spcAft>
      <a:defRPr sz="1600" kern="1200">
        <a:solidFill>
          <a:schemeClr val="tx2"/>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a:t>
            </a:fld>
            <a:endParaRPr lang="en-US"/>
          </a:p>
        </p:txBody>
      </p:sp>
    </p:spTree>
    <p:extLst>
      <p:ext uri="{BB962C8B-B14F-4D97-AF65-F5344CB8AC3E}">
        <p14:creationId xmlns:p14="http://schemas.microsoft.com/office/powerpoint/2010/main" val="1210310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Pertussis is a nationally-notifiable disease.</a:t>
            </a:r>
            <a:r>
              <a:rPr lang="en-US" baseline="0" dirty="0" smtClean="0"/>
              <a:t> Clinicians should notify the appropriate health department of all patients with suspected pertussis. </a:t>
            </a:r>
          </a:p>
          <a:p>
            <a:r>
              <a:rPr lang="en-US" baseline="0" dirty="0" smtClean="0"/>
              <a:t>Since 2010, CDC sees between 10,000 and 50,000 cases of whopping cough each year in the US. There are cases reported in every state. </a:t>
            </a:r>
          </a:p>
          <a:p>
            <a:endParaRPr lang="en-US" baseline="0" dirty="0" smtClean="0"/>
          </a:p>
          <a:p>
            <a:r>
              <a:rPr lang="en-US" baseline="0" dirty="0" smtClean="0"/>
              <a:t>In 2015 there were 21,000 cases with 22% of those among adults age 20+ years. Provisionally, for 2016 there were more than 15,000 reported cases with a similar % of adults. </a:t>
            </a:r>
          </a:p>
          <a:p>
            <a:endParaRPr lang="en-US" baseline="0" dirty="0" smtClean="0"/>
          </a:p>
          <a:p>
            <a:r>
              <a:rPr lang="en-US" baseline="0" dirty="0" smtClean="0"/>
              <a:t>Whooping cough disease is most severe for infants. Pertussis in infants causes them to stop breathing and turn blue. About half of babies who get whooping cough end up in the hospital. Hospitalization is most common in infants younger than 6 months of age. Of those infants, with pertussis who need treatment in a hospital, approx.: </a:t>
            </a:r>
          </a:p>
          <a:p>
            <a:pPr marL="171450" indent="-171450">
              <a:buFont typeface="Arial" panose="020B0604020202020204" pitchFamily="34" charset="0"/>
              <a:buChar char="•"/>
            </a:pPr>
            <a:r>
              <a:rPr lang="en-US" dirty="0" smtClean="0"/>
              <a:t>61% will</a:t>
            </a:r>
            <a:r>
              <a:rPr lang="en-US" baseline="0" dirty="0" smtClean="0"/>
              <a:t> have apnea</a:t>
            </a:r>
          </a:p>
          <a:p>
            <a:pPr marL="171450" indent="-171450">
              <a:buFont typeface="Arial" panose="020B0604020202020204" pitchFamily="34" charset="0"/>
              <a:buChar char="•"/>
            </a:pPr>
            <a:r>
              <a:rPr lang="en-US" baseline="0" dirty="0" smtClean="0"/>
              <a:t>23 % get pneumonia </a:t>
            </a:r>
          </a:p>
          <a:p>
            <a:pPr marL="171450" indent="-171450">
              <a:buFont typeface="Arial" panose="020B0604020202020204" pitchFamily="34" charset="0"/>
              <a:buChar char="•"/>
            </a:pPr>
            <a:r>
              <a:rPr lang="en-US" baseline="0" dirty="0" smtClean="0"/>
              <a:t>1.1% will have seizures</a:t>
            </a:r>
          </a:p>
          <a:p>
            <a:pPr marL="171450" indent="-171450">
              <a:buFont typeface="Arial" panose="020B0604020202020204" pitchFamily="34" charset="0"/>
              <a:buChar char="•"/>
            </a:pPr>
            <a:r>
              <a:rPr lang="en-US" baseline="0" dirty="0" smtClean="0"/>
              <a:t>And 1% will die.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Other complications can include anorexia, dehydration, difficulty sleeping, hernias, and urinary incontinence.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883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effectLst/>
              </a:rPr>
              <a:t>Pertussis,</a:t>
            </a:r>
            <a:r>
              <a:rPr lang="en-US" sz="1000" baseline="0" dirty="0" smtClean="0">
                <a:effectLst/>
              </a:rPr>
              <a:t> or whooping cough, is a serious vaccine preventable-disease that has made a comeback in recent years.  Newborns can catch it from their parents, siblings, or others that they come in close contact with.</a:t>
            </a:r>
          </a:p>
          <a:p>
            <a:endParaRPr lang="en-US" sz="1000" baseline="0" dirty="0" smtClean="0">
              <a:effectLst/>
            </a:endParaRPr>
          </a:p>
          <a:p>
            <a:r>
              <a:rPr lang="en-US" sz="1000" baseline="0" dirty="0" smtClean="0">
                <a:effectLst/>
              </a:rPr>
              <a:t>READ SLIDES.</a:t>
            </a:r>
            <a:endParaRPr lang="en-US" sz="1000" dirty="0" smtClean="0">
              <a:effectLst/>
            </a:endParaRPr>
          </a:p>
          <a:p>
            <a:endParaRPr lang="en-US" sz="1000" dirty="0" smtClean="0">
              <a:effectLst/>
            </a:endParaRPr>
          </a:p>
          <a:p>
            <a:r>
              <a:rPr lang="en-US" sz="1000" dirty="0" smtClean="0">
                <a:effectLst/>
              </a:rPr>
              <a:t>NOTE: The term “cocooning” refers</a:t>
            </a:r>
            <a:r>
              <a:rPr lang="en-US" sz="1000" baseline="0" dirty="0" smtClean="0">
                <a:effectLst/>
              </a:rPr>
              <a:t> to</a:t>
            </a:r>
            <a:r>
              <a:rPr lang="en-US" sz="1000" dirty="0" smtClean="0">
                <a:effectLst/>
              </a:rPr>
              <a:t> vaccinating anyone who comes in close contact with an infant.</a:t>
            </a:r>
            <a:endParaRPr lang="en-US" sz="10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dirty="0"/>
          </a:p>
        </p:txBody>
      </p:sp>
    </p:spTree>
    <p:extLst>
      <p:ext uri="{BB962C8B-B14F-4D97-AF65-F5344CB8AC3E}">
        <p14:creationId xmlns:p14="http://schemas.microsoft.com/office/powerpoint/2010/main" val="2243131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In 2012,</a:t>
            </a:r>
            <a:r>
              <a:rPr lang="en-US" baseline="0" dirty="0" smtClean="0"/>
              <a:t> the Advisory Committee on immunization Practices (ACIP) voted to recommend that HCPs administer a dose of </a:t>
            </a:r>
            <a:r>
              <a:rPr lang="en-US" baseline="0" dirty="0" err="1" smtClean="0"/>
              <a:t>Tdap</a:t>
            </a:r>
            <a:r>
              <a:rPr lang="en-US" baseline="0" dirty="0" smtClean="0"/>
              <a:t> during </a:t>
            </a:r>
            <a:r>
              <a:rPr lang="en-US" i="1" baseline="0" dirty="0" smtClean="0"/>
              <a:t>each </a:t>
            </a:r>
            <a:r>
              <a:rPr lang="en-US" i="0" baseline="0" dirty="0" smtClean="0"/>
              <a:t>pregnancy. </a:t>
            </a:r>
          </a:p>
          <a:p>
            <a:endParaRPr lang="en-US" i="0" baseline="0" dirty="0" smtClean="0"/>
          </a:p>
          <a:p>
            <a:r>
              <a:rPr lang="en-US" i="0" baseline="0" dirty="0" err="1" smtClean="0"/>
              <a:t>Tdap</a:t>
            </a:r>
            <a:r>
              <a:rPr lang="en-US" i="0" baseline="0" dirty="0" smtClean="0"/>
              <a:t> vaccination providers direct protection for mom and indirect protection for baby by passive anti-body transfer. </a:t>
            </a:r>
          </a:p>
          <a:p>
            <a:endParaRPr lang="en-US" i="0" baseline="0" dirty="0" smtClean="0"/>
          </a:p>
          <a:p>
            <a:r>
              <a:rPr lang="en-US" i="0" baseline="0" dirty="0" smtClean="0"/>
              <a:t>Getting </a:t>
            </a:r>
            <a:r>
              <a:rPr lang="en-US" i="0" baseline="0" dirty="0" err="1" smtClean="0"/>
              <a:t>Tdap</a:t>
            </a:r>
            <a:r>
              <a:rPr lang="en-US" i="0" baseline="0" dirty="0" smtClean="0"/>
              <a:t> during gestational weeks 27 to 36 weeks is 85% more effective at preventing pertussis in infants younger than 2 months old. Postpartum </a:t>
            </a:r>
            <a:r>
              <a:rPr lang="en-US" i="0" baseline="0" dirty="0" err="1" smtClean="0"/>
              <a:t>Tdap</a:t>
            </a:r>
            <a:r>
              <a:rPr lang="en-US" i="0" baseline="0" dirty="0" smtClean="0"/>
              <a:t> administration only provides protection to the mother—it does not provide immunity to the infant. It takes about 2 weeks after </a:t>
            </a:r>
            <a:r>
              <a:rPr lang="en-US" i="0" baseline="0" dirty="0" err="1" smtClean="0"/>
              <a:t>Tdap</a:t>
            </a:r>
            <a:r>
              <a:rPr lang="en-US" i="0" baseline="0" dirty="0" smtClean="0"/>
              <a:t> receipt for the mother to have protection against pertussis, thereby is vaccinated postpartum, she is at risk for contracting and spreading the disease to her vulnerable newborn during this time.</a:t>
            </a:r>
          </a:p>
          <a:p>
            <a:endParaRPr lang="en-US" i="0" baseline="0" dirty="0" smtClean="0"/>
          </a:p>
          <a:p>
            <a:r>
              <a:rPr lang="en-US" i="0" baseline="0" dirty="0" smtClean="0"/>
              <a:t>To maximize passive antibody transfer to the infant, HCPs should administer </a:t>
            </a:r>
            <a:r>
              <a:rPr lang="en-US" i="0" baseline="0" dirty="0" err="1" smtClean="0"/>
              <a:t>Tdap</a:t>
            </a:r>
            <a:r>
              <a:rPr lang="en-US" i="0" baseline="0" dirty="0" smtClean="0"/>
              <a:t> during the early part of gestational weeks 27 through 36. </a:t>
            </a:r>
          </a:p>
          <a:p>
            <a:endParaRPr lang="en-US" i="0" baseline="0" dirty="0" smtClean="0"/>
          </a:p>
          <a:p>
            <a:r>
              <a:rPr lang="en-US" i="0" baseline="0" dirty="0" smtClean="0"/>
              <a:t>The level of pertussis antibodies decreases over time, so you should administer </a:t>
            </a:r>
            <a:r>
              <a:rPr lang="en-US" i="0" baseline="0" dirty="0" err="1" smtClean="0"/>
              <a:t>Tdap</a:t>
            </a:r>
            <a:r>
              <a:rPr lang="en-US" i="0" baseline="0" dirty="0" smtClean="0"/>
              <a:t> during every pregnancy in order to transfer the greatest number of protective antibodies to each infant. ACOG and ACNM support this recommendation. </a:t>
            </a:r>
          </a:p>
          <a:p>
            <a:endParaRPr lang="en-US" i="0" baseline="0" dirty="0" smtClean="0"/>
          </a:p>
          <a:p>
            <a:r>
              <a:rPr lang="en-US" dirty="0" smtClean="0"/>
              <a:t>Cocooning</a:t>
            </a:r>
            <a:r>
              <a:rPr lang="en-US" baseline="0" dirty="0" smtClean="0"/>
              <a:t> alone may not be effective and it difficult to implement. Since ACIP recommended since 2005, full implementation of cocooning has proven to be a challenge, limiting its impact as an independent prevention strategy. Cocooning in combination with maternal </a:t>
            </a:r>
            <a:r>
              <a:rPr lang="en-US" baseline="0" dirty="0" err="1" smtClean="0"/>
              <a:t>Tdap</a:t>
            </a:r>
            <a:r>
              <a:rPr lang="en-US" baseline="0" dirty="0" smtClean="0"/>
              <a:t> vaccination and administering childhood </a:t>
            </a:r>
            <a:r>
              <a:rPr lang="en-US" baseline="0" dirty="0" err="1" smtClean="0"/>
              <a:t>DTaP</a:t>
            </a:r>
            <a:r>
              <a:rPr lang="en-US" baseline="0" dirty="0" smtClean="0"/>
              <a:t> series on schedule, provides the best protection to the infant.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569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2012 recommendation</a:t>
            </a:r>
            <a:r>
              <a:rPr lang="en-US" baseline="0" dirty="0" smtClean="0"/>
              <a:t> replaces the original recommendation that pregnant women get the vaccine only if they had not previously received it. </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394315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Here is a</a:t>
            </a:r>
            <a:r>
              <a:rPr lang="en-US" baseline="0" dirty="0" smtClean="0"/>
              <a:t> summary of CDC’s maternal immunization recommendations.  This fact sheet was developed in collaboration with ACOG. </a:t>
            </a:r>
          </a:p>
          <a:p>
            <a:endParaRPr lang="en-US" baseline="0" dirty="0" smtClean="0"/>
          </a:p>
          <a:p>
            <a:r>
              <a:rPr lang="en-US" baseline="0" dirty="0" smtClean="0"/>
              <a:t>It clearly shows which vaccines:</a:t>
            </a:r>
          </a:p>
          <a:p>
            <a:endParaRPr lang="en-US" baseline="0" dirty="0" smtClean="0"/>
          </a:p>
          <a:p>
            <a:r>
              <a:rPr lang="en-US" baseline="0" dirty="0" smtClean="0"/>
              <a:t>-Are indicated during every pregnancy (flu and </a:t>
            </a:r>
            <a:r>
              <a:rPr lang="en-US" baseline="0" dirty="0" err="1" smtClean="0"/>
              <a:t>Tdap</a:t>
            </a:r>
            <a:r>
              <a:rPr lang="en-US" baseline="0" dirty="0" smtClean="0"/>
              <a:t>)</a:t>
            </a:r>
          </a:p>
          <a:p>
            <a:r>
              <a:rPr lang="en-US" sz="1600" b="0" i="0" u="none" strike="noStrike" kern="1200" baseline="0" dirty="0" smtClean="0">
                <a:solidFill>
                  <a:schemeClr val="tx2"/>
                </a:solidFill>
                <a:latin typeface="+mn-lt"/>
                <a:ea typeface="+mn-ea"/>
                <a:cs typeface="+mn-cs"/>
              </a:rPr>
              <a:t>-May be given during pregnancy in certain populations</a:t>
            </a:r>
          </a:p>
          <a:p>
            <a:r>
              <a:rPr lang="en-US" sz="1600" b="0" i="0" u="none" strike="noStrike" kern="1200" baseline="0" dirty="0" smtClean="0">
                <a:solidFill>
                  <a:schemeClr val="tx2"/>
                </a:solidFill>
                <a:latin typeface="+mn-lt"/>
                <a:ea typeface="+mn-ea"/>
                <a:cs typeface="+mn-cs"/>
              </a:rPr>
              <a:t>-Are contraindicated during pregnancy	</a:t>
            </a:r>
          </a:p>
          <a:p>
            <a:r>
              <a:rPr lang="en-US" sz="1600" b="0" i="0" u="none" strike="noStrike" kern="1200" baseline="0" dirty="0" smtClean="0">
                <a:solidFill>
                  <a:schemeClr val="tx2"/>
                </a:solidFill>
                <a:latin typeface="+mn-lt"/>
                <a:ea typeface="+mn-ea"/>
                <a:cs typeface="+mn-cs"/>
              </a:rPr>
              <a:t>-Can be initiated postpartum or when breastfeeding or both </a:t>
            </a:r>
          </a:p>
          <a:p>
            <a:endParaRPr lang="en-US" sz="1600" b="0" i="0" u="none" strike="noStrike" kern="1200" baseline="0" dirty="0" smtClean="0">
              <a:solidFill>
                <a:schemeClr val="tx2"/>
              </a:solidFill>
              <a:latin typeface="+mn-lt"/>
              <a:ea typeface="+mn-ea"/>
              <a:cs typeface="+mn-cs"/>
            </a:endParaRPr>
          </a:p>
          <a:p>
            <a:r>
              <a:rPr lang="en-US" sz="1600" b="0" i="0" u="none" strike="noStrike" kern="1200" baseline="0" dirty="0" smtClean="0">
                <a:solidFill>
                  <a:schemeClr val="tx2"/>
                </a:solidFill>
                <a:latin typeface="+mn-lt"/>
                <a:ea typeface="+mn-ea"/>
                <a:cs typeface="+mn-cs"/>
              </a:rPr>
              <a:t>We are in the process of getting this new fact sheet up on the website, but you will be able to find it at this URL very soon.	</a:t>
            </a:r>
          </a:p>
          <a:p>
            <a:endParaRPr lang="en-US" sz="1600" b="0" i="0" u="none" strike="noStrike" kern="1200" baseline="0" dirty="0" smtClean="0">
              <a:solidFill>
                <a:schemeClr val="tx2"/>
              </a:solidFill>
              <a:latin typeface="+mn-lt"/>
              <a:ea typeface="+mn-ea"/>
              <a:cs typeface="+mn-cs"/>
            </a:endParaRPr>
          </a:p>
          <a:p>
            <a:r>
              <a:rPr lang="en-US" sz="1600" b="0" i="0" u="none" strike="noStrike" kern="1200" baseline="0" dirty="0" smtClean="0">
                <a:solidFill>
                  <a:schemeClr val="tx2"/>
                </a:solidFill>
                <a:latin typeface="+mn-lt"/>
                <a:ea typeface="+mn-ea"/>
                <a:cs typeface="+mn-cs"/>
              </a:rPr>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dirty="0"/>
          </a:p>
        </p:txBody>
      </p:sp>
    </p:spTree>
    <p:extLst>
      <p:ext uri="{BB962C8B-B14F-4D97-AF65-F5344CB8AC3E}">
        <p14:creationId xmlns:p14="http://schemas.microsoft.com/office/powerpoint/2010/main" val="397796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CDC’s research</a:t>
            </a:r>
            <a:r>
              <a:rPr lang="en-US" baseline="0" dirty="0" smtClean="0"/>
              <a:t> helps us develop communication strategies and materials based on information that both general consumers and health care providers are seeking. The goal is to get a better understanding of knowledge, attitudes, and behaviors regarding maternal vaccines, and also to provide a better understanding of provider needs and recommendations.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709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000000"/>
                </a:solidFill>
              </a:rPr>
              <a:t>First</a:t>
            </a:r>
            <a:r>
              <a:rPr lang="en-US" b="0" baseline="0" dirty="0" smtClean="0">
                <a:solidFill>
                  <a:srgbClr val="000000"/>
                </a:solidFill>
              </a:rPr>
              <a:t>, we must understand the knowledge, attitudes, and beliefs when it comes to vaccination. </a:t>
            </a:r>
          </a:p>
          <a:p>
            <a:endParaRPr lang="en-US" b="0" baseline="0" dirty="0" smtClean="0">
              <a:solidFill>
                <a:srgbClr val="000000"/>
              </a:solidFill>
            </a:endParaRPr>
          </a:p>
          <a:p>
            <a:r>
              <a:rPr lang="en-US" b="0" baseline="0" dirty="0" smtClean="0">
                <a:solidFill>
                  <a:srgbClr val="000000"/>
                </a:solidFill>
              </a:rPr>
              <a:t>CDC conducts both formative and evaluation research with pregnant women, parents, and healthcare professionals to inform its immunization education and outreach. </a:t>
            </a:r>
          </a:p>
          <a:p>
            <a:endParaRPr lang="en-US" b="0" baseline="0" dirty="0" smtClean="0">
              <a:solidFill>
                <a:srgbClr val="000000"/>
              </a:solidFill>
            </a:endParaRPr>
          </a:p>
          <a:p>
            <a:r>
              <a:rPr lang="en-US" b="0" baseline="0" dirty="0" smtClean="0">
                <a:solidFill>
                  <a:srgbClr val="000000"/>
                </a:solidFill>
              </a:rPr>
              <a:t>To do this, CDC uses several methodologies including focus groups, in-depth interview, online surveys, and polls. </a:t>
            </a:r>
          </a:p>
          <a:p>
            <a:endParaRPr lang="en-US" b="0" baseline="0" dirty="0" smtClean="0">
              <a:solidFill>
                <a:srgbClr val="000000"/>
              </a:solidFill>
            </a:endParaRPr>
          </a:p>
          <a:p>
            <a:r>
              <a:rPr lang="en-US" b="0" baseline="0" dirty="0" smtClean="0">
                <a:solidFill>
                  <a:srgbClr val="000000"/>
                </a:solidFill>
              </a:rPr>
              <a:t>This research helps CDC better understand the audience’s knowledge of diseases and vaccines and also helps CDC to track attitudes, beliefs and self-reported practices over time. </a:t>
            </a:r>
            <a:endParaRPr lang="en-US" b="0" dirty="0">
              <a:solidFill>
                <a:srgbClr val="000000"/>
              </a:solidFill>
            </a:endParaRPr>
          </a:p>
          <a:p>
            <a:endParaRPr lang="en-US" b="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16</a:t>
            </a:fld>
            <a:endParaRPr lang="en-US" dirty="0"/>
          </a:p>
        </p:txBody>
      </p:sp>
    </p:spTree>
    <p:extLst>
      <p:ext uri="{BB962C8B-B14F-4D97-AF65-F5344CB8AC3E}">
        <p14:creationId xmlns:p14="http://schemas.microsoft.com/office/powerpoint/2010/main" val="2915359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base" latinLnBrk="0" hangingPunct="1">
              <a:lnSpc>
                <a:spcPct val="100000"/>
              </a:lnSpc>
              <a:spcBef>
                <a:spcPts val="800"/>
              </a:spcBef>
              <a:spcAft>
                <a:spcPct val="0"/>
              </a:spcAft>
              <a:buClr>
                <a:srgbClr val="4983F2"/>
              </a:buClr>
              <a:buSzPct val="70000"/>
              <a:buFont typeface="Wingdings" pitchFamily="2" charset="2"/>
              <a:buNone/>
              <a:tabLst/>
              <a:defRPr/>
            </a:pPr>
            <a:r>
              <a:rPr kumimoji="0" lang="en-US" sz="2400" b="0" i="0" u="none" strike="noStrike" kern="1200" cap="none" spc="0" normalizeH="0" baseline="0" noProof="0" dirty="0" smtClean="0">
                <a:ln>
                  <a:noFill/>
                </a:ln>
                <a:solidFill>
                  <a:srgbClr val="3A485A"/>
                </a:solidFill>
                <a:effectLst/>
                <a:uLnTx/>
                <a:uFillTx/>
                <a:latin typeface="+mn-lt"/>
                <a:ea typeface="+mn-ea"/>
                <a:cs typeface="+mn-cs"/>
              </a:rPr>
              <a:t>In 2014, CDC conducted mixed methods research comprised of surveys, focus groups, and in depth interviews. </a:t>
            </a:r>
          </a:p>
          <a:p>
            <a:pPr marL="0" marR="0" lvl="0" indent="0" algn="l" defTabSz="914400" rtl="0" eaLnBrk="1" fontAlgn="base" latinLnBrk="0" hangingPunct="1">
              <a:lnSpc>
                <a:spcPct val="100000"/>
              </a:lnSpc>
              <a:spcBef>
                <a:spcPts val="800"/>
              </a:spcBef>
              <a:spcAft>
                <a:spcPct val="0"/>
              </a:spcAft>
              <a:buClr>
                <a:srgbClr val="4983F2"/>
              </a:buClr>
              <a:buSzPct val="70000"/>
              <a:buFont typeface="Wingdings" pitchFamily="2" charset="2"/>
              <a:buNone/>
              <a:tabLst/>
              <a:defRPr/>
            </a:pPr>
            <a:endParaRPr kumimoji="0" lang="en-US" sz="2400" b="0" i="0" u="none" strike="noStrike" kern="1200" cap="none" spc="0" normalizeH="0" baseline="0" noProof="0" dirty="0" smtClean="0">
              <a:ln>
                <a:noFill/>
              </a:ln>
              <a:solidFill>
                <a:srgbClr val="3A485A"/>
              </a:solidFill>
              <a:effectLst/>
              <a:uLnTx/>
              <a:uFillTx/>
              <a:latin typeface="+mn-lt"/>
              <a:ea typeface="+mn-ea"/>
              <a:cs typeface="+mn-cs"/>
            </a:endParaRPr>
          </a:p>
          <a:p>
            <a:pPr marL="0" marR="0" lvl="0" indent="0" algn="l" defTabSz="914400" rtl="0" eaLnBrk="1" fontAlgn="base" latinLnBrk="0" hangingPunct="1">
              <a:lnSpc>
                <a:spcPct val="100000"/>
              </a:lnSpc>
              <a:spcBef>
                <a:spcPts val="800"/>
              </a:spcBef>
              <a:spcAft>
                <a:spcPct val="0"/>
              </a:spcAft>
              <a:buClr>
                <a:srgbClr val="4983F2"/>
              </a:buClr>
              <a:buSzPct val="70000"/>
              <a:buFont typeface="Wingdings" pitchFamily="2" charset="2"/>
              <a:buNone/>
              <a:tabLst/>
              <a:defRPr/>
            </a:pPr>
            <a:r>
              <a:rPr kumimoji="0" lang="en-US" sz="2400" b="0" i="0" u="none" strike="noStrike" kern="1200" cap="none" spc="0" normalizeH="0" baseline="0" noProof="0" dirty="0" smtClean="0">
                <a:ln>
                  <a:noFill/>
                </a:ln>
                <a:solidFill>
                  <a:srgbClr val="3A485A"/>
                </a:solidFill>
                <a:effectLst/>
                <a:uLnTx/>
                <a:uFillTx/>
                <a:latin typeface="+mn-lt"/>
                <a:ea typeface="+mn-ea"/>
                <a:cs typeface="+mn-cs"/>
              </a:rPr>
              <a:t>[Explain each]</a:t>
            </a:r>
          </a:p>
          <a:p>
            <a:pPr marL="342900" marR="0" lvl="0" indent="-342900" algn="l" defTabSz="914400" rtl="0" eaLnBrk="1" fontAlgn="base" latinLnBrk="0" hangingPunct="1">
              <a:lnSpc>
                <a:spcPct val="100000"/>
              </a:lnSpc>
              <a:spcBef>
                <a:spcPts val="800"/>
              </a:spcBef>
              <a:spcAft>
                <a:spcPct val="0"/>
              </a:spcAft>
              <a:buClr>
                <a:srgbClr val="4983F2"/>
              </a:buClr>
              <a:buSzPct val="70000"/>
              <a:buFont typeface="Wingdings" pitchFamily="2" charset="2"/>
              <a:buChar char="q"/>
              <a:tabLst/>
              <a:defRPr/>
            </a:pPr>
            <a:r>
              <a:rPr kumimoji="0" lang="en-US" sz="2400" b="0" i="0" u="none" strike="noStrike" kern="1200" cap="none" spc="0" normalizeH="0" baseline="0" noProof="0" dirty="0" smtClean="0">
                <a:ln>
                  <a:noFill/>
                </a:ln>
                <a:solidFill>
                  <a:srgbClr val="3A485A"/>
                </a:solidFill>
                <a:effectLst/>
                <a:uLnTx/>
                <a:uFillTx/>
                <a:latin typeface="+mn-lt"/>
                <a:ea typeface="+mn-ea"/>
                <a:cs typeface="+mn-cs"/>
              </a:rPr>
              <a:t>The survey of pregnant women was an </a:t>
            </a:r>
          </a:p>
          <a:p>
            <a:pPr marL="742950" marR="0" lvl="1" indent="-285750" algn="l" defTabSz="914400" rtl="0" eaLnBrk="1" fontAlgn="base" latinLnBrk="0" hangingPunct="1">
              <a:lnSpc>
                <a:spcPct val="100000"/>
              </a:lnSpc>
              <a:spcBef>
                <a:spcPts val="0"/>
              </a:spcBef>
              <a:spcAft>
                <a:spcPct val="0"/>
              </a:spcAft>
              <a:buClr>
                <a:srgbClr val="0B40A5"/>
              </a:buClr>
              <a:buSzPct val="100000"/>
              <a:buFont typeface="Wingdings" panose="05000000000000000000" pitchFamily="2" charset="2"/>
              <a:buChar char="§"/>
              <a:tabLst/>
              <a:defRPr/>
            </a:pPr>
            <a:r>
              <a:rPr kumimoji="0" lang="en-US" sz="2000" b="0" i="0" u="none" strike="noStrike" kern="1200" cap="none" spc="0" normalizeH="0" baseline="0" noProof="0" dirty="0" smtClean="0">
                <a:ln>
                  <a:noFill/>
                </a:ln>
                <a:solidFill>
                  <a:srgbClr val="3A485A"/>
                </a:solidFill>
                <a:effectLst/>
                <a:uLnTx/>
                <a:uFillTx/>
                <a:latin typeface="+mn-lt"/>
                <a:ea typeface="+mn-ea"/>
                <a:cs typeface="+mn-cs"/>
              </a:rPr>
              <a:t>Online survey of U.S. women 18–45 years of age. </a:t>
            </a:r>
          </a:p>
          <a:p>
            <a:pPr marL="742950" marR="0" lvl="1" indent="-285750" algn="l" defTabSz="914400" rtl="0" eaLnBrk="1" fontAlgn="base" latinLnBrk="0" hangingPunct="1">
              <a:lnSpc>
                <a:spcPct val="100000"/>
              </a:lnSpc>
              <a:spcBef>
                <a:spcPts val="0"/>
              </a:spcBef>
              <a:spcAft>
                <a:spcPct val="0"/>
              </a:spcAft>
              <a:buClr>
                <a:srgbClr val="0B40A5"/>
              </a:buClr>
              <a:buSzPct val="100000"/>
              <a:buFont typeface="Wingdings" panose="05000000000000000000" pitchFamily="2" charset="2"/>
              <a:buChar char="§"/>
              <a:tabLst/>
              <a:defRPr/>
            </a:pPr>
            <a:r>
              <a:rPr kumimoji="0" lang="en-US" sz="2000" b="0" i="0" u="none" strike="noStrike" kern="1200" cap="none" spc="0" normalizeH="0" baseline="0" noProof="0" dirty="0" smtClean="0">
                <a:ln>
                  <a:noFill/>
                </a:ln>
                <a:solidFill>
                  <a:srgbClr val="3A485A"/>
                </a:solidFill>
                <a:effectLst/>
                <a:uLnTx/>
                <a:uFillTx/>
                <a:latin typeface="+mn-lt"/>
                <a:ea typeface="+mn-ea"/>
                <a:cs typeface="+mn-cs"/>
              </a:rPr>
              <a:t>There were 487 respondents that were eligible and completed the survey. </a:t>
            </a:r>
          </a:p>
          <a:p>
            <a:pPr marL="742950" marR="0" lvl="1" indent="-285750" algn="l" defTabSz="914400" rtl="0" eaLnBrk="1" fontAlgn="base" latinLnBrk="0" hangingPunct="1">
              <a:lnSpc>
                <a:spcPct val="100000"/>
              </a:lnSpc>
              <a:spcBef>
                <a:spcPts val="0"/>
              </a:spcBef>
              <a:spcAft>
                <a:spcPct val="0"/>
              </a:spcAft>
              <a:buClr>
                <a:srgbClr val="0B40A5"/>
              </a:buClr>
              <a:buSzPct val="100000"/>
              <a:buFont typeface="Wingdings" panose="05000000000000000000" pitchFamily="2" charset="2"/>
              <a:buChar char="§"/>
              <a:tabLst/>
              <a:defRPr/>
            </a:pPr>
            <a:r>
              <a:rPr kumimoji="0" lang="en-US" sz="2000" b="0" i="0" u="none" strike="noStrike" kern="1200" cap="none" spc="0" normalizeH="0" baseline="0" noProof="0" dirty="0" smtClean="0">
                <a:ln>
                  <a:noFill/>
                </a:ln>
                <a:solidFill>
                  <a:srgbClr val="3A485A"/>
                </a:solidFill>
                <a:effectLst/>
                <a:uLnTx/>
                <a:uFillTx/>
                <a:latin typeface="+mn-lt"/>
                <a:ea typeface="+mn-ea"/>
                <a:cs typeface="+mn-cs"/>
              </a:rPr>
              <a:t>Data were collected in June/July of 2014. </a:t>
            </a:r>
          </a:p>
          <a:p>
            <a:pPr marL="342900" marR="0" lvl="0" indent="-342900" algn="l" defTabSz="914400" rtl="0" eaLnBrk="1" fontAlgn="base" latinLnBrk="0" hangingPunct="1">
              <a:lnSpc>
                <a:spcPct val="100000"/>
              </a:lnSpc>
              <a:spcBef>
                <a:spcPts val="800"/>
              </a:spcBef>
              <a:spcAft>
                <a:spcPct val="0"/>
              </a:spcAft>
              <a:buClr>
                <a:srgbClr val="4983F2"/>
              </a:buClr>
              <a:buSzPct val="70000"/>
              <a:buFont typeface="Wingdings" pitchFamily="2" charset="2"/>
              <a:buChar char="q"/>
              <a:tabLst/>
              <a:defRPr/>
            </a:pPr>
            <a:r>
              <a:rPr kumimoji="0" lang="en-US" sz="2400" b="0" i="0" u="none" strike="noStrike" kern="1200" cap="none" spc="0" normalizeH="0" baseline="0" noProof="0" dirty="0" smtClean="0">
                <a:ln>
                  <a:noFill/>
                </a:ln>
                <a:solidFill>
                  <a:srgbClr val="3A485A"/>
                </a:solidFill>
                <a:effectLst/>
                <a:uLnTx/>
                <a:uFillTx/>
                <a:latin typeface="+mn-lt"/>
                <a:ea typeface="+mn-ea"/>
                <a:cs typeface="+mn-cs"/>
              </a:rPr>
              <a:t>Additionally, CDC convened focus groups with pregnant women</a:t>
            </a:r>
          </a:p>
          <a:p>
            <a:pPr marL="742950" marR="0" lvl="1" indent="-285750" algn="l" defTabSz="914400" rtl="0" eaLnBrk="1" fontAlgn="base" latinLnBrk="0" hangingPunct="1">
              <a:lnSpc>
                <a:spcPct val="100000"/>
              </a:lnSpc>
              <a:spcBef>
                <a:spcPts val="0"/>
              </a:spcBef>
              <a:spcAft>
                <a:spcPct val="0"/>
              </a:spcAft>
              <a:buClr>
                <a:srgbClr val="0B40A5"/>
              </a:buClr>
              <a:buSzPct val="100000"/>
              <a:buFont typeface="Wingdings" panose="05000000000000000000" pitchFamily="2" charset="2"/>
              <a:buChar char="§"/>
              <a:tabLst/>
              <a:defRPr/>
            </a:pPr>
            <a:r>
              <a:rPr kumimoji="0" lang="en-US" sz="2000" b="0" i="0" u="none" strike="noStrike" kern="1200" cap="none" spc="0" normalizeH="0" baseline="0" noProof="0" dirty="0" smtClean="0">
                <a:ln>
                  <a:noFill/>
                </a:ln>
                <a:solidFill>
                  <a:srgbClr val="3A485A"/>
                </a:solidFill>
                <a:effectLst/>
                <a:uLnTx/>
                <a:uFillTx/>
                <a:latin typeface="+mn-lt"/>
                <a:ea typeface="+mn-ea"/>
                <a:cs typeface="+mn-cs"/>
              </a:rPr>
              <a:t>There were a total of 28 focus groups of pregnant women in</a:t>
            </a:r>
          </a:p>
          <a:p>
            <a:pPr marL="1143000" marR="0" lvl="2" indent="-228600" algn="l" defTabSz="914400" rtl="0" eaLnBrk="1" fontAlgn="base" latinLnBrk="0" hangingPunct="1">
              <a:lnSpc>
                <a:spcPct val="100000"/>
              </a:lnSpc>
              <a:spcBef>
                <a:spcPts val="0"/>
              </a:spcBef>
              <a:spcAft>
                <a:spcPct val="0"/>
              </a:spcAft>
              <a:buClr>
                <a:srgbClr val="0B40A5"/>
              </a:buClr>
              <a:buSzPct val="100000"/>
              <a:buFont typeface="Wingdings" panose="05000000000000000000" pitchFamily="2" charset="2"/>
              <a:buChar char="§"/>
              <a:tabLst/>
              <a:defRPr/>
            </a:pPr>
            <a:r>
              <a:rPr kumimoji="0" lang="en-US" sz="1800" b="0" i="0" u="none" strike="noStrike" kern="1200" cap="none" spc="0" normalizeH="0" baseline="0" noProof="0" dirty="0" smtClean="0">
                <a:ln>
                  <a:noFill/>
                </a:ln>
                <a:solidFill>
                  <a:srgbClr val="3A485A"/>
                </a:solidFill>
                <a:effectLst/>
                <a:uLnTx/>
                <a:uFillTx/>
                <a:latin typeface="+mn-lt"/>
                <a:ea typeface="+mn-ea"/>
                <a:cs typeface="+mn-cs"/>
              </a:rPr>
              <a:t>High pertussis incidence (San Diego) and low pertussis incidence (Atlanta) locations</a:t>
            </a:r>
          </a:p>
          <a:p>
            <a:pPr marL="1143000" marR="0" lvl="2" indent="-228600" algn="l" defTabSz="914400" rtl="0" eaLnBrk="1" fontAlgn="base" latinLnBrk="0" hangingPunct="1">
              <a:lnSpc>
                <a:spcPct val="100000"/>
              </a:lnSpc>
              <a:spcBef>
                <a:spcPts val="0"/>
              </a:spcBef>
              <a:spcAft>
                <a:spcPct val="0"/>
              </a:spcAft>
              <a:buClr>
                <a:srgbClr val="0B40A5"/>
              </a:buClr>
              <a:buSzPct val="100000"/>
              <a:buFont typeface="Wingdings" panose="05000000000000000000" pitchFamily="2" charset="2"/>
              <a:buChar char="§"/>
              <a:tabLst/>
              <a:defRPr/>
            </a:pPr>
            <a:r>
              <a:rPr kumimoji="0" lang="en-US" sz="1800" b="0" i="0" u="none" strike="noStrike" kern="1200" cap="none" spc="0" normalizeH="0" baseline="0" noProof="0" dirty="0" smtClean="0">
                <a:ln>
                  <a:noFill/>
                </a:ln>
                <a:solidFill>
                  <a:srgbClr val="3A485A"/>
                </a:solidFill>
                <a:effectLst/>
                <a:uLnTx/>
                <a:uFillTx/>
                <a:latin typeface="+mn-lt"/>
                <a:ea typeface="+mn-ea"/>
                <a:cs typeface="+mn-cs"/>
              </a:rPr>
              <a:t>The groups were segmented by parity and language (English and Spanish). </a:t>
            </a:r>
          </a:p>
          <a:p>
            <a:pPr marL="1143000" marR="0" lvl="2" indent="-228600" algn="l" defTabSz="914400" rtl="0" eaLnBrk="1" fontAlgn="base" latinLnBrk="0" hangingPunct="1">
              <a:lnSpc>
                <a:spcPct val="100000"/>
              </a:lnSpc>
              <a:spcBef>
                <a:spcPts val="0"/>
              </a:spcBef>
              <a:spcAft>
                <a:spcPct val="0"/>
              </a:spcAft>
              <a:buClr>
                <a:srgbClr val="0B40A5"/>
              </a:buClr>
              <a:buSzPct val="100000"/>
              <a:buFont typeface="Wingdings" panose="05000000000000000000" pitchFamily="2" charset="2"/>
              <a:buChar char="§"/>
              <a:tabLst/>
              <a:defRPr/>
            </a:pPr>
            <a:r>
              <a:rPr kumimoji="0" lang="en-US" sz="1800" b="0" i="0" u="none" strike="noStrike" kern="1200" cap="none" spc="0" normalizeH="0" baseline="0" noProof="0" dirty="0" smtClean="0">
                <a:ln>
                  <a:noFill/>
                </a:ln>
                <a:solidFill>
                  <a:srgbClr val="3A485A"/>
                </a:solidFill>
                <a:effectLst/>
                <a:uLnTx/>
                <a:uFillTx/>
                <a:latin typeface="+mn-lt"/>
                <a:ea typeface="+mn-ea"/>
                <a:cs typeface="+mn-cs"/>
              </a:rPr>
              <a:t>Participants were also a mix of trimester, race/ethnicity, and socioeconomic backgrounds.</a:t>
            </a:r>
          </a:p>
          <a:p>
            <a:pPr marL="742950" marR="0" lvl="1" indent="-285750" algn="l" defTabSz="914400" rtl="0" eaLnBrk="1" fontAlgn="base" latinLnBrk="0" hangingPunct="1">
              <a:lnSpc>
                <a:spcPct val="100000"/>
              </a:lnSpc>
              <a:spcBef>
                <a:spcPts val="0"/>
              </a:spcBef>
              <a:spcAft>
                <a:spcPct val="0"/>
              </a:spcAft>
              <a:buClr>
                <a:srgbClr val="0B40A5"/>
              </a:buClr>
              <a:buSzPct val="100000"/>
              <a:buFont typeface="Wingdings" panose="05000000000000000000" pitchFamily="2" charset="2"/>
              <a:buChar char="§"/>
              <a:tabLst/>
              <a:defRPr/>
            </a:pPr>
            <a:r>
              <a:rPr kumimoji="0" lang="en-US" sz="2000" b="0" i="0" u="none" strike="noStrike" kern="1200" cap="none" spc="0" normalizeH="0" baseline="0" noProof="0" dirty="0" smtClean="0">
                <a:ln>
                  <a:noFill/>
                </a:ln>
                <a:solidFill>
                  <a:srgbClr val="3A485A"/>
                </a:solidFill>
                <a:effectLst/>
                <a:uLnTx/>
                <a:uFillTx/>
                <a:latin typeface="+mn-lt"/>
                <a:ea typeface="+mn-ea"/>
                <a:cs typeface="+mn-cs"/>
              </a:rPr>
              <a:t>There were two rounds of focus groups conducted. (June and September/October 2014)</a:t>
            </a:r>
          </a:p>
          <a:p>
            <a:pPr>
              <a:buFont typeface="Wingdings" panose="05000000000000000000" pitchFamily="2" charset="2"/>
              <a:buNone/>
            </a:pPr>
            <a:r>
              <a:rPr lang="en-US" b="0" dirty="0" smtClean="0">
                <a:latin typeface="+mn-lt"/>
              </a:rPr>
              <a:t>For the provider audience</a:t>
            </a:r>
          </a:p>
          <a:p>
            <a:pPr>
              <a:buFont typeface="Wingdings" panose="05000000000000000000" pitchFamily="2" charset="2"/>
              <a:buChar char="q"/>
            </a:pPr>
            <a:r>
              <a:rPr lang="en-US" b="0" dirty="0" smtClean="0">
                <a:latin typeface="+mn-lt"/>
              </a:rPr>
              <a:t> There was a survey of ob-gyns</a:t>
            </a:r>
          </a:p>
          <a:p>
            <a:pPr lvl="1">
              <a:buFont typeface="Wingdings" panose="05000000000000000000" pitchFamily="2" charset="2"/>
              <a:buChar char="§"/>
            </a:pPr>
            <a:r>
              <a:rPr lang="en-US" dirty="0" smtClean="0"/>
              <a:t>The</a:t>
            </a:r>
            <a:r>
              <a:rPr lang="en-US" baseline="0" dirty="0" smtClean="0"/>
              <a:t> o</a:t>
            </a:r>
            <a:r>
              <a:rPr lang="en-US" dirty="0" smtClean="0"/>
              <a:t>nline survey was</a:t>
            </a:r>
            <a:r>
              <a:rPr lang="en-US" baseline="0" dirty="0" smtClean="0"/>
              <a:t> sent to </a:t>
            </a:r>
            <a:r>
              <a:rPr lang="en-US" dirty="0" smtClean="0"/>
              <a:t>32,056 members of the American College of Obstetricians and Gynecologists (ACOG).</a:t>
            </a:r>
          </a:p>
          <a:p>
            <a:pPr lvl="1">
              <a:buFont typeface="Wingdings" panose="05000000000000000000" pitchFamily="2" charset="2"/>
              <a:buChar char="§"/>
            </a:pPr>
            <a:r>
              <a:rPr lang="en-US" dirty="0" smtClean="0"/>
              <a:t>Respondents all offered prenatal care. </a:t>
            </a:r>
          </a:p>
          <a:p>
            <a:pPr lvl="1">
              <a:buFont typeface="Wingdings" panose="05000000000000000000" pitchFamily="2" charset="2"/>
              <a:buChar char="§"/>
            </a:pPr>
            <a:r>
              <a:rPr lang="en-US" dirty="0" smtClean="0"/>
              <a:t>Data were collected in February and March of 2014.</a:t>
            </a:r>
            <a:r>
              <a:rPr lang="en-US" baseline="0" dirty="0" smtClean="0"/>
              <a:t> </a:t>
            </a:r>
            <a:r>
              <a:rPr lang="en-US" dirty="0" smtClean="0"/>
              <a:t> </a:t>
            </a:r>
          </a:p>
          <a:p>
            <a:pPr lvl="1">
              <a:buFont typeface="Wingdings" panose="05000000000000000000" pitchFamily="2" charset="2"/>
              <a:buChar char="§"/>
            </a:pPr>
            <a:r>
              <a:rPr lang="en-US" dirty="0" smtClean="0"/>
              <a:t>2,365 respondents completed the survey. </a:t>
            </a:r>
          </a:p>
          <a:p>
            <a:pPr>
              <a:buFont typeface="Wingdings" panose="05000000000000000000" pitchFamily="2" charset="2"/>
              <a:buChar char="q"/>
            </a:pPr>
            <a:r>
              <a:rPr lang="en-US" b="0" dirty="0" smtClean="0">
                <a:latin typeface="+mn-lt"/>
              </a:rPr>
              <a:t>In-depth interviews were conducted with ob-gyns</a:t>
            </a:r>
          </a:p>
          <a:p>
            <a:pPr lvl="1">
              <a:buFont typeface="Wingdings" panose="05000000000000000000" pitchFamily="2" charset="2"/>
              <a:buChar char="§"/>
            </a:pPr>
            <a:r>
              <a:rPr lang="en-US" dirty="0" smtClean="0"/>
              <a:t>These</a:t>
            </a:r>
            <a:r>
              <a:rPr lang="en-US" baseline="0" dirty="0" smtClean="0"/>
              <a:t> interviews were </a:t>
            </a:r>
            <a:r>
              <a:rPr lang="en-US" dirty="0" smtClean="0"/>
              <a:t>60-minute telephone interviews with ob-gyns nationally. </a:t>
            </a:r>
          </a:p>
          <a:p>
            <a:pPr lvl="1">
              <a:buFont typeface="Wingdings" panose="05000000000000000000" pitchFamily="2" charset="2"/>
              <a:buChar char="§"/>
            </a:pPr>
            <a:r>
              <a:rPr lang="en-US" dirty="0" smtClean="0"/>
              <a:t>The respondents all offer prenatal care</a:t>
            </a:r>
          </a:p>
          <a:p>
            <a:pPr lvl="1">
              <a:buFont typeface="Wingdings" panose="05000000000000000000" pitchFamily="2" charset="2"/>
              <a:buChar char="§"/>
            </a:pPr>
            <a:r>
              <a:rPr lang="en-US" dirty="0" smtClean="0"/>
              <a:t>Interviews were conducted in May and June of 2014</a:t>
            </a:r>
          </a:p>
          <a:p>
            <a:pPr lvl="2">
              <a:buFont typeface="Wingdings" panose="05000000000000000000" pitchFamily="2" charset="2"/>
              <a:buChar char="§"/>
            </a:pPr>
            <a:r>
              <a:rPr lang="en-US" dirty="0" smtClean="0"/>
              <a:t>24 interviews in May</a:t>
            </a:r>
          </a:p>
          <a:p>
            <a:pPr lvl="2">
              <a:buFont typeface="Wingdings" panose="05000000000000000000" pitchFamily="2" charset="2"/>
              <a:buChar char="§"/>
            </a:pPr>
            <a:r>
              <a:rPr lang="en-US" dirty="0" smtClean="0"/>
              <a:t>16 interviews in June</a:t>
            </a:r>
          </a:p>
          <a:p>
            <a:pPr marL="0" marR="0" lvl="0" indent="0" algn="l" defTabSz="914400" rtl="0" eaLnBrk="1" fontAlgn="base" latinLnBrk="0" hangingPunct="1">
              <a:lnSpc>
                <a:spcPct val="100000"/>
              </a:lnSpc>
              <a:spcBef>
                <a:spcPts val="800"/>
              </a:spcBef>
              <a:spcAft>
                <a:spcPct val="0"/>
              </a:spcAft>
              <a:buClr>
                <a:srgbClr val="4983F2"/>
              </a:buClr>
              <a:buSzPct val="70000"/>
              <a:buFont typeface="Wingdings" pitchFamily="2" charset="2"/>
              <a:buNone/>
              <a:tabLst/>
              <a:defRPr/>
            </a:pPr>
            <a:endParaRPr kumimoji="0" lang="en-US" sz="2400" b="0" i="0" u="none" strike="noStrike" kern="1200" cap="none" spc="0" normalizeH="0" baseline="0" dirty="0" smtClean="0">
              <a:ln>
                <a:noFill/>
              </a:ln>
              <a:solidFill>
                <a:srgbClr val="3A485A"/>
              </a:solidFill>
              <a:effectLst/>
              <a:uLnTx/>
              <a:uFillTx/>
              <a:latin typeface="+mn-lt"/>
              <a:ea typeface="+mn-ea"/>
              <a:cs typeface="+mn-cs"/>
            </a:endParaRPr>
          </a:p>
          <a:p>
            <a:pPr marL="0" marR="0" lvl="0" indent="0" algn="l" defTabSz="914400" rtl="0" eaLnBrk="1" fontAlgn="base" latinLnBrk="0" hangingPunct="1">
              <a:lnSpc>
                <a:spcPct val="100000"/>
              </a:lnSpc>
              <a:spcBef>
                <a:spcPts val="800"/>
              </a:spcBef>
              <a:spcAft>
                <a:spcPct val="0"/>
              </a:spcAft>
              <a:buClr>
                <a:srgbClr val="4983F2"/>
              </a:buClr>
              <a:buSzPct val="70000"/>
              <a:buFont typeface="Wingdings" pitchFamily="2" charset="2"/>
              <a:buNone/>
              <a:tabLst/>
              <a:defRPr/>
            </a:pPr>
            <a:r>
              <a:rPr kumimoji="0" lang="en-US" sz="2400" b="0" i="0" u="none" strike="noStrike" kern="1200" cap="none" spc="0" normalizeH="0" baseline="0" dirty="0" smtClean="0">
                <a:ln>
                  <a:noFill/>
                </a:ln>
                <a:solidFill>
                  <a:srgbClr val="3A485A"/>
                </a:solidFill>
                <a:effectLst/>
                <a:uLnTx/>
                <a:uFillTx/>
                <a:latin typeface="+mn-lt"/>
                <a:ea typeface="+mn-ea"/>
                <a:cs typeface="+mn-cs"/>
              </a:rPr>
              <a:t>Findings from this research gave CDC a better understanding about both of these audiences regarding maternal vaccination.  As you can see on this slide, the guiding principles for each audience may contribute to some gaps.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03985-EABE-4D44-8E5A-676F0F99FE31}"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767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want to continuously look at the most up to date data. </a:t>
            </a:r>
            <a:r>
              <a:rPr lang="en-US" dirty="0" smtClean="0"/>
              <a:t>In winter of 2016, CDC conducted</a:t>
            </a:r>
            <a:r>
              <a:rPr lang="en-US" baseline="0" dirty="0" smtClean="0"/>
              <a:t> additional research with both pregnant women and healthcare providers. </a:t>
            </a:r>
          </a:p>
          <a:p>
            <a:endParaRPr lang="en-US" baseline="0" dirty="0" smtClean="0"/>
          </a:p>
          <a:p>
            <a:r>
              <a:rPr lang="en-US" baseline="0" dirty="0" smtClean="0"/>
              <a:t>An online survey, which included message testing, was administered to pregnant women. [Explain bullets]</a:t>
            </a:r>
          </a:p>
          <a:p>
            <a:endParaRPr lang="en-US" baseline="0" dirty="0" smtClean="0"/>
          </a:p>
          <a:p>
            <a:r>
              <a:rPr lang="en-US" baseline="0" dirty="0" smtClean="0"/>
              <a:t>And in addition to the online survey with pregnant women, in depth interviews, or IDIs we also conducted interviews with HCPs. [Explain bullets]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140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base" latinLnBrk="0" hangingPunct="1">
              <a:lnSpc>
                <a:spcPct val="100000"/>
              </a:lnSpc>
              <a:spcBef>
                <a:spcPts val="800"/>
              </a:spcBef>
              <a:spcAft>
                <a:spcPct val="0"/>
              </a:spcAft>
              <a:buClr>
                <a:srgbClr val="4983F2"/>
              </a:buClr>
              <a:buSzPct val="70000"/>
              <a:buFont typeface="Wingdings" pitchFamily="2" charset="2"/>
              <a:buNone/>
              <a:tabLst/>
              <a:defRPr/>
            </a:pPr>
            <a:r>
              <a:rPr kumimoji="0" lang="en-US" sz="2400" b="0" i="0" u="none" strike="noStrike" kern="1200" cap="none" spc="0" normalizeH="0" baseline="0" noProof="0" dirty="0" smtClean="0">
                <a:ln>
                  <a:noFill/>
                </a:ln>
                <a:solidFill>
                  <a:srgbClr val="3A485A"/>
                </a:solidFill>
                <a:effectLst/>
                <a:uLnTx/>
                <a:uFillTx/>
                <a:latin typeface="+mn-lt"/>
                <a:ea typeface="+mn-ea"/>
                <a:cs typeface="+mn-cs"/>
              </a:rPr>
              <a:t>In 2014, CDC conducted mixed methods research with pregnant women on the topic of maternal vaccines.  The research included surveys, focus groups, and in-depth interviews.  Here are some of the key findings:</a:t>
            </a:r>
          </a:p>
          <a:p>
            <a:pPr marL="0" marR="0" lvl="0" indent="0" algn="l" defTabSz="914400" rtl="0" eaLnBrk="1" fontAlgn="base" latinLnBrk="0" hangingPunct="1">
              <a:lnSpc>
                <a:spcPct val="100000"/>
              </a:lnSpc>
              <a:spcBef>
                <a:spcPts val="800"/>
              </a:spcBef>
              <a:spcAft>
                <a:spcPct val="0"/>
              </a:spcAft>
              <a:buClr>
                <a:srgbClr val="4983F2"/>
              </a:buClr>
              <a:buSzPct val="70000"/>
              <a:buFont typeface="Wingdings" pitchFamily="2" charset="2"/>
              <a:buNone/>
              <a:tabLst/>
              <a:defRPr/>
            </a:pPr>
            <a:endParaRPr kumimoji="0" lang="en-US" sz="2400" b="0" i="0" u="none" strike="noStrike" kern="1200" cap="none" spc="0" normalizeH="0" baseline="0" noProof="0" dirty="0" smtClean="0">
              <a:ln>
                <a:noFill/>
              </a:ln>
              <a:solidFill>
                <a:srgbClr val="3A485A"/>
              </a:solidFill>
              <a:effectLst/>
              <a:uLnTx/>
              <a:uFillTx/>
              <a:latin typeface="+mn-lt"/>
              <a:ea typeface="+mn-ea"/>
              <a:cs typeface="+mn-cs"/>
            </a:endParaRPr>
          </a:p>
          <a:p>
            <a:pPr marL="342900" marR="0" lvl="0" indent="-342900" algn="l" defTabSz="914400" rtl="0" eaLnBrk="1" fontAlgn="base" latinLnBrk="0" hangingPunct="1">
              <a:lnSpc>
                <a:spcPct val="100000"/>
              </a:lnSpc>
              <a:spcBef>
                <a:spcPts val="800"/>
              </a:spcBef>
              <a:spcAft>
                <a:spcPct val="0"/>
              </a:spcAft>
              <a:buClr>
                <a:srgbClr val="4983F2"/>
              </a:buClr>
              <a:buSzPct val="70000"/>
              <a:buFont typeface="Arial" panose="020B0604020202020204" pitchFamily="34" charset="0"/>
              <a:buChar char="•"/>
              <a:tabLst/>
              <a:defRPr/>
            </a:pPr>
            <a:r>
              <a:rPr kumimoji="0" lang="en-US" sz="2400" b="0" i="0" u="none" strike="noStrike" kern="1200" cap="none" spc="0" normalizeH="0" baseline="0" noProof="0" dirty="0" smtClean="0">
                <a:ln>
                  <a:noFill/>
                </a:ln>
                <a:solidFill>
                  <a:srgbClr val="3A485A"/>
                </a:solidFill>
                <a:effectLst/>
                <a:uLnTx/>
                <a:uFillTx/>
                <a:latin typeface="+mn-lt"/>
                <a:ea typeface="+mn-ea"/>
                <a:cs typeface="+mn-cs"/>
              </a:rPr>
              <a:t>There was low awareness about pertussis, flu, and vaccines</a:t>
            </a:r>
          </a:p>
          <a:p>
            <a:pPr marL="342900" marR="0" lvl="0" indent="-342900" algn="l" defTabSz="914400" rtl="0" eaLnBrk="1" fontAlgn="base" latinLnBrk="0" hangingPunct="1">
              <a:lnSpc>
                <a:spcPct val="100000"/>
              </a:lnSpc>
              <a:spcBef>
                <a:spcPts val="800"/>
              </a:spcBef>
              <a:spcAft>
                <a:spcPct val="0"/>
              </a:spcAft>
              <a:buClr>
                <a:srgbClr val="4983F2"/>
              </a:buClr>
              <a:buSzPct val="70000"/>
              <a:buFont typeface="Arial" panose="020B0604020202020204" pitchFamily="34" charset="0"/>
              <a:buChar char="•"/>
              <a:tabLst/>
              <a:defRPr/>
            </a:pPr>
            <a:r>
              <a:rPr kumimoji="0" lang="en-US" sz="2400" b="0" i="0" u="none" strike="noStrike" kern="1200" cap="none" spc="0" normalizeH="0" baseline="0" noProof="0" dirty="0" smtClean="0">
                <a:ln>
                  <a:noFill/>
                </a:ln>
                <a:solidFill>
                  <a:srgbClr val="3A485A"/>
                </a:solidFill>
                <a:effectLst/>
                <a:uLnTx/>
                <a:uFillTx/>
                <a:latin typeface="+mn-lt"/>
                <a:ea typeface="+mn-ea"/>
                <a:cs typeface="+mn-cs"/>
              </a:rPr>
              <a:t>69 percent of pregnant reported receiving a flu vaccine recommendation and 41 percent reported receiving a </a:t>
            </a:r>
            <a:r>
              <a:rPr kumimoji="0" lang="en-US" sz="2400" b="0" i="0" u="none" strike="noStrike" kern="1200" cap="none" spc="0" normalizeH="0" baseline="0" noProof="0" dirty="0" err="1" smtClean="0">
                <a:ln>
                  <a:noFill/>
                </a:ln>
                <a:solidFill>
                  <a:srgbClr val="3A485A"/>
                </a:solidFill>
                <a:effectLst/>
                <a:uLnTx/>
                <a:uFillTx/>
                <a:latin typeface="+mn-lt"/>
                <a:ea typeface="+mn-ea"/>
                <a:cs typeface="+mn-cs"/>
              </a:rPr>
              <a:t>Tdap</a:t>
            </a:r>
            <a:r>
              <a:rPr kumimoji="0" lang="en-US" sz="2400" b="0" i="0" u="none" strike="noStrike" kern="1200" cap="none" spc="0" normalizeH="0" baseline="0" noProof="0" dirty="0" smtClean="0">
                <a:ln>
                  <a:noFill/>
                </a:ln>
                <a:solidFill>
                  <a:srgbClr val="3A485A"/>
                </a:solidFill>
                <a:effectLst/>
                <a:uLnTx/>
                <a:uFillTx/>
                <a:latin typeface="+mn-lt"/>
                <a:ea typeface="+mn-ea"/>
                <a:cs typeface="+mn-cs"/>
              </a:rPr>
              <a:t> vaccine recommendation </a:t>
            </a:r>
          </a:p>
          <a:p>
            <a:pPr marL="342900" marR="0" lvl="0" indent="-342900" algn="l" defTabSz="914400" rtl="0" eaLnBrk="1" fontAlgn="base" latinLnBrk="0" hangingPunct="1">
              <a:lnSpc>
                <a:spcPct val="100000"/>
              </a:lnSpc>
              <a:spcBef>
                <a:spcPts val="800"/>
              </a:spcBef>
              <a:spcAft>
                <a:spcPct val="0"/>
              </a:spcAft>
              <a:buClr>
                <a:srgbClr val="4983F2"/>
              </a:buClr>
              <a:buSzPct val="70000"/>
              <a:buFont typeface="Arial" panose="020B0604020202020204" pitchFamily="34" charset="0"/>
              <a:buChar char="•"/>
              <a:tabLst/>
              <a:defRPr/>
            </a:pPr>
            <a:r>
              <a:rPr kumimoji="0" lang="en-US" sz="2400" b="0" i="0" u="none" strike="noStrike" kern="1200" cap="none" spc="0" normalizeH="0" baseline="0" noProof="0" dirty="0" smtClean="0">
                <a:ln>
                  <a:noFill/>
                </a:ln>
                <a:solidFill>
                  <a:srgbClr val="3A485A"/>
                </a:solidFill>
                <a:effectLst/>
                <a:uLnTx/>
                <a:uFillTx/>
                <a:latin typeface="+mn-lt"/>
                <a:ea typeface="+mn-ea"/>
                <a:cs typeface="+mn-cs"/>
              </a:rPr>
              <a:t>Protection for their babies is very important</a:t>
            </a:r>
          </a:p>
          <a:p>
            <a:pPr marL="342900" marR="0" lvl="0" indent="-342900" algn="l" defTabSz="914400" rtl="0" eaLnBrk="1" fontAlgn="base" latinLnBrk="0" hangingPunct="1">
              <a:lnSpc>
                <a:spcPct val="100000"/>
              </a:lnSpc>
              <a:spcBef>
                <a:spcPts val="800"/>
              </a:spcBef>
              <a:spcAft>
                <a:spcPct val="0"/>
              </a:spcAft>
              <a:buClr>
                <a:srgbClr val="4983F2"/>
              </a:buClr>
              <a:buSzPct val="70000"/>
              <a:buFont typeface="Arial" panose="020B0604020202020204" pitchFamily="34" charset="0"/>
              <a:buChar char="•"/>
              <a:tabLst/>
              <a:defRPr/>
            </a:pPr>
            <a:r>
              <a:rPr kumimoji="0" lang="en-US" sz="2400" b="0" i="0" u="none" strike="noStrike" kern="1200" cap="none" spc="0" normalizeH="0" baseline="0" noProof="0" dirty="0" smtClean="0">
                <a:ln>
                  <a:noFill/>
                </a:ln>
                <a:solidFill>
                  <a:srgbClr val="3A485A"/>
                </a:solidFill>
                <a:effectLst/>
                <a:uLnTx/>
                <a:uFillTx/>
                <a:latin typeface="+mn-lt"/>
                <a:ea typeface="+mn-ea"/>
                <a:cs typeface="+mn-cs"/>
              </a:rPr>
              <a:t>Pregnant women are high information seekers but are not actively seeking information about maternal vaccines. </a:t>
            </a:r>
          </a:p>
          <a:p>
            <a:pPr marL="342900" marR="0" lvl="0" indent="-342900" algn="l" defTabSz="914400" rtl="0" eaLnBrk="1" fontAlgn="base" latinLnBrk="0" hangingPunct="1">
              <a:lnSpc>
                <a:spcPct val="100000"/>
              </a:lnSpc>
              <a:spcBef>
                <a:spcPts val="800"/>
              </a:spcBef>
              <a:spcAft>
                <a:spcPct val="0"/>
              </a:spcAft>
              <a:buClr>
                <a:srgbClr val="4983F2"/>
              </a:buClr>
              <a:buSzPct val="70000"/>
              <a:buFont typeface="Arial" panose="020B0604020202020204" pitchFamily="34" charset="0"/>
              <a:buChar char="•"/>
              <a:tabLst/>
              <a:defRPr/>
            </a:pPr>
            <a:r>
              <a:rPr kumimoji="0" lang="en-US" sz="2400" b="0" i="0" u="none" strike="noStrike" kern="1200" cap="none" spc="0" normalizeH="0" baseline="0" noProof="0" dirty="0" smtClean="0">
                <a:ln>
                  <a:noFill/>
                </a:ln>
                <a:solidFill>
                  <a:srgbClr val="3A485A"/>
                </a:solidFill>
                <a:effectLst/>
                <a:uLnTx/>
                <a:uFillTx/>
                <a:latin typeface="+mn-lt"/>
                <a:ea typeface="+mn-ea"/>
                <a:cs typeface="+mn-cs"/>
              </a:rPr>
              <a:t>They want to receive vaccine information from their health care providers and they have questions about the recommended maternal vaccines</a:t>
            </a:r>
          </a:p>
          <a:p>
            <a:pPr marL="0" marR="0" lvl="0" indent="0" algn="l" defTabSz="914400" rtl="0" eaLnBrk="1" fontAlgn="base" latinLnBrk="0" hangingPunct="1">
              <a:lnSpc>
                <a:spcPct val="100000"/>
              </a:lnSpc>
              <a:spcBef>
                <a:spcPts val="800"/>
              </a:spcBef>
              <a:spcAft>
                <a:spcPct val="0"/>
              </a:spcAft>
              <a:buClr>
                <a:srgbClr val="4983F2"/>
              </a:buClr>
              <a:buSzPct val="70000"/>
              <a:buFont typeface="Wingdings" pitchFamily="2" charset="2"/>
              <a:buNone/>
              <a:tabLst/>
              <a:defRPr/>
            </a:pPr>
            <a:r>
              <a:rPr kumimoji="0" lang="en-US" sz="2400" b="0" i="0" u="none" strike="noStrike" kern="1200" cap="none" spc="0" normalizeH="0" baseline="0" dirty="0" smtClean="0">
                <a:ln>
                  <a:noFill/>
                </a:ln>
                <a:solidFill>
                  <a:srgbClr val="3A485A"/>
                </a:solidFill>
                <a:effectLst/>
                <a:uLnTx/>
                <a:uFillTx/>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4A03985-EABE-4D44-8E5A-676F0F99FE31}" type="slidenum">
              <a:rPr lang="en-US" smtClean="0"/>
              <a:t>19</a:t>
            </a:fld>
            <a:endParaRPr lang="en-US"/>
          </a:p>
        </p:txBody>
      </p:sp>
    </p:spTree>
    <p:extLst>
      <p:ext uri="{BB962C8B-B14F-4D97-AF65-F5344CB8AC3E}">
        <p14:creationId xmlns:p14="http://schemas.microsoft.com/office/powerpoint/2010/main" val="142585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a:t>
            </a:fld>
            <a:endParaRPr lang="en-US" dirty="0"/>
          </a:p>
        </p:txBody>
      </p:sp>
    </p:spTree>
    <p:extLst>
      <p:ext uri="{BB962C8B-B14F-4D97-AF65-F5344CB8AC3E}">
        <p14:creationId xmlns:p14="http://schemas.microsoft.com/office/powerpoint/2010/main" val="101662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he</a:t>
            </a:r>
            <a:r>
              <a:rPr lang="en-US" baseline="0" dirty="0" smtClean="0"/>
              <a:t> key findings from the research with pregnant women were evaluated in three main buckets: </a:t>
            </a:r>
          </a:p>
          <a:p>
            <a:r>
              <a:rPr lang="en-US" baseline="0" dirty="0" smtClean="0"/>
              <a:t>Vaccine recommendation</a:t>
            </a:r>
          </a:p>
          <a:p>
            <a:r>
              <a:rPr lang="en-US" baseline="0" dirty="0" smtClean="0"/>
              <a:t>Vaccine Acceptance</a:t>
            </a:r>
          </a:p>
          <a:p>
            <a:r>
              <a:rPr lang="en-US" baseline="0" dirty="0" smtClean="0"/>
              <a:t>And vaccine decision making</a:t>
            </a:r>
          </a:p>
          <a:p>
            <a:endParaRPr lang="en-US" baseline="0" dirty="0" smtClean="0"/>
          </a:p>
          <a:p>
            <a:r>
              <a:rPr lang="en-US" dirty="0" smtClean="0"/>
              <a:t>Vaccine</a:t>
            </a:r>
            <a:r>
              <a:rPr lang="en-US" baseline="0" dirty="0" smtClean="0"/>
              <a:t> Recommendation: about 60% of those who received recommendations for flu vaccine and/or </a:t>
            </a:r>
            <a:r>
              <a:rPr lang="en-US" baseline="0" dirty="0" err="1" smtClean="0"/>
              <a:t>tdap</a:t>
            </a:r>
            <a:r>
              <a:rPr lang="en-US" baseline="0" dirty="0" smtClean="0"/>
              <a:t> vaccine reported they were told that the vaccine was “extremely or very important” </a:t>
            </a:r>
          </a:p>
          <a:p>
            <a:endParaRPr lang="en-US" baseline="0" dirty="0" smtClean="0"/>
          </a:p>
          <a:p>
            <a:r>
              <a:rPr lang="en-US" baseline="0" dirty="0" smtClean="0"/>
              <a:t>Acceptance: While more respondents had gotten or intended to get flu vaccine than </a:t>
            </a:r>
            <a:r>
              <a:rPr lang="en-US" baseline="0" dirty="0" err="1" smtClean="0"/>
              <a:t>tdap</a:t>
            </a:r>
            <a:r>
              <a:rPr lang="en-US" baseline="0" dirty="0" smtClean="0"/>
              <a:t>, there were 28 percent who had decided not to get each of the vaccines. </a:t>
            </a:r>
          </a:p>
          <a:p>
            <a:endParaRPr lang="en-US" baseline="0" dirty="0" smtClean="0"/>
          </a:p>
          <a:p>
            <a:r>
              <a:rPr lang="en-US" baseline="0" dirty="0" smtClean="0"/>
              <a:t>Decision-making: Similar to what we saw from the 2014 research, pregnant women want information on safety, side effects, and ingredients of vaccines and they also want and trust information from their providers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818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CDC </a:t>
            </a:r>
            <a:r>
              <a:rPr lang="en-US" baseline="0" dirty="0" smtClean="0"/>
              <a:t>did a </a:t>
            </a:r>
            <a:r>
              <a:rPr lang="en-US" dirty="0" smtClean="0"/>
              <a:t>longitudinal panel study with </a:t>
            </a:r>
            <a:r>
              <a:rPr lang="en-US" dirty="0" smtClean="0">
                <a:solidFill>
                  <a:srgbClr val="000000"/>
                </a:solidFill>
              </a:rPr>
              <a:t>200 </a:t>
            </a:r>
            <a:r>
              <a:rPr lang="en-US" dirty="0">
                <a:solidFill>
                  <a:srgbClr val="000000"/>
                </a:solidFill>
              </a:rPr>
              <a:t>women from 2</a:t>
            </a:r>
            <a:r>
              <a:rPr lang="en-US" baseline="30000" dirty="0">
                <a:solidFill>
                  <a:srgbClr val="000000"/>
                </a:solidFill>
              </a:rPr>
              <a:t>nd</a:t>
            </a:r>
            <a:r>
              <a:rPr lang="en-US" dirty="0">
                <a:solidFill>
                  <a:srgbClr val="000000"/>
                </a:solidFill>
              </a:rPr>
              <a:t> trimester of pregnancy to child’s 19</a:t>
            </a:r>
            <a:r>
              <a:rPr lang="en-US" baseline="30000" dirty="0">
                <a:solidFill>
                  <a:srgbClr val="000000"/>
                </a:solidFill>
              </a:rPr>
              <a:t>th</a:t>
            </a:r>
            <a:r>
              <a:rPr lang="en-US" dirty="0">
                <a:solidFill>
                  <a:srgbClr val="000000"/>
                </a:solidFill>
              </a:rPr>
              <a:t> month of </a:t>
            </a:r>
            <a:r>
              <a:rPr lang="en-US" dirty="0" smtClean="0">
                <a:solidFill>
                  <a:srgbClr val="000000"/>
                </a:solidFill>
              </a:rPr>
              <a:t>life, starting in 2014. The objective was to learn about their knowledge,</a:t>
            </a:r>
            <a:r>
              <a:rPr lang="en-US" baseline="0" dirty="0" smtClean="0">
                <a:solidFill>
                  <a:srgbClr val="000000"/>
                </a:solidFill>
              </a:rPr>
              <a:t> attitudes and plans related to vaccines for their babies.</a:t>
            </a:r>
            <a:endParaRPr lang="en-US" dirty="0">
              <a:solidFill>
                <a:srgbClr val="000000"/>
              </a:solidFill>
            </a:endParaRPr>
          </a:p>
          <a:p>
            <a:endParaRPr lang="en-US" dirty="0"/>
          </a:p>
          <a:p>
            <a:r>
              <a:rPr lang="en-US" dirty="0"/>
              <a:t>As we see here, the i</a:t>
            </a:r>
            <a:r>
              <a:rPr lang="en-US" dirty="0">
                <a:solidFill>
                  <a:srgbClr val="000000"/>
                </a:solidFill>
              </a:rPr>
              <a:t>nitial survey showed that over 85% of women had already made a plan for vaccinating their baby by their 2</a:t>
            </a:r>
            <a:r>
              <a:rPr lang="en-US" baseline="30000" dirty="0">
                <a:solidFill>
                  <a:srgbClr val="000000"/>
                </a:solidFill>
              </a:rPr>
              <a:t>nd</a:t>
            </a:r>
            <a:r>
              <a:rPr lang="en-US" dirty="0">
                <a:solidFill>
                  <a:srgbClr val="000000"/>
                </a:solidFill>
              </a:rPr>
              <a:t> trimester.  This is what they had decided:</a:t>
            </a:r>
          </a:p>
          <a:p>
            <a:pPr lvl="1"/>
            <a:r>
              <a:rPr lang="en-US" dirty="0">
                <a:solidFill>
                  <a:srgbClr val="000000"/>
                </a:solidFill>
              </a:rPr>
              <a:t>75% were planning to receive all vaccines recommended by their child’s doctor or nurse</a:t>
            </a:r>
          </a:p>
          <a:p>
            <a:pPr lvl="1"/>
            <a:r>
              <a:rPr lang="en-US" dirty="0">
                <a:solidFill>
                  <a:srgbClr val="000000"/>
                </a:solidFill>
              </a:rPr>
              <a:t>10.5% were planning to delay or space out some vaccines </a:t>
            </a:r>
          </a:p>
          <a:p>
            <a:pPr lvl="1"/>
            <a:r>
              <a:rPr lang="en-US" dirty="0">
                <a:solidFill>
                  <a:srgbClr val="000000"/>
                </a:solidFill>
              </a:rPr>
              <a:t>4% planned to receive some but not all vaccines</a:t>
            </a:r>
          </a:p>
          <a:p>
            <a:pPr lvl="1"/>
            <a:r>
              <a:rPr lang="en-US" dirty="0">
                <a:solidFill>
                  <a:srgbClr val="000000"/>
                </a:solidFill>
              </a:rPr>
              <a:t>10.5% had not yet made plans for vaccinating their baby</a:t>
            </a:r>
          </a:p>
          <a:p>
            <a:endParaRPr lang="en-US" dirty="0" smtClean="0"/>
          </a:p>
          <a:p>
            <a:r>
              <a:rPr lang="en-US" dirty="0" smtClean="0"/>
              <a:t>A key takeaway from this is that women are making</a:t>
            </a:r>
            <a:r>
              <a:rPr lang="en-US" baseline="0" dirty="0" smtClean="0"/>
              <a:t> plans for their babies’ vaccines very early, even before their babies are born.  And it’s important for them to consult credible sources of information to get their questions answered.  For example, prenatal care providers can encourage pregnant women to meet with a pediatrician before the baby is born.</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dirty="0"/>
          </a:p>
        </p:txBody>
      </p:sp>
    </p:spTree>
    <p:extLst>
      <p:ext uri="{BB962C8B-B14F-4D97-AF65-F5344CB8AC3E}">
        <p14:creationId xmlns:p14="http://schemas.microsoft.com/office/powerpoint/2010/main" val="884912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In the in-depth interviews, CDC learned how</a:t>
            </a:r>
            <a:r>
              <a:rPr lang="en-US" sz="1200" baseline="0" dirty="0" smtClean="0"/>
              <a:t> providers talk about maternal vaccines to their pregnant patients. </a:t>
            </a:r>
          </a:p>
          <a:p>
            <a:endParaRPr lang="en-US" sz="1200" baseline="0" dirty="0" smtClean="0"/>
          </a:p>
          <a:p>
            <a:r>
              <a:rPr lang="en-US" sz="1200" baseline="0" dirty="0" smtClean="0"/>
              <a:t>[READ BULLETS]</a:t>
            </a:r>
          </a:p>
          <a:p>
            <a:endParaRPr lang="en-US" sz="1200" baseline="0" dirty="0" smtClean="0"/>
          </a:p>
          <a:p>
            <a:r>
              <a:rPr lang="en-US" sz="1200" baseline="0" dirty="0" smtClean="0"/>
              <a:t>By including certified nurse midwives in the interviews, we learned that…</a:t>
            </a:r>
            <a:endParaRPr lang="en-US" sz="1200" dirty="0" smtClean="0"/>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0DD98-E09A-43F0-8D5C-AC421A55F24C}" type="slidenum">
              <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527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identified the best ways to reach pregnant women.</a:t>
            </a:r>
            <a:r>
              <a:rPr lang="en-US" baseline="0" dirty="0" smtClean="0"/>
              <a:t> </a:t>
            </a:r>
          </a:p>
          <a:p>
            <a:endParaRPr lang="en-US" baseline="0" dirty="0" smtClean="0"/>
          </a:p>
          <a:p>
            <a:r>
              <a:rPr lang="en-US" baseline="0" dirty="0" smtClean="0"/>
              <a:t>[EXPLAIN any relative bullets]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0DD98-E09A-43F0-8D5C-AC421A55F24C}" type="slidenum">
              <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370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smtClean="0"/>
              <a:t>So, now</a:t>
            </a:r>
            <a:r>
              <a:rPr lang="en-US" baseline="0" dirty="0" smtClean="0"/>
              <a:t> that we see vaccination coverage, the importance of vaccines, and some knowledge, attitudes, and beliefs of pregnant women in regards to immunization, </a:t>
            </a:r>
          </a:p>
          <a:p>
            <a:endParaRPr lang="en-US" baseline="0" dirty="0" smtClean="0"/>
          </a:p>
          <a:p>
            <a:r>
              <a:rPr lang="en-US" baseline="0" dirty="0" smtClean="0"/>
              <a:t>How can we encourage them to get the recommended vaccines they need??</a:t>
            </a:r>
          </a:p>
          <a:p>
            <a:endParaRPr lang="en-US" baseline="0" dirty="0" smtClean="0"/>
          </a:p>
          <a:p>
            <a:r>
              <a:rPr lang="en-US" baseline="0" dirty="0" smtClean="0"/>
              <a:t>As a health care provider…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A82B6-F75B-4D5B-9A2D-E9CB4B63CBAD}"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937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know pregnant</a:t>
            </a:r>
            <a:r>
              <a:rPr lang="en-US" baseline="0" dirty="0" smtClean="0"/>
              <a:t> women have several questions once they realize they need vaccines and may not have all of the information. </a:t>
            </a:r>
          </a:p>
          <a:p>
            <a:r>
              <a:rPr lang="en-US" baseline="0" dirty="0" smtClean="0"/>
              <a:t>Some of the questions most often heard include</a:t>
            </a:r>
          </a:p>
          <a:p>
            <a:endParaRPr lang="en-US" baseline="0" dirty="0" smtClean="0"/>
          </a:p>
          <a:p>
            <a:r>
              <a:rPr lang="en-US" baseline="0" dirty="0" smtClean="0"/>
              <a:t>Is the vaccination safe for me and my baby? </a:t>
            </a:r>
          </a:p>
          <a:p>
            <a:r>
              <a:rPr lang="en-US" baseline="0" dirty="0" smtClean="0"/>
              <a:t>Why is vaccination needed every pregnancy?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D034E-13F3-43E6-AC03-ED7025FDB3E7}" type="slidenum">
              <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953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audience</a:t>
            </a:r>
            <a:r>
              <a:rPr lang="en-US" baseline="0" dirty="0" smtClean="0"/>
              <a:t> tends to be high information seeking and may be looking to many, many sources for pregnancy related information. </a:t>
            </a:r>
            <a:endParaRPr lang="en-US" dirty="0" smtClean="0"/>
          </a:p>
          <a:p>
            <a:endParaRPr lang="en-US" dirty="0" smtClean="0"/>
          </a:p>
          <a:p>
            <a:r>
              <a:rPr lang="en-US" dirty="0" smtClean="0"/>
              <a:t>It</a:t>
            </a:r>
            <a:r>
              <a:rPr lang="en-US" baseline="0" dirty="0" smtClean="0"/>
              <a:t> is important to note here that while most are seeking information on healthy pregnancy, most are not actively searching for vaccine information. </a:t>
            </a:r>
          </a:p>
          <a:p>
            <a:endParaRPr lang="en-US" baseline="0" dirty="0" smtClean="0"/>
          </a:p>
          <a:p>
            <a:r>
              <a:rPr lang="en-US" baseline="0" dirty="0" smtClean="0"/>
              <a:t>Because there are numerous existing sources, there is a need for clear, credible and consistent information.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28D5-C2F8-49E2-A7D2-421E8B8B86F6}"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548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a:t>
            </a:r>
            <a:r>
              <a:rPr lang="en-US" baseline="0" dirty="0" smtClean="0"/>
              <a:t> vaccine advisory committee, or NVAC, revised the Standards in 2013. </a:t>
            </a:r>
          </a:p>
          <a:p>
            <a:r>
              <a:rPr lang="en-US" baseline="0" dirty="0" smtClean="0"/>
              <a:t>[Read BULLET 1] </a:t>
            </a:r>
          </a:p>
          <a:p>
            <a:endParaRPr lang="en-US" baseline="0" dirty="0" smtClean="0"/>
          </a:p>
          <a:p>
            <a:r>
              <a:rPr lang="en-US" baseline="0" dirty="0" smtClean="0"/>
              <a:t>Practice standards include…</a:t>
            </a:r>
          </a:p>
          <a:p>
            <a:r>
              <a:rPr lang="en-US" baseline="0" dirty="0" smtClean="0"/>
              <a:t>[BULLETS]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31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 #2: including nurses, front</a:t>
            </a:r>
            <a:r>
              <a:rPr lang="en-US" baseline="0" dirty="0" smtClean="0"/>
              <a:t> office staff, managers, </a:t>
            </a:r>
            <a:r>
              <a:rPr lang="en-US" baseline="0" dirty="0" err="1" smtClean="0"/>
              <a:t>etc</a:t>
            </a:r>
            <a:endParaRPr lang="en-US" baseline="0" dirty="0" smtClean="0"/>
          </a:p>
          <a:p>
            <a:endParaRPr lang="en-US" baseline="0" dirty="0" smtClean="0"/>
          </a:p>
          <a:p>
            <a:r>
              <a:rPr lang="en-US" baseline="0" dirty="0" smtClean="0"/>
              <a:t>Bullet #3: examples include </a:t>
            </a:r>
          </a:p>
          <a:p>
            <a:r>
              <a:rPr lang="en-US" baseline="0" dirty="0" smtClean="0"/>
              <a:t>	“ It is October and flu season is coming up. That means it is time for your flu vaccine. Unless you need more information on flu vaccine, Ill have the nurse bring it in.”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740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Apologies</a:t>
            </a:r>
            <a:r>
              <a:rPr lang="en-US" baseline="0" dirty="0" smtClean="0"/>
              <a:t> for this slide being a little distorted. This chart shows results from the Internet Panel Survey of flu vaccination coverage before and during pregnancy from patients who visited a health care provider at least once. </a:t>
            </a:r>
          </a:p>
          <a:p>
            <a:endParaRPr lang="en-US" baseline="0" dirty="0" smtClean="0"/>
          </a:p>
          <a:p>
            <a:r>
              <a:rPr lang="en-US" baseline="0" dirty="0" smtClean="0"/>
              <a:t>Just to provide clarification in definition: </a:t>
            </a:r>
          </a:p>
          <a:p>
            <a:pPr marL="171450" indent="-171450">
              <a:buFont typeface="Arial" panose="020B0604020202020204" pitchFamily="34" charset="0"/>
              <a:buChar char="•"/>
            </a:pPr>
            <a:r>
              <a:rPr lang="en-US" baseline="0" dirty="0" smtClean="0"/>
              <a:t>No recommendation: No recommendation of flu vaccine given</a:t>
            </a:r>
          </a:p>
          <a:p>
            <a:pPr marL="171450" indent="-171450">
              <a:buFont typeface="Arial" panose="020B0604020202020204" pitchFamily="34" charset="0"/>
              <a:buChar char="•"/>
            </a:pPr>
            <a:r>
              <a:rPr lang="en-US" baseline="0" dirty="0" smtClean="0"/>
              <a:t>Recommended but not offered: Recommendation of flu vaccination given but vaccine not offered to be administered on-site or at all</a:t>
            </a:r>
          </a:p>
          <a:p>
            <a:pPr marL="171450" indent="-171450">
              <a:buFont typeface="Arial" panose="020B0604020202020204" pitchFamily="34" charset="0"/>
              <a:buChar char="•"/>
            </a:pPr>
            <a:r>
              <a:rPr lang="en-US" baseline="0" dirty="0" smtClean="0"/>
              <a:t>Offered: Vaccination is available on-site; ready to be administered to patient</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All vaccination results are based on self-report.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224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READ SLIDE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dirty="0"/>
          </a:p>
        </p:txBody>
      </p:sp>
    </p:spTree>
    <p:extLst>
      <p:ext uri="{BB962C8B-B14F-4D97-AF65-F5344CB8AC3E}">
        <p14:creationId xmlns:p14="http://schemas.microsoft.com/office/powerpoint/2010/main" val="473652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smtClean="0"/>
              <a:t>Though</a:t>
            </a:r>
            <a:r>
              <a:rPr lang="en-US" baseline="0" dirty="0" smtClean="0"/>
              <a:t> there are numerous sources, pregnant women turn to their most trusted source: their ob-gyn or midwife. In our research, most providers say they recommend vaccines to pregnant patients, yet we see that coverage rates continue to be stagnant. Where is the disconnect??</a:t>
            </a:r>
          </a:p>
          <a:p>
            <a:endParaRPr lang="en-US" baseline="0" dirty="0" smtClean="0"/>
          </a:p>
          <a:p>
            <a:r>
              <a:rPr lang="en-US" baseline="0" dirty="0" smtClean="0"/>
              <a:t>A strong, effective vaccine recommendation makes a difference. It is important for providers to talk to their pregnant patients about the importance of on-time vaccination.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03985-EABE-4D44-8E5A-676F0F99FE31}"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03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talk a little more about a strong vaccine recommendation. Our research indicates that some pregnant women do not feel their providers are strongly recommending vaccines. </a:t>
            </a:r>
          </a:p>
          <a:p>
            <a:endParaRPr lang="en-US" baseline="0" dirty="0" smtClean="0"/>
          </a:p>
          <a:p>
            <a:r>
              <a:rPr lang="en-US" baseline="0" dirty="0" smtClean="0"/>
              <a:t>Providers should state clearly that they would like her to get vaccinated. </a:t>
            </a:r>
          </a:p>
          <a:p>
            <a:endParaRPr lang="en-US" dirty="0" smtClean="0"/>
          </a:p>
          <a:p>
            <a:r>
              <a:rPr lang="en-US" dirty="0" smtClean="0"/>
              <a:t>An example of this</a:t>
            </a:r>
            <a:r>
              <a:rPr lang="en-US" baseline="0" dirty="0" smtClean="0"/>
              <a:t> recommendation could be</a:t>
            </a:r>
            <a:r>
              <a:rPr lang="en-US" dirty="0" smtClean="0"/>
              <a:t>:</a:t>
            </a:r>
            <a:r>
              <a:rPr lang="en-US" baseline="0"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baseline="0" dirty="0" smtClean="0"/>
              <a:t>[READ EXAMPLE]</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102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Healthcare</a:t>
            </a:r>
            <a:r>
              <a:rPr lang="en-US" baseline="0" dirty="0" smtClean="0"/>
              <a:t> providers can SHARE information with pregnant patients. </a:t>
            </a:r>
          </a:p>
          <a:p>
            <a:endParaRPr lang="en-US" dirty="0" smtClean="0"/>
          </a:p>
          <a:p>
            <a:r>
              <a:rPr lang="en-US" dirty="0" smtClean="0"/>
              <a:t>These tips are great for general</a:t>
            </a:r>
            <a:r>
              <a:rPr lang="en-US" baseline="0" dirty="0" smtClean="0"/>
              <a:t> vaccine recommendations with adults but also in the case of pregnant women. </a:t>
            </a:r>
          </a:p>
          <a:p>
            <a:endParaRPr lang="en-US" dirty="0" smtClean="0"/>
          </a:p>
          <a:p>
            <a:r>
              <a:rPr lang="en-US" dirty="0" smtClean="0"/>
              <a:t>SHARE:</a:t>
            </a:r>
          </a:p>
          <a:p>
            <a:endParaRPr lang="en-US" dirty="0" smtClean="0"/>
          </a:p>
          <a:p>
            <a:r>
              <a:rPr lang="en-US" b="1" dirty="0" smtClean="0"/>
              <a:t>Share</a:t>
            </a:r>
            <a:r>
              <a:rPr lang="en-US" dirty="0" smtClean="0"/>
              <a:t> tailored reasons why the recommended</a:t>
            </a:r>
            <a:r>
              <a:rPr lang="en-US" baseline="0" dirty="0" smtClean="0"/>
              <a:t> vaccine is right for the patient.</a:t>
            </a:r>
            <a:endParaRPr lang="en-US" dirty="0" smtClean="0"/>
          </a:p>
          <a:p>
            <a:endParaRPr lang="en-US" dirty="0" smtClean="0"/>
          </a:p>
          <a:p>
            <a:r>
              <a:rPr lang="en-US" b="1" dirty="0" smtClean="0"/>
              <a:t>Highlight</a:t>
            </a:r>
            <a:r>
              <a:rPr lang="en-US" baseline="0" dirty="0" smtClean="0"/>
              <a:t> positive experiences. These experiences can be personal or in practice. </a:t>
            </a:r>
          </a:p>
          <a:p>
            <a:endParaRPr lang="en-US" baseline="0" dirty="0" smtClean="0"/>
          </a:p>
          <a:p>
            <a:r>
              <a:rPr lang="en-US" b="1" baseline="0" dirty="0" smtClean="0"/>
              <a:t>Address </a:t>
            </a:r>
            <a:r>
              <a:rPr lang="en-US" b="0" baseline="0" dirty="0" smtClean="0"/>
              <a:t>patient questions and concerns. An example,</a:t>
            </a:r>
            <a:r>
              <a:rPr lang="en-US" b="1" baseline="0" dirty="0" smtClean="0"/>
              <a:t> </a:t>
            </a:r>
            <a:r>
              <a:rPr lang="en-US" b="0" dirty="0" smtClean="0">
                <a:solidFill>
                  <a:schemeClr val="tx2">
                    <a:lumMod val="50000"/>
                  </a:schemeClr>
                </a:solidFill>
              </a:rPr>
              <a:t>“The most common side effects are mild, like redness, swelling, or pain in your arm where the shot was given. This should go away within a few days.”</a:t>
            </a:r>
          </a:p>
          <a:p>
            <a:endParaRPr lang="en-US" b="0" dirty="0" smtClean="0">
              <a:solidFill>
                <a:schemeClr val="tx2">
                  <a:lumMod val="50000"/>
                </a:schemeClr>
              </a:solidFill>
            </a:endParaRPr>
          </a:p>
          <a:p>
            <a:r>
              <a:rPr lang="en-US" b="1" dirty="0" smtClean="0">
                <a:solidFill>
                  <a:schemeClr val="tx2">
                    <a:lumMod val="50000"/>
                  </a:schemeClr>
                </a:solidFill>
              </a:rPr>
              <a:t>Remind </a:t>
            </a:r>
            <a:r>
              <a:rPr lang="en-US" b="0" dirty="0" smtClean="0">
                <a:solidFill>
                  <a:schemeClr val="tx2">
                    <a:lumMod val="50000"/>
                  </a:schemeClr>
                </a:solidFill>
              </a:rPr>
              <a:t>patients about the protection</a:t>
            </a:r>
            <a:r>
              <a:rPr lang="en-US" b="0" baseline="0" dirty="0" smtClean="0">
                <a:solidFill>
                  <a:schemeClr val="tx2">
                    <a:lumMod val="50000"/>
                  </a:schemeClr>
                </a:solidFill>
              </a:rPr>
              <a:t> vaccines can provide.</a:t>
            </a:r>
          </a:p>
          <a:p>
            <a:endParaRPr lang="en-US" b="0" dirty="0" smtClean="0">
              <a:solidFill>
                <a:srgbClr val="000000"/>
              </a:solidFill>
            </a:endParaRPr>
          </a:p>
          <a:p>
            <a:r>
              <a:rPr lang="en-US" b="1" dirty="0" smtClean="0">
                <a:solidFill>
                  <a:srgbClr val="000000"/>
                </a:solidFill>
              </a:rPr>
              <a:t>Explain</a:t>
            </a:r>
            <a:r>
              <a:rPr lang="en-US" b="1" baseline="0" dirty="0" smtClean="0">
                <a:solidFill>
                  <a:srgbClr val="000000"/>
                </a:solidFill>
              </a:rPr>
              <a:t> </a:t>
            </a:r>
            <a:r>
              <a:rPr lang="en-US" b="0" baseline="0" dirty="0" smtClean="0">
                <a:solidFill>
                  <a:srgbClr val="000000"/>
                </a:solidFill>
              </a:rPr>
              <a:t>the potential costs of getting the disease. </a:t>
            </a:r>
            <a:r>
              <a:rPr lang="en-US" b="0" dirty="0" smtClean="0">
                <a:solidFill>
                  <a:srgbClr val="000000"/>
                </a:solidFill>
              </a:rPr>
              <a:t>These</a:t>
            </a:r>
            <a:r>
              <a:rPr lang="en-US" b="0" baseline="0" dirty="0" smtClean="0">
                <a:solidFill>
                  <a:srgbClr val="000000"/>
                </a:solidFill>
              </a:rPr>
              <a:t> “costs” include s</a:t>
            </a:r>
            <a:r>
              <a:rPr lang="en-US" b="0" dirty="0" smtClean="0">
                <a:solidFill>
                  <a:srgbClr val="000000"/>
                </a:solidFill>
              </a:rPr>
              <a:t>erious health effects with</a:t>
            </a:r>
            <a:r>
              <a:rPr lang="en-US" b="0" baseline="0" dirty="0" smtClean="0">
                <a:solidFill>
                  <a:srgbClr val="000000"/>
                </a:solidFill>
              </a:rPr>
              <a:t> each disease for mom and baby, time lost (missing work or family obligations), and of course the financial costs associated. </a:t>
            </a:r>
            <a:endParaRPr lang="en-US" dirty="0"/>
          </a:p>
        </p:txBody>
      </p:sp>
      <p:sp>
        <p:nvSpPr>
          <p:cNvPr id="4" name="Slide Number Placeholder 3"/>
          <p:cNvSpPr>
            <a:spLocks noGrp="1"/>
          </p:cNvSpPr>
          <p:nvPr>
            <p:ph type="sldNum" sz="quarter" idx="10"/>
          </p:nvPr>
        </p:nvSpPr>
        <p:spPr/>
        <p:txBody>
          <a:bodyPr/>
          <a:lstStyle/>
          <a:p>
            <a:fld id="{D4A03985-EABE-4D44-8E5A-676F0F99FE31}" type="slidenum">
              <a:rPr lang="en-US" smtClean="0"/>
              <a:t>36</a:t>
            </a:fld>
            <a:endParaRPr lang="en-US"/>
          </a:p>
        </p:txBody>
      </p:sp>
    </p:spTree>
    <p:extLst>
      <p:ext uri="{BB962C8B-B14F-4D97-AF65-F5344CB8AC3E}">
        <p14:creationId xmlns:p14="http://schemas.microsoft.com/office/powerpoint/2010/main" val="209460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First, use a presumptive approach, by simply stating the vaccines that the child will receive (as opposed to asking parents what they want to do about vaccines).  This assumes that the parents will accept vaccines, because national data shows that most parents do.  </a:t>
            </a:r>
          </a:p>
          <a:p>
            <a:endParaRPr lang="en-US" baseline="0" dirty="0" smtClean="0"/>
          </a:p>
          <a:p>
            <a:r>
              <a:rPr lang="en-US" dirty="0" smtClean="0"/>
              <a:t>For example, instead of saying </a:t>
            </a:r>
            <a:r>
              <a:rPr lang="en-US" i="1" dirty="0" smtClean="0"/>
              <a:t>“What do you want to do about shots?,”</a:t>
            </a:r>
            <a:r>
              <a:rPr lang="en-US" dirty="0" smtClean="0"/>
              <a:t> say </a:t>
            </a:r>
            <a:r>
              <a:rPr lang="en-US" b="0" i="0" dirty="0" smtClean="0"/>
              <a:t>“Your child needs three shots today.”</a:t>
            </a:r>
          </a:p>
          <a:p>
            <a:endParaRPr lang="en-US" b="1" i="1" dirty="0" smtClean="0"/>
          </a:p>
          <a:p>
            <a:r>
              <a:rPr lang="en-US" b="0" i="0" dirty="0" smtClean="0"/>
              <a:t>and….</a:t>
            </a:r>
          </a:p>
          <a:p>
            <a:endParaRPr lang="en-US" b="1" i="1" dirty="0" smtClean="0"/>
          </a:p>
          <a:p>
            <a:r>
              <a:rPr lang="en-US" dirty="0" smtClean="0"/>
              <a:t>instead of saying </a:t>
            </a:r>
            <a:r>
              <a:rPr lang="en-US" i="1" dirty="0" smtClean="0"/>
              <a:t>“Have you thought about the shots your child needs today?,”</a:t>
            </a:r>
            <a:r>
              <a:rPr lang="en-US" dirty="0" smtClean="0"/>
              <a:t> say </a:t>
            </a:r>
            <a:r>
              <a:rPr lang="en-US" b="0" i="0" dirty="0" smtClean="0"/>
              <a:t>“Your child needs </a:t>
            </a:r>
            <a:r>
              <a:rPr lang="en-US" b="0" i="0" dirty="0" err="1" smtClean="0"/>
              <a:t>DTaP</a:t>
            </a:r>
            <a:r>
              <a:rPr lang="en-US" b="0" i="0" dirty="0" smtClean="0"/>
              <a:t>, Hib, and </a:t>
            </a:r>
            <a:r>
              <a:rPr lang="en-US" b="0" i="0" dirty="0" err="1" smtClean="0"/>
              <a:t>Hepatits</a:t>
            </a:r>
            <a:r>
              <a:rPr lang="en-US" b="0" i="0" dirty="0" smtClean="0"/>
              <a:t> B shots today.”</a:t>
            </a:r>
          </a:p>
          <a:p>
            <a:endParaRPr lang="en-US" baseline="0" dirty="0" smtClean="0"/>
          </a:p>
          <a:p>
            <a:r>
              <a:rPr lang="en-US" b="1" i="1" baseline="0" dirty="0" smtClean="0"/>
              <a:t>IMPORTANT:  The presumptive approach does </a:t>
            </a:r>
            <a:r>
              <a:rPr lang="en-US" b="1" i="1" u="sng" baseline="0" dirty="0" smtClean="0"/>
              <a:t>not</a:t>
            </a:r>
            <a:r>
              <a:rPr lang="en-US" b="1" i="1" baseline="0" dirty="0" smtClean="0"/>
              <a:t> mean pushing or pressuring parents to vaccinate, both of which can erode the trust that a parent places in you.  </a:t>
            </a:r>
          </a:p>
          <a:p>
            <a:endParaRPr lang="en-US" b="1" i="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effectLst/>
              </a:rPr>
              <a:t>Many parents won’t have questions about vaccines when you give your strong recommendation and use language that assumes parents will accept vaccines for their child.  However, a small percentage of parents may be more hesitant,</a:t>
            </a:r>
            <a:r>
              <a:rPr lang="en-US" baseline="0" dirty="0" smtClean="0">
                <a:effectLst/>
              </a:rPr>
              <a:t> requiring you to spend more time addressing their questions and concerns.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37</a:t>
            </a:fld>
            <a:endParaRPr lang="en-US" dirty="0"/>
          </a:p>
        </p:txBody>
      </p:sp>
    </p:spTree>
    <p:extLst>
      <p:ext uri="{BB962C8B-B14F-4D97-AF65-F5344CB8AC3E}">
        <p14:creationId xmlns:p14="http://schemas.microsoft.com/office/powerpoint/2010/main" val="4038495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are we doing with</a:t>
            </a:r>
            <a:r>
              <a:rPr lang="en-US" baseline="0" dirty="0" smtClean="0"/>
              <a:t> immunization coverage for maternal and childhood vaccines?  Let’s look at the data.</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38</a:t>
            </a:fld>
            <a:endParaRPr lang="en-US" dirty="0"/>
          </a:p>
        </p:txBody>
      </p:sp>
    </p:spTree>
    <p:extLst>
      <p:ext uri="{BB962C8B-B14F-4D97-AF65-F5344CB8AC3E}">
        <p14:creationId xmlns:p14="http://schemas.microsoft.com/office/powerpoint/2010/main" val="3578897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pregnant women in this country are not getting the vaccines they need.  </a:t>
            </a:r>
          </a:p>
          <a:p>
            <a:endParaRPr lang="en-US" dirty="0" smtClean="0"/>
          </a:p>
          <a:p>
            <a:r>
              <a:rPr lang="en-US" dirty="0" smtClean="0"/>
              <a:t>READ SLIDE</a:t>
            </a:r>
          </a:p>
          <a:p>
            <a:endParaRPr lang="en-US" dirty="0" smtClean="0"/>
          </a:p>
          <a:p>
            <a:r>
              <a:rPr lang="en-US" dirty="0" smtClean="0"/>
              <a:t>We have heard for years that women don’t know about the need for </a:t>
            </a:r>
            <a:r>
              <a:rPr lang="en-US" dirty="0" err="1" smtClean="0"/>
              <a:t>Tdap</a:t>
            </a:r>
            <a:r>
              <a:rPr lang="en-US" dirty="0" smtClean="0"/>
              <a:t> during pregnancy,</a:t>
            </a:r>
            <a:r>
              <a:rPr lang="en-US" baseline="0" dirty="0" smtClean="0"/>
              <a:t> indicating a need for stronger recommendations by healthcare professionals.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39</a:t>
            </a:fld>
            <a:endParaRPr lang="en-US" dirty="0"/>
          </a:p>
        </p:txBody>
      </p:sp>
    </p:spTree>
    <p:extLst>
      <p:ext uri="{BB962C8B-B14F-4D97-AF65-F5344CB8AC3E}">
        <p14:creationId xmlns:p14="http://schemas.microsoft.com/office/powerpoint/2010/main" val="2834187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can see from this graph,</a:t>
            </a:r>
            <a:r>
              <a:rPr lang="en-US" baseline="0" dirty="0" smtClean="0"/>
              <a:t> maternal flu vaccination rates have remained stagnant over the past 6 years, hovering at around 50%.</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3483836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From 2014 to 2017, CDC conducted internet panel surveys with pregnant women to determine how many had received maternal vaccines.</a:t>
            </a:r>
          </a:p>
          <a:p>
            <a:endParaRPr lang="en-US" dirty="0" smtClean="0"/>
          </a:p>
          <a:p>
            <a:r>
              <a:rPr lang="en-US" dirty="0" smtClean="0"/>
              <a:t>The red bars show the percentage</a:t>
            </a:r>
            <a:r>
              <a:rPr lang="en-US" baseline="0" dirty="0" smtClean="0"/>
              <a:t> of women who received </a:t>
            </a:r>
            <a:r>
              <a:rPr lang="en-US" baseline="0" dirty="0" err="1" smtClean="0"/>
              <a:t>Tdap</a:t>
            </a:r>
            <a:r>
              <a:rPr lang="en-US" baseline="0" dirty="0" smtClean="0"/>
              <a:t> during pregnancy, the blue bars before pregnancy, and the gray bars after pregnancy.  The green bars reflect women who never received </a:t>
            </a:r>
            <a:r>
              <a:rPr lang="en-US" baseline="0" dirty="0" err="1" smtClean="0"/>
              <a:t>Tdap</a:t>
            </a:r>
            <a:r>
              <a:rPr lang="en-US" baseline="0" dirty="0" smtClean="0"/>
              <a:t>.</a:t>
            </a:r>
            <a:endParaRPr lang="en-US" dirty="0" smtClean="0"/>
          </a:p>
          <a:p>
            <a:endParaRPr lang="en-US" dirty="0" smtClean="0"/>
          </a:p>
          <a:p>
            <a:r>
              <a:rPr lang="en-US" dirty="0" smtClean="0"/>
              <a:t>The</a:t>
            </a:r>
            <a:r>
              <a:rPr lang="en-US" baseline="0" dirty="0" smtClean="0"/>
              <a:t> percentage of women who have received </a:t>
            </a:r>
            <a:r>
              <a:rPr lang="en-US" baseline="0" dirty="0" err="1" smtClean="0"/>
              <a:t>Tdap</a:t>
            </a:r>
            <a:r>
              <a:rPr lang="en-US" baseline="0" dirty="0" smtClean="0"/>
              <a:t> vaccine during pregnancy has</a:t>
            </a:r>
            <a:r>
              <a:rPr lang="en-US" dirty="0" smtClean="0"/>
              <a:t> steadily increased since</a:t>
            </a:r>
            <a:r>
              <a:rPr lang="en-US" baseline="0" dirty="0" smtClean="0"/>
              <a:t> 2014, but it still remain at about 50%.  </a:t>
            </a:r>
          </a:p>
          <a:p>
            <a:endParaRPr lang="en-US" baseline="0" dirty="0" smtClean="0"/>
          </a:p>
          <a:p>
            <a:r>
              <a:rPr lang="en-US" baseline="0" dirty="0" smtClean="0"/>
              <a:t>As we saw in the previous slide, only about half of pregnant women receive a flu vaccine.  This means that half of pregnant women, and their newborns, are unprotected from both pertussis and influenza.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41</a:t>
            </a:fld>
            <a:endParaRPr lang="en-US" dirty="0"/>
          </a:p>
        </p:txBody>
      </p:sp>
    </p:spTree>
    <p:extLst>
      <p:ext uri="{BB962C8B-B14F-4D97-AF65-F5344CB8AC3E}">
        <p14:creationId xmlns:p14="http://schemas.microsoft.com/office/powerpoint/2010/main" val="2283332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CDC tracks childhood immunization coverage annually through the annual National Immunization Survey.  Childhood</a:t>
            </a:r>
            <a:r>
              <a:rPr lang="en-US" baseline="0" dirty="0" smtClean="0"/>
              <a:t> immunization rates remain high and stable.</a:t>
            </a:r>
          </a:p>
          <a:p>
            <a:endParaRPr lang="en-US" dirty="0" smtClean="0">
              <a:effectLst/>
            </a:endParaRPr>
          </a:p>
          <a:p>
            <a:r>
              <a:rPr lang="en-US" dirty="0" smtClean="0">
                <a:effectLst/>
              </a:rPr>
              <a:t>In 2017, coverage was &gt;90% for vaccination with ≥3 doses of poliovirus vaccine (92.7%), ≥1 dose of MMR (91.5%), ≥3 doses of </a:t>
            </a:r>
            <a:r>
              <a:rPr lang="en-US" dirty="0" err="1" smtClean="0">
                <a:effectLst/>
              </a:rPr>
              <a:t>HepB</a:t>
            </a:r>
            <a:r>
              <a:rPr lang="en-US" dirty="0" smtClean="0">
                <a:effectLst/>
              </a:rPr>
              <a:t> (91.4%), and ≥1 dose of varicella vaccine (91.0%).  70.4% of children</a:t>
            </a:r>
            <a:r>
              <a:rPr lang="en-US" baseline="0" dirty="0" smtClean="0">
                <a:effectLst/>
              </a:rPr>
              <a:t> were up-to-date for the combined 7-dose series.  </a:t>
            </a:r>
          </a:p>
          <a:p>
            <a:endParaRPr lang="en-US" baseline="0" dirty="0" smtClean="0">
              <a:effectLst/>
            </a:endParaRPr>
          </a:p>
          <a:p>
            <a:r>
              <a:rPr lang="en-US" baseline="0" dirty="0" smtClean="0">
                <a:effectLst/>
              </a:rPr>
              <a:t>We still face some challenges, however.</a:t>
            </a:r>
          </a:p>
          <a:p>
            <a:endParaRPr lang="en-US" baseline="0" dirty="0" smtClean="0">
              <a:effectLst/>
            </a:endParaRPr>
          </a:p>
          <a:p>
            <a:r>
              <a:rPr lang="en-US" baseline="0" dirty="0" smtClean="0">
                <a:effectLst/>
              </a:rPr>
              <a:t>READ LAST 2 BULLETS.</a:t>
            </a:r>
          </a:p>
          <a:p>
            <a:endParaRPr lang="en-US" baseline="0"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42</a:t>
            </a:fld>
            <a:endParaRPr lang="en-US" dirty="0"/>
          </a:p>
        </p:txBody>
      </p:sp>
    </p:spTree>
    <p:extLst>
      <p:ext uri="{BB962C8B-B14F-4D97-AF65-F5344CB8AC3E}">
        <p14:creationId xmlns:p14="http://schemas.microsoft.com/office/powerpoint/2010/main" val="406504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a:t>
            </a:r>
            <a:r>
              <a:rPr lang="en-US" baseline="0" dirty="0" smtClean="0"/>
              <a:t> shows how childhood immunization rates have remained stable since 2011, although we do see some variation in coverage by vaccine, with MMR coverage being the highest and 2+ doses of hepatitis A vaccine being the lowest.</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43</a:t>
            </a:fld>
            <a:endParaRPr lang="en-US" dirty="0"/>
          </a:p>
        </p:txBody>
      </p:sp>
    </p:spTree>
    <p:extLst>
      <p:ext uri="{BB962C8B-B14F-4D97-AF65-F5344CB8AC3E}">
        <p14:creationId xmlns:p14="http://schemas.microsoft.com/office/powerpoint/2010/main" val="92854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173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342900" lvl="1" indent="-342900">
              <a:buSzPct val="70000"/>
              <a:buFont typeface="Wingdings" panose="05000000000000000000" pitchFamily="2" charset="2"/>
              <a:buChar char="§"/>
            </a:pPr>
            <a:r>
              <a:rPr lang="en-US" sz="2400" dirty="0" smtClean="0">
                <a:solidFill>
                  <a:schemeClr val="tx2">
                    <a:lumMod val="50000"/>
                  </a:schemeClr>
                </a:solidFill>
              </a:rPr>
              <a:t>Patient Education</a:t>
            </a:r>
          </a:p>
          <a:p>
            <a:pPr marL="742950" lvl="2" indent="-342900">
              <a:buSzPct val="70000"/>
              <a:buFont typeface="Calibri" panose="020F0502020204030204" pitchFamily="34" charset="0"/>
              <a:buChar char="-"/>
            </a:pPr>
            <a:r>
              <a:rPr lang="en-US" sz="2200" dirty="0" smtClean="0">
                <a:solidFill>
                  <a:schemeClr val="tx2">
                    <a:lumMod val="50000"/>
                  </a:schemeClr>
                </a:solidFill>
              </a:rPr>
              <a:t>Posters and videos for waiting room</a:t>
            </a:r>
          </a:p>
          <a:p>
            <a:pPr marL="742950" lvl="2" indent="-342900">
              <a:buSzPct val="70000"/>
              <a:buFont typeface="Calibri" panose="020F0502020204030204" pitchFamily="34" charset="0"/>
              <a:buChar char="-"/>
            </a:pPr>
            <a:r>
              <a:rPr lang="en-US" sz="2200" dirty="0" smtClean="0">
                <a:solidFill>
                  <a:schemeClr val="tx2">
                    <a:lumMod val="50000"/>
                  </a:schemeClr>
                </a:solidFill>
              </a:rPr>
              <a:t>Low-literacy materials</a:t>
            </a:r>
          </a:p>
          <a:p>
            <a:pPr marL="742950" lvl="2" indent="-342900">
              <a:buSzPct val="70000"/>
              <a:buFont typeface="Calibri" panose="020F0502020204030204" pitchFamily="34" charset="0"/>
              <a:buChar char="-"/>
            </a:pPr>
            <a:r>
              <a:rPr lang="en-US" sz="2200" dirty="0" smtClean="0">
                <a:solidFill>
                  <a:schemeClr val="tx2">
                    <a:lumMod val="50000"/>
                  </a:schemeClr>
                </a:solidFill>
              </a:rPr>
              <a:t>Materials for diverse audiences and language needs</a:t>
            </a:r>
          </a:p>
          <a:p>
            <a:pPr marL="742950" lvl="2" indent="-342900">
              <a:buSzPct val="70000"/>
              <a:buFont typeface="Calibri" panose="020F0502020204030204" pitchFamily="34" charset="0"/>
              <a:buChar char="-"/>
            </a:pPr>
            <a:r>
              <a:rPr lang="en-US" sz="2200" dirty="0" smtClean="0">
                <a:solidFill>
                  <a:schemeClr val="tx2">
                    <a:lumMod val="50000"/>
                  </a:schemeClr>
                </a:solidFill>
              </a:rPr>
              <a:t>Answers to commonly asked patient questions</a:t>
            </a:r>
          </a:p>
          <a:p>
            <a:pPr marL="742950" lvl="2" indent="-342900">
              <a:buSzPct val="70000"/>
              <a:buFont typeface="Wingdings" panose="05000000000000000000" pitchFamily="2" charset="2"/>
              <a:buChar char="§"/>
            </a:pPr>
            <a:endParaRPr lang="en-US" sz="2200" dirty="0" smtClean="0">
              <a:solidFill>
                <a:schemeClr val="tx2">
                  <a:lumMod val="50000"/>
                </a:schemeClr>
              </a:solidFill>
            </a:endParaRPr>
          </a:p>
          <a:p>
            <a:pPr marL="342900" lvl="1" indent="-342900">
              <a:buSzPct val="70000"/>
              <a:buFont typeface="Wingdings" panose="05000000000000000000" pitchFamily="2" charset="2"/>
              <a:buChar char="§"/>
            </a:pPr>
            <a:r>
              <a:rPr lang="en-US" sz="2400" dirty="0" smtClean="0">
                <a:solidFill>
                  <a:schemeClr val="tx2">
                    <a:lumMod val="50000"/>
                  </a:schemeClr>
                </a:solidFill>
              </a:rPr>
              <a:t>Tips on providing a strong recommendation</a:t>
            </a:r>
          </a:p>
          <a:p>
            <a:pPr marL="742950" lvl="2" indent="-342900">
              <a:buSzPct val="70000"/>
              <a:buFont typeface="Calibri" panose="020F0502020204030204" pitchFamily="34" charset="0"/>
              <a:buChar char="-"/>
            </a:pPr>
            <a:r>
              <a:rPr lang="en-US" sz="2200" dirty="0" smtClean="0">
                <a:solidFill>
                  <a:schemeClr val="tx2">
                    <a:lumMod val="50000"/>
                  </a:schemeClr>
                </a:solidFill>
              </a:rPr>
              <a:t>Especially when making referrals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718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kern="1200" dirty="0">
                <a:solidFill>
                  <a:schemeClr val="tx2"/>
                </a:solidFill>
                <a:effectLst/>
                <a:latin typeface="+mn-lt"/>
                <a:ea typeface="+mn-ea"/>
                <a:cs typeface="+mn-cs"/>
              </a:rPr>
              <a:t>CDC offers a wide range of FREE trainings for clinicians,</a:t>
            </a:r>
            <a:r>
              <a:rPr lang="en-US" sz="1600" b="0" kern="1200" baseline="0" dirty="0">
                <a:solidFill>
                  <a:schemeClr val="tx2"/>
                </a:solidFill>
                <a:effectLst/>
                <a:latin typeface="+mn-lt"/>
                <a:ea typeface="+mn-ea"/>
                <a:cs typeface="+mn-cs"/>
              </a:rPr>
              <a:t> most of which offer CE/CME credit.  These include:</a:t>
            </a:r>
          </a:p>
          <a:p>
            <a:endParaRPr lang="en-US" sz="1600" b="0" kern="1200" baseline="0" dirty="0">
              <a:solidFill>
                <a:schemeClr val="tx2"/>
              </a:solidFill>
              <a:effectLst/>
              <a:latin typeface="+mn-lt"/>
              <a:ea typeface="+mn-ea"/>
              <a:cs typeface="+mn-cs"/>
            </a:endParaRPr>
          </a:p>
          <a:p>
            <a:pPr marL="285750" indent="-285750">
              <a:buFont typeface="Arial" panose="020B0604020202020204" pitchFamily="34" charset="0"/>
              <a:buChar char="•"/>
            </a:pPr>
            <a:r>
              <a:rPr lang="en-US" sz="1600" b="0" kern="1200" baseline="0" dirty="0">
                <a:solidFill>
                  <a:schemeClr val="tx2"/>
                </a:solidFill>
                <a:effectLst/>
                <a:latin typeface="+mn-lt"/>
                <a:ea typeface="+mn-ea"/>
                <a:cs typeface="+mn-cs"/>
              </a:rPr>
              <a:t>The You Call the Shots online modules about vaccine-preventable diseases and vaccine recommendations</a:t>
            </a:r>
          </a:p>
          <a:p>
            <a:pPr marL="285750" indent="-285750">
              <a:buFont typeface="Arial" panose="020B0604020202020204" pitchFamily="34" charset="0"/>
              <a:buChar char="•"/>
            </a:pPr>
            <a:r>
              <a:rPr lang="en-US" sz="1600" b="0" kern="1200" baseline="0" dirty="0">
                <a:solidFill>
                  <a:schemeClr val="tx2"/>
                </a:solidFill>
                <a:effectLst/>
                <a:latin typeface="+mn-lt"/>
                <a:ea typeface="+mn-ea"/>
                <a:cs typeface="+mn-cs"/>
              </a:rPr>
              <a:t>Live net conferences about current issues in immunization</a:t>
            </a:r>
          </a:p>
          <a:p>
            <a:pPr marL="285750" indent="-285750">
              <a:buFont typeface="Arial" panose="020B0604020202020204" pitchFamily="34" charset="0"/>
              <a:buChar char="•"/>
            </a:pPr>
            <a:r>
              <a:rPr lang="en-US" sz="1600" b="0" kern="1200" baseline="0" dirty="0">
                <a:solidFill>
                  <a:schemeClr val="tx2"/>
                </a:solidFill>
                <a:effectLst/>
                <a:latin typeface="+mn-lt"/>
                <a:ea typeface="+mn-ea"/>
                <a:cs typeface="+mn-cs"/>
              </a:rPr>
              <a:t>A series of online webinars about the content of the Pink Book, which discusses the epidemiology and prevention of vaccine-preventable diseases; and</a:t>
            </a:r>
          </a:p>
          <a:p>
            <a:pPr marL="285750" indent="-285750">
              <a:buFont typeface="Arial" panose="020B0604020202020204" pitchFamily="34" charset="0"/>
              <a:buChar char="•"/>
            </a:pPr>
            <a:r>
              <a:rPr lang="en-US" sz="1600" b="0" kern="1200" baseline="0" dirty="0">
                <a:solidFill>
                  <a:schemeClr val="tx2"/>
                </a:solidFill>
                <a:effectLst/>
                <a:latin typeface="+mn-lt"/>
                <a:ea typeface="+mn-ea"/>
                <a:cs typeface="+mn-cs"/>
              </a:rPr>
              <a:t>Webcasts on a host of other topics.</a:t>
            </a:r>
          </a:p>
          <a:p>
            <a:endParaRPr lang="en-US" sz="1600" b="0" kern="1200" baseline="0" dirty="0">
              <a:solidFill>
                <a:schemeClr val="tx2"/>
              </a:solidFill>
              <a:effectLst/>
              <a:latin typeface="+mn-lt"/>
              <a:ea typeface="+mn-ea"/>
              <a:cs typeface="+mn-cs"/>
            </a:endParaRPr>
          </a:p>
          <a:p>
            <a:r>
              <a:rPr lang="en-US" sz="1600" b="0" kern="1200" baseline="0" dirty="0">
                <a:solidFill>
                  <a:schemeClr val="tx2"/>
                </a:solidFill>
                <a:effectLst/>
                <a:latin typeface="+mn-lt"/>
                <a:ea typeface="+mn-ea"/>
                <a:cs typeface="+mn-cs"/>
              </a:rPr>
              <a:t>Visit </a:t>
            </a:r>
            <a:r>
              <a:rPr lang="en-US" sz="1600" b="0" kern="1200" baseline="0" dirty="0" smtClean="0">
                <a:solidFill>
                  <a:schemeClr val="tx2"/>
                </a:solidFill>
                <a:effectLst/>
                <a:latin typeface="+mn-lt"/>
                <a:ea typeface="+mn-ea"/>
                <a:cs typeface="+mn-cs"/>
              </a:rPr>
              <a:t>the website in the blue box at the bottom of this slide for </a:t>
            </a:r>
            <a:r>
              <a:rPr lang="en-US" sz="1600" b="0" kern="1200" baseline="0" dirty="0">
                <a:solidFill>
                  <a:schemeClr val="tx2"/>
                </a:solidFill>
                <a:effectLst/>
                <a:latin typeface="+mn-lt"/>
                <a:ea typeface="+mn-ea"/>
                <a:cs typeface="+mn-cs"/>
              </a:rPr>
              <a:t>more details.</a:t>
            </a:r>
            <a:endParaRPr lang="en-US" sz="1600" b="0" kern="1200" dirty="0">
              <a:solidFill>
                <a:schemeClr val="tx2"/>
              </a:solidFill>
              <a:effectLst/>
              <a:latin typeface="+mn-lt"/>
              <a:ea typeface="+mn-ea"/>
              <a:cs typeface="+mn-cs"/>
            </a:endParaRPr>
          </a:p>
          <a:p>
            <a:endParaRPr lang="en-US" sz="1600" b="0" kern="1200" dirty="0">
              <a:solidFill>
                <a:schemeClr val="tx2"/>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45</a:t>
            </a:fld>
            <a:endParaRPr lang="en-US" dirty="0"/>
          </a:p>
        </p:txBody>
      </p:sp>
    </p:spTree>
    <p:extLst>
      <p:ext uri="{BB962C8B-B14F-4D97-AF65-F5344CB8AC3E}">
        <p14:creationId xmlns:p14="http://schemas.microsoft.com/office/powerpoint/2010/main" val="1551673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CDC has worked</a:t>
            </a:r>
            <a:r>
              <a:rPr lang="en-US" baseline="0" dirty="0" smtClean="0"/>
              <a:t> with Medscape to provide expert commentaries from subject matter experts on vaccination.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46</a:t>
            </a:fld>
            <a:endParaRPr lang="en-US" dirty="0"/>
          </a:p>
        </p:txBody>
      </p:sp>
    </p:spTree>
    <p:extLst>
      <p:ext uri="{BB962C8B-B14F-4D97-AF65-F5344CB8AC3E}">
        <p14:creationId xmlns:p14="http://schemas.microsoft.com/office/powerpoint/2010/main" val="3612881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CDC has a series of short videos called How I Recommend,</a:t>
            </a:r>
            <a:r>
              <a:rPr lang="en-US" baseline="0" dirty="0" smtClean="0"/>
              <a:t> which feature various clinicians demonstrating how they recommend vaccines.  These two videos on this slide focus on recommending flu vaccine to pregnant women.  One features a certified-nurse midwife, Carol Hayes, and the other features a family physician, Dr. Pamela Rockwell.</a:t>
            </a:r>
          </a:p>
          <a:p>
            <a:endParaRPr lang="en-US" baseline="0" dirty="0" smtClean="0"/>
          </a:p>
          <a:p>
            <a:r>
              <a:rPr lang="en-US" baseline="0" dirty="0" smtClean="0"/>
              <a:t>In the near future we will be launching a similar video featuring a pediatrician talking about how she recommends childhood vaccines.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47</a:t>
            </a:fld>
            <a:endParaRPr lang="en-US" dirty="0"/>
          </a:p>
        </p:txBody>
      </p:sp>
    </p:spTree>
    <p:extLst>
      <p:ext uri="{BB962C8B-B14F-4D97-AF65-F5344CB8AC3E}">
        <p14:creationId xmlns:p14="http://schemas.microsoft.com/office/powerpoint/2010/main" val="1925571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have an online toolkit for prenatal care providers.  This is a one-stop shop for all of our vaccine recommendations, schedules, and educational materials for providers and for patients.  I encourage you to take some time to look through the various resources on this website.</a:t>
            </a:r>
          </a:p>
          <a:p>
            <a:endParaRPr lang="en-US" baseline="0" dirty="0" smtClean="0"/>
          </a:p>
          <a:p>
            <a:r>
              <a:rPr lang="en-US" baseline="0" dirty="0" smtClean="0"/>
              <a:t>You can find it at the URL in the blue box.</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48</a:t>
            </a:fld>
            <a:endParaRPr lang="en-US" dirty="0"/>
          </a:p>
        </p:txBody>
      </p:sp>
    </p:spTree>
    <p:extLst>
      <p:ext uri="{BB962C8B-B14F-4D97-AF65-F5344CB8AC3E}">
        <p14:creationId xmlns:p14="http://schemas.microsoft.com/office/powerpoint/2010/main" val="662181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aseline="0" dirty="0" smtClean="0"/>
              <a:t>We have several digital resources available targeting pregnant women. </a:t>
            </a:r>
          </a:p>
          <a:p>
            <a:endParaRPr lang="en-US" baseline="0" dirty="0" smtClean="0"/>
          </a:p>
          <a:p>
            <a:r>
              <a:rPr lang="en-US" baseline="0" dirty="0" smtClean="0"/>
              <a:t>Our website frames maternal vaccines as part of a healthy pregnancy. These pages cover vaccines that pregnant women need before, during, and after pregnancy. We also have webpages geared towards provider audiences about making recommendations to pregnant women. Our webpages also are home to several resources including</a:t>
            </a:r>
          </a:p>
          <a:p>
            <a:endParaRPr lang="en-US" baseline="0" dirty="0" smtClean="0"/>
          </a:p>
          <a:p>
            <a:pPr marL="342900" indent="-342900">
              <a:buAutoNum type="arabicPeriod"/>
            </a:pPr>
            <a:r>
              <a:rPr lang="en-US" baseline="0" dirty="0" smtClean="0"/>
              <a:t>A maternal vaccine quiz that tests knowledge about vaccines during pregnancy</a:t>
            </a:r>
          </a:p>
          <a:p>
            <a:pPr marL="342900" indent="-342900">
              <a:buAutoNum type="arabicPeriod"/>
            </a:pPr>
            <a:r>
              <a:rPr lang="en-US" baseline="0" dirty="0" smtClean="0"/>
              <a:t>An animated video that highlights how to have a healthy pregnancy. Along with taking care of herself, working with her doctor, getting her home ready—pregnant women should get vaccinated against flu and whooping cough. </a:t>
            </a:r>
          </a:p>
          <a:p>
            <a:pPr marL="342900" indent="-342900">
              <a:buAutoNum type="arabicPeriod"/>
            </a:pPr>
            <a:r>
              <a:rPr lang="en-US" baseline="0" dirty="0" smtClean="0"/>
              <a:t>A “Top 7” list CDC developed, titled “Vaccines &amp; Pregnancy: The top 7 things you need to know” explains information pregnant women should know about vaccines and how they contribute to protecting mom and baby. </a:t>
            </a:r>
          </a:p>
          <a:p>
            <a:pPr marL="0" indent="0">
              <a:buNone/>
            </a:pPr>
            <a:endParaRPr lang="en-US" baseline="0" dirty="0" smtClean="0"/>
          </a:p>
          <a:p>
            <a:pPr marL="0" indent="0">
              <a:buNone/>
            </a:pPr>
            <a:r>
              <a:rPr lang="en-US" baseline="0" dirty="0" smtClean="0"/>
              <a:t>All of these resources can be found at cdc.gov/vaccines/pregnancy.  </a:t>
            </a:r>
          </a:p>
        </p:txBody>
      </p:sp>
      <p:sp>
        <p:nvSpPr>
          <p:cNvPr id="4" name="Slide Number Placeholder 3"/>
          <p:cNvSpPr>
            <a:spLocks noGrp="1"/>
          </p:cNvSpPr>
          <p:nvPr>
            <p:ph type="sldNum" sz="quarter" idx="10"/>
          </p:nvPr>
        </p:nvSpPr>
        <p:spPr/>
        <p:txBody>
          <a:bodyPr/>
          <a:lstStyle/>
          <a:p>
            <a:fld id="{D4A03985-EABE-4D44-8E5A-676F0F99FE31}" type="slidenum">
              <a:rPr lang="en-US" smtClean="0"/>
              <a:t>49</a:t>
            </a:fld>
            <a:endParaRPr lang="en-US"/>
          </a:p>
        </p:txBody>
      </p:sp>
    </p:spTree>
    <p:extLst>
      <p:ext uri="{BB962C8B-B14F-4D97-AF65-F5344CB8AC3E}">
        <p14:creationId xmlns:p14="http://schemas.microsoft.com/office/powerpoint/2010/main" val="18599831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lvl="1" indent="0">
              <a:buSzPct val="70000"/>
              <a:buFont typeface="Wingdings" panose="05000000000000000000" pitchFamily="2" charset="2"/>
              <a:buNone/>
            </a:pPr>
            <a:r>
              <a:rPr lang="en-US" sz="2400" dirty="0" smtClean="0"/>
              <a:t>We offer several print resources including</a:t>
            </a:r>
            <a:r>
              <a:rPr lang="en-US" sz="2400" baseline="0" dirty="0" smtClean="0"/>
              <a:t> fact sheets and posters. The posters are for pregnant women.  We have different fact sheets for providers and pregnant women.  The fact sheets for pregnant women are also available in Spanish.</a:t>
            </a:r>
            <a:endParaRPr lang="en-US" sz="2400" dirty="0" smtClean="0"/>
          </a:p>
          <a:p>
            <a:pPr marL="342900" lvl="1" indent="-342900">
              <a:buSzPct val="70000"/>
              <a:buFont typeface="Wingdings" panose="05000000000000000000" pitchFamily="2" charset="2"/>
              <a:buChar char="§"/>
            </a:pPr>
            <a:endParaRPr lang="en-US" sz="2400" dirty="0" smtClean="0"/>
          </a:p>
          <a:p>
            <a:pPr marL="342900" lvl="1" indent="-342900">
              <a:buSzPct val="70000"/>
              <a:buFont typeface="Wingdings" panose="05000000000000000000" pitchFamily="2" charset="2"/>
              <a:buChar char="§"/>
            </a:pPr>
            <a:r>
              <a:rPr lang="en-US" sz="2400" dirty="0" smtClean="0"/>
              <a:t>Patient Education materials are</a:t>
            </a:r>
          </a:p>
          <a:p>
            <a:pPr marL="742950" lvl="2" indent="-342900">
              <a:buSzPct val="70000"/>
              <a:buFont typeface="Calibri" panose="020F0502020204030204" pitchFamily="34" charset="0"/>
              <a:buChar char="-"/>
            </a:pPr>
            <a:r>
              <a:rPr lang="en-US" sz="2200" dirty="0" smtClean="0"/>
              <a:t>Posters and videos for waiting room</a:t>
            </a:r>
          </a:p>
          <a:p>
            <a:pPr marL="742950" lvl="2" indent="-342900">
              <a:buSzPct val="70000"/>
              <a:buFont typeface="Calibri" panose="020F0502020204030204" pitchFamily="34" charset="0"/>
              <a:buChar char="-"/>
            </a:pPr>
            <a:r>
              <a:rPr lang="en-US" sz="2200" dirty="0" smtClean="0"/>
              <a:t>Low-literacy </a:t>
            </a:r>
          </a:p>
          <a:p>
            <a:pPr marL="742950" lvl="2" indent="-342900">
              <a:buSzPct val="70000"/>
              <a:buFont typeface="Calibri" panose="020F0502020204030204" pitchFamily="34" charset="0"/>
              <a:buChar char="-"/>
            </a:pPr>
            <a:r>
              <a:rPr lang="en-US" sz="2200" dirty="0" smtClean="0"/>
              <a:t>for diverse audiences and language needs</a:t>
            </a:r>
          </a:p>
          <a:p>
            <a:pPr marL="742950" lvl="2" indent="-342900">
              <a:buSzPct val="70000"/>
              <a:buFont typeface="Calibri" panose="020F0502020204030204" pitchFamily="34" charset="0"/>
              <a:buChar char="-"/>
            </a:pPr>
            <a:r>
              <a:rPr lang="en-US" sz="2200" dirty="0" smtClean="0"/>
              <a:t>Provide</a:t>
            </a:r>
            <a:r>
              <a:rPr lang="en-US" sz="2200" baseline="0" dirty="0" smtClean="0"/>
              <a:t> a</a:t>
            </a:r>
            <a:r>
              <a:rPr lang="en-US" sz="2200" dirty="0" smtClean="0"/>
              <a:t>nswers to commonly asked patient questions and </a:t>
            </a:r>
          </a:p>
          <a:p>
            <a:pPr marL="742950" lvl="2" indent="-342900">
              <a:buSzPct val="70000"/>
              <a:buFont typeface="Calibri" panose="020F0502020204030204" pitchFamily="34" charset="0"/>
              <a:buChar char="-"/>
            </a:pPr>
            <a:r>
              <a:rPr lang="en-US" sz="2200" dirty="0" smtClean="0"/>
              <a:t>Include</a:t>
            </a:r>
            <a:r>
              <a:rPr lang="en-US" sz="2200" baseline="0" dirty="0" smtClean="0"/>
              <a:t> t</a:t>
            </a:r>
            <a:r>
              <a:rPr lang="en-US" sz="2200" dirty="0" smtClean="0"/>
              <a:t>ips</a:t>
            </a:r>
            <a:r>
              <a:rPr lang="en-US" sz="2200" baseline="0" dirty="0" smtClean="0"/>
              <a:t> on providing a strong recommendation especially when making vaccine referrals</a:t>
            </a:r>
          </a:p>
          <a:p>
            <a:pPr marL="400050" lvl="2" indent="0">
              <a:buSzPct val="70000"/>
              <a:buFont typeface="Calibri" panose="020F0502020204030204" pitchFamily="34" charset="0"/>
              <a:buNone/>
            </a:pPr>
            <a:endParaRPr lang="en-US" sz="2200" baseline="0" dirty="0" smtClean="0"/>
          </a:p>
          <a:p>
            <a:pPr marL="0" lvl="1" indent="0" algn="l" rtl="0" fontAlgn="base">
              <a:spcBef>
                <a:spcPct val="30000"/>
              </a:spcBef>
              <a:spcAft>
                <a:spcPct val="0"/>
              </a:spcAft>
              <a:buSzPct val="70000"/>
              <a:buFont typeface="Wingdings" panose="05000000000000000000" pitchFamily="2" charset="2"/>
              <a:buNone/>
            </a:pPr>
            <a:r>
              <a:rPr lang="en-US" sz="2400" kern="1200" dirty="0" smtClean="0">
                <a:solidFill>
                  <a:schemeClr val="tx2"/>
                </a:solidFill>
                <a:latin typeface="+mn-lt"/>
                <a:ea typeface="+mn-ea"/>
                <a:cs typeface="+mn-cs"/>
              </a:rPr>
              <a:t>We found that moms are responsive to messaging about the importance of vaccines for protecting baby. </a:t>
            </a:r>
          </a:p>
          <a:p>
            <a:pPr marL="0" lvl="1" indent="0" algn="l" rtl="0" fontAlgn="base">
              <a:spcBef>
                <a:spcPct val="30000"/>
              </a:spcBef>
              <a:spcAft>
                <a:spcPct val="0"/>
              </a:spcAft>
              <a:buSzPct val="70000"/>
              <a:buFont typeface="Wingdings" panose="05000000000000000000" pitchFamily="2" charset="2"/>
              <a:buNone/>
            </a:pPr>
            <a:endParaRPr lang="en-US" sz="2400" kern="1200" dirty="0" smtClean="0">
              <a:solidFill>
                <a:schemeClr val="tx2"/>
              </a:solidFill>
              <a:latin typeface="+mn-lt"/>
              <a:ea typeface="+mn-ea"/>
              <a:cs typeface="+mn-cs"/>
            </a:endParaRPr>
          </a:p>
          <a:p>
            <a:pPr marL="0" lvl="1" indent="0" algn="l" rtl="0" fontAlgn="base">
              <a:spcBef>
                <a:spcPct val="30000"/>
              </a:spcBef>
              <a:spcAft>
                <a:spcPct val="0"/>
              </a:spcAft>
              <a:buSzPct val="70000"/>
              <a:buFont typeface="Wingdings" panose="05000000000000000000" pitchFamily="2" charset="2"/>
              <a:buNone/>
            </a:pPr>
            <a:endParaRPr lang="en-US" sz="2400" kern="1200" dirty="0" smtClean="0">
              <a:solidFill>
                <a:schemeClr val="tx2"/>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8749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effectLst/>
              </a:rPr>
              <a:t>Now I would like to switch gears and tell you about a few resources</a:t>
            </a:r>
            <a:r>
              <a:rPr lang="en-US" baseline="0" dirty="0" smtClean="0">
                <a:effectLst/>
              </a:rPr>
              <a:t> related to childhood vaccines.  </a:t>
            </a:r>
          </a:p>
          <a:p>
            <a:endParaRPr lang="en-US" baseline="0" dirty="0" smtClean="0">
              <a:effectLst/>
            </a:endParaRPr>
          </a:p>
          <a:p>
            <a:r>
              <a:rPr lang="en-US" baseline="0" dirty="0" smtClean="0">
                <a:effectLst/>
              </a:rPr>
              <a:t>Many healthcare professionals talk with parents on a </a:t>
            </a:r>
            <a:r>
              <a:rPr lang="en-US" dirty="0" smtClean="0">
                <a:effectLst/>
              </a:rPr>
              <a:t>daily </a:t>
            </a:r>
            <a:r>
              <a:rPr lang="en-US" dirty="0">
                <a:effectLst/>
              </a:rPr>
              <a:t>basis </a:t>
            </a:r>
            <a:r>
              <a:rPr lang="en-US" dirty="0" smtClean="0">
                <a:effectLst/>
              </a:rPr>
              <a:t>about </a:t>
            </a:r>
            <a:r>
              <a:rPr lang="en-US" dirty="0">
                <a:effectLst/>
              </a:rPr>
              <a:t>protecting their children from vaccine-preventable diseases. CDC, AAP, and AAFP created a suite of online materials to help you assess parents' needs, identify the role they want to play in making decisions for their child’s health, and then communicate in ways that meet their needs. These resources are collectively called </a:t>
            </a:r>
            <a:r>
              <a:rPr lang="en-US" i="1" dirty="0">
                <a:effectLst/>
              </a:rPr>
              <a:t>Provider Resources for Vaccine Conversations with Parents</a:t>
            </a:r>
            <a:r>
              <a:rPr lang="en-US" dirty="0">
                <a:effectLst/>
              </a:rPr>
              <a:t>.</a:t>
            </a:r>
          </a:p>
          <a:p>
            <a:endParaRPr lang="en-US" dirty="0">
              <a:effectLst/>
            </a:endParaRPr>
          </a:p>
          <a:p>
            <a:r>
              <a:rPr lang="en-US" dirty="0">
                <a:effectLst/>
              </a:rPr>
              <a:t>They include:</a:t>
            </a:r>
          </a:p>
          <a:p>
            <a:pPr marL="285750" indent="-285750">
              <a:buFont typeface="Arial" panose="020B0604020202020204" pitchFamily="34" charset="0"/>
              <a:buChar char="•"/>
            </a:pPr>
            <a:r>
              <a:rPr lang="en-US" dirty="0">
                <a:effectLst/>
              </a:rPr>
              <a:t>Guidance for</a:t>
            </a:r>
            <a:r>
              <a:rPr lang="en-US" baseline="0" dirty="0">
                <a:effectLst/>
              </a:rPr>
              <a:t> how to talk with parents about vaccines, including how to answer some common questions</a:t>
            </a:r>
          </a:p>
          <a:p>
            <a:pPr marL="285750" indent="-285750">
              <a:buFont typeface="Arial" panose="020B0604020202020204" pitchFamily="34" charset="0"/>
              <a:buChar char="•"/>
            </a:pPr>
            <a:r>
              <a:rPr lang="en-US" baseline="0" dirty="0">
                <a:effectLst/>
              </a:rPr>
              <a:t>Plain language fact sheets about vaccine-preventable diseases – in English and Spanish</a:t>
            </a:r>
          </a:p>
          <a:p>
            <a:pPr marL="285750" indent="-285750">
              <a:buFont typeface="Arial" panose="020B0604020202020204" pitchFamily="34" charset="0"/>
              <a:buChar char="•"/>
            </a:pPr>
            <a:r>
              <a:rPr lang="en-US" baseline="0" dirty="0">
                <a:effectLst/>
              </a:rPr>
              <a:t>Fact sheets about vaccine safety</a:t>
            </a:r>
          </a:p>
          <a:p>
            <a:pPr marL="285750" indent="-285750">
              <a:buFont typeface="Arial" panose="020B0604020202020204" pitchFamily="34" charset="0"/>
              <a:buChar char="•"/>
            </a:pPr>
            <a:r>
              <a:rPr lang="en-US" baseline="0" dirty="0">
                <a:effectLst/>
              </a:rPr>
              <a:t>Information for parents who choose not to vaccinate</a:t>
            </a:r>
          </a:p>
          <a:p>
            <a:pPr marL="285750" indent="-285750">
              <a:buFont typeface="Arial" panose="020B0604020202020204" pitchFamily="34" charset="0"/>
              <a:buChar char="•"/>
            </a:pPr>
            <a:r>
              <a:rPr lang="en-US" baseline="0" dirty="0" smtClean="0">
                <a:effectLst/>
              </a:rPr>
              <a:t>And </a:t>
            </a:r>
            <a:r>
              <a:rPr lang="en-US" baseline="0" dirty="0">
                <a:effectLst/>
              </a:rPr>
              <a:t>more!</a:t>
            </a:r>
            <a:endParaRPr lang="en-US" dirty="0"/>
          </a:p>
          <a:p>
            <a:endParaRPr lang="en-US" dirty="0"/>
          </a:p>
          <a:p>
            <a:r>
              <a:rPr lang="en-US" dirty="0">
                <a:effectLst/>
              </a:rPr>
              <a:t>These resources may help you start or continue a vaccine conversation with parents; the materials also are effective educational tools for parents to supplement the conversations you have with them.</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51</a:t>
            </a:fld>
            <a:endParaRPr lang="en-US" dirty="0"/>
          </a:p>
        </p:txBody>
      </p:sp>
    </p:spTree>
    <p:extLst>
      <p:ext uri="{BB962C8B-B14F-4D97-AF65-F5344CB8AC3E}">
        <p14:creationId xmlns:p14="http://schemas.microsoft.com/office/powerpoint/2010/main" val="3378841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shows CDC childhood immunization resources that you can share with </a:t>
            </a:r>
            <a:r>
              <a:rPr lang="en-US" baseline="0" dirty="0" smtClean="0"/>
              <a:t>parents.  They include:</a:t>
            </a:r>
            <a:endParaRPr lang="en-US" baseline="0" dirty="0"/>
          </a:p>
          <a:p>
            <a:endParaRPr lang="en-US" baseline="0" dirty="0"/>
          </a:p>
          <a:p>
            <a:pPr marL="285750" indent="-285750">
              <a:buFont typeface="Arial" panose="020B0604020202020204" pitchFamily="34" charset="0"/>
              <a:buChar char="•"/>
            </a:pPr>
            <a:r>
              <a:rPr lang="en-US" baseline="0" dirty="0"/>
              <a:t>Fact sheets</a:t>
            </a:r>
          </a:p>
          <a:p>
            <a:pPr marL="285750" indent="-285750">
              <a:buFont typeface="Arial" panose="020B0604020202020204" pitchFamily="34" charset="0"/>
              <a:buChar char="•"/>
            </a:pPr>
            <a:r>
              <a:rPr lang="en-US" baseline="0" dirty="0"/>
              <a:t>Easy-to-read immunization schedules in English and Spanish</a:t>
            </a:r>
          </a:p>
          <a:p>
            <a:pPr marL="285750" indent="-285750">
              <a:buFont typeface="Arial" panose="020B0604020202020204" pitchFamily="34" charset="0"/>
              <a:buChar char="•"/>
            </a:pPr>
            <a:r>
              <a:rPr lang="en-US" baseline="0" dirty="0" smtClean="0"/>
              <a:t>and Infographics </a:t>
            </a:r>
            <a:r>
              <a:rPr lang="en-US" baseline="0" dirty="0"/>
              <a:t>and listicles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Go to the URL listed on this slide to see these items and more, like posters and videos.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52</a:t>
            </a:fld>
            <a:endParaRPr lang="en-US" dirty="0"/>
          </a:p>
        </p:txBody>
      </p:sp>
    </p:spTree>
    <p:extLst>
      <p:ext uri="{BB962C8B-B14F-4D97-AF65-F5344CB8AC3E}">
        <p14:creationId xmlns:p14="http://schemas.microsoft.com/office/powerpoint/2010/main" val="1630627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another great resource – our Frequently Asked Questions about Infant Vaccines. A </a:t>
            </a:r>
            <a:r>
              <a:rPr lang="en-US" baseline="0" dirty="0"/>
              <a:t>few examples include:</a:t>
            </a:r>
          </a:p>
          <a:p>
            <a:endParaRPr lang="en-US" baseline="0" dirty="0"/>
          </a:p>
          <a:p>
            <a:pPr marL="285750" indent="-285750">
              <a:buFont typeface="Arial" panose="020B0604020202020204" pitchFamily="34" charset="0"/>
              <a:buChar char="•"/>
            </a:pPr>
            <a:r>
              <a:rPr lang="en-US" baseline="0" dirty="0"/>
              <a:t>Are vaccines safe?</a:t>
            </a:r>
          </a:p>
          <a:p>
            <a:pPr marL="285750" indent="-285750">
              <a:buFont typeface="Arial" panose="020B0604020202020204" pitchFamily="34" charset="0"/>
              <a:buChar char="•"/>
            </a:pPr>
            <a:r>
              <a:rPr lang="en-US" baseline="0" dirty="0"/>
              <a:t>Can vaccines overload my baby’s immune system?</a:t>
            </a:r>
          </a:p>
          <a:p>
            <a:pPr marL="285750" indent="-285750">
              <a:buFont typeface="Arial" panose="020B0604020202020204" pitchFamily="34" charset="0"/>
              <a:buChar char="•"/>
            </a:pPr>
            <a:r>
              <a:rPr lang="en-US" baseline="0" dirty="0"/>
              <a:t>What’s wrong with delaying my baby’s vaccines if I’m planning to get them all eventually?</a:t>
            </a:r>
          </a:p>
          <a:p>
            <a:pPr marL="285750" indent="-285750">
              <a:buFont typeface="Arial" panose="020B0604020202020204" pitchFamily="34" charset="0"/>
              <a:buChar char="•"/>
            </a:pPr>
            <a:endParaRPr lang="en-US" baseline="0" dirty="0"/>
          </a:p>
          <a:p>
            <a:r>
              <a:rPr lang="en-US" baseline="0" dirty="0"/>
              <a:t>These fact sheets are written for parents of children 0-2 and CDC developed </a:t>
            </a:r>
            <a:r>
              <a:rPr lang="en-US" baseline="0" dirty="0" smtClean="0"/>
              <a:t>in collaboration with AAP and AAFP  </a:t>
            </a:r>
            <a:endParaRPr lang="en-US" baseline="0" dirty="0"/>
          </a:p>
          <a:p>
            <a:endParaRPr lang="en-US" baseline="0" dirty="0"/>
          </a:p>
          <a:p>
            <a:r>
              <a:rPr lang="en-US" baseline="0" dirty="0"/>
              <a:t>They are available in English and Spanish, </a:t>
            </a:r>
            <a:r>
              <a:rPr lang="en-US" baseline="0" dirty="0" smtClean="0"/>
              <a:t>can be viewed </a:t>
            </a:r>
            <a:r>
              <a:rPr lang="en-US" baseline="0" dirty="0"/>
              <a:t>online or </a:t>
            </a:r>
            <a:r>
              <a:rPr lang="en-US" baseline="0" dirty="0" smtClean="0"/>
              <a:t>downloaded as a PDF to </a:t>
            </a:r>
            <a:r>
              <a:rPr lang="en-US" baseline="0" dirty="0"/>
              <a:t>print and copy for </a:t>
            </a:r>
            <a:r>
              <a:rPr lang="en-US" baseline="0" dirty="0" smtClean="0"/>
              <a:t>parents. </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53</a:t>
            </a:fld>
            <a:endParaRPr lang="en-US" dirty="0"/>
          </a:p>
        </p:txBody>
      </p:sp>
    </p:spTree>
    <p:extLst>
      <p:ext uri="{BB962C8B-B14F-4D97-AF65-F5344CB8AC3E}">
        <p14:creationId xmlns:p14="http://schemas.microsoft.com/office/powerpoint/2010/main" val="3017105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This chart lists key vaccination recommendations for before, during, and after pregnancy. It is a quick reference table summarizing important contraindications and recommendations related to maternal vaccination. </a:t>
            </a:r>
          </a:p>
          <a:p>
            <a:endParaRPr lang="en-US" sz="1200" baseline="0" dirty="0" smtClean="0"/>
          </a:p>
          <a:p>
            <a:r>
              <a:rPr lang="en-US" sz="1200" baseline="0" dirty="0" smtClean="0"/>
              <a:t>As you can see here, I have highlight the two routine vaccines that are recommended </a:t>
            </a:r>
            <a:r>
              <a:rPr lang="en-US" sz="1200" i="1" baseline="0" dirty="0" smtClean="0"/>
              <a:t>during </a:t>
            </a:r>
            <a:r>
              <a:rPr lang="en-US" sz="1200" i="0" baseline="0" dirty="0" smtClean="0"/>
              <a:t>pregnancy. </a:t>
            </a:r>
          </a:p>
          <a:p>
            <a:endParaRPr lang="en-US" sz="1200" i="0" baseline="0" dirty="0" smtClean="0"/>
          </a:p>
          <a:p>
            <a:endParaRPr lang="en-US" sz="1200" i="0" baseline="0" dirty="0" smtClean="0"/>
          </a:p>
          <a:p>
            <a:r>
              <a:rPr lang="en-US" sz="1200" i="0" baseline="0" dirty="0" smtClean="0"/>
              <a:t>Live vaccines administered to a pregnant women pose a theoretical risk to the fetus, so live attenuated virus and live bacterial vaccines are contraindication during pregnancy. </a:t>
            </a:r>
            <a:endParaRPr lang="en-US" sz="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989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As</a:t>
            </a:r>
            <a:r>
              <a:rPr lang="en-US" baseline="0" dirty="0" smtClean="0"/>
              <a:t> we wrap-up this presentation, let’s review a few key takeaways related to maternal immunization:</a:t>
            </a:r>
          </a:p>
          <a:p>
            <a:r>
              <a:rPr lang="en-US" baseline="0" dirty="0" smtClean="0"/>
              <a:t> </a:t>
            </a:r>
          </a:p>
          <a:p>
            <a:r>
              <a:rPr lang="en-US" baseline="0" dirty="0" smtClean="0"/>
              <a:t>Maternal immunization protects both pregnant women and their babies. </a:t>
            </a:r>
          </a:p>
          <a:p>
            <a:endParaRPr lang="en-US" baseline="0" dirty="0" smtClean="0"/>
          </a:p>
          <a:p>
            <a:r>
              <a:rPr lang="en-US" baseline="0" dirty="0" smtClean="0"/>
              <a:t>Pregnant women should get a flu shot and </a:t>
            </a:r>
            <a:r>
              <a:rPr lang="en-US" baseline="0" dirty="0" err="1" smtClean="0"/>
              <a:t>Tdap</a:t>
            </a:r>
            <a:r>
              <a:rPr lang="en-US" baseline="0" dirty="0" smtClean="0"/>
              <a:t> during every pregnancy</a:t>
            </a:r>
          </a:p>
          <a:p>
            <a:endParaRPr lang="en-US" baseline="0" dirty="0" smtClean="0"/>
          </a:p>
          <a:p>
            <a:r>
              <a:rPr lang="en-US" baseline="0" dirty="0" smtClean="0"/>
              <a:t>Vaccination coverage rates remain stagnant</a:t>
            </a:r>
          </a:p>
          <a:p>
            <a:endParaRPr lang="en-US" baseline="0" dirty="0" smtClean="0"/>
          </a:p>
          <a:p>
            <a:r>
              <a:rPr lang="en-US" baseline="0" dirty="0" smtClean="0"/>
              <a:t>Healthcare professional recommendation have big impact</a:t>
            </a:r>
          </a:p>
          <a:p>
            <a:endParaRPr lang="en-US" baseline="0" dirty="0" smtClean="0"/>
          </a:p>
          <a:p>
            <a:r>
              <a:rPr lang="en-US" baseline="0" dirty="0" smtClean="0"/>
              <a:t>And it is important to focus on effective messaging and communication strategies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54</a:t>
            </a:fld>
            <a:endParaRPr lang="en-US" dirty="0"/>
          </a:p>
        </p:txBody>
      </p:sp>
    </p:spTree>
    <p:extLst>
      <p:ext uri="{BB962C8B-B14F-4D97-AF65-F5344CB8AC3E}">
        <p14:creationId xmlns:p14="http://schemas.microsoft.com/office/powerpoint/2010/main" val="11179651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And here are</a:t>
            </a:r>
            <a:r>
              <a:rPr lang="en-US" baseline="0" dirty="0" smtClean="0"/>
              <a:t> a few more things that we hope you will take away related to childhood immunization:</a:t>
            </a:r>
          </a:p>
          <a:p>
            <a:endParaRPr lang="en-US" baseline="0" dirty="0" smtClean="0"/>
          </a:p>
          <a:p>
            <a:r>
              <a:rPr lang="en-US" baseline="0" dirty="0" smtClean="0"/>
              <a:t>The recommended immunization schedule protects children from 14 serious, preventable diseases, however</a:t>
            </a:r>
          </a:p>
          <a:p>
            <a:endParaRPr lang="en-US" baseline="0" dirty="0" smtClean="0"/>
          </a:p>
          <a:p>
            <a:r>
              <a:rPr lang="en-US" baseline="0" dirty="0" smtClean="0"/>
              <a:t>We still see outbreaks of childhood diseases like measles and pertussis. </a:t>
            </a:r>
          </a:p>
          <a:p>
            <a:endParaRPr lang="en-US" baseline="0" dirty="0" smtClean="0"/>
          </a:p>
          <a:p>
            <a:r>
              <a:rPr lang="en-US" baseline="0" dirty="0" smtClean="0"/>
              <a:t>Women make decisions about their babies’ vaccines early, often while pregnant. </a:t>
            </a:r>
          </a:p>
          <a:p>
            <a:endParaRPr lang="en-US" baseline="0" dirty="0" smtClean="0"/>
          </a:p>
          <a:p>
            <a:r>
              <a:rPr lang="en-US" baseline="0" dirty="0" smtClean="0"/>
              <a:t>Many parents have questions even if they choose to vaccinate</a:t>
            </a:r>
          </a:p>
          <a:p>
            <a:endParaRPr lang="en-US" baseline="0" dirty="0" smtClean="0"/>
          </a:p>
          <a:p>
            <a:r>
              <a:rPr lang="en-US" baseline="0" dirty="0" smtClean="0"/>
              <a:t>Prenatal care providers can point parents to credible information and also encourage them to meet with a pediatrician while pregnant</a:t>
            </a:r>
          </a:p>
          <a:p>
            <a:endParaRPr lang="en-US" baseline="0" dirty="0" smtClean="0"/>
          </a:p>
          <a:p>
            <a:r>
              <a:rPr lang="en-US" baseline="0" dirty="0" smtClean="0"/>
              <a:t>CDC offers tips to health care professional have better vaccine conversations.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55</a:t>
            </a:fld>
            <a:endParaRPr lang="en-US" dirty="0"/>
          </a:p>
        </p:txBody>
      </p:sp>
    </p:spTree>
    <p:extLst>
      <p:ext uri="{BB962C8B-B14F-4D97-AF65-F5344CB8AC3E}">
        <p14:creationId xmlns:p14="http://schemas.microsoft.com/office/powerpoint/2010/main" val="1539022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these</a:t>
            </a:r>
            <a:r>
              <a:rPr lang="en-US" baseline="0" dirty="0" smtClean="0"/>
              <a:t> health c</a:t>
            </a:r>
            <a:r>
              <a:rPr lang="en-US" dirty="0" smtClean="0"/>
              <a:t>hallenges include:</a:t>
            </a:r>
          </a:p>
          <a:p>
            <a:r>
              <a:rPr lang="en-US" dirty="0" smtClean="0"/>
              <a:t>-increasing</a:t>
            </a:r>
            <a:r>
              <a:rPr lang="en-US" baseline="0" dirty="0" smtClean="0"/>
              <a:t> maternal </a:t>
            </a:r>
            <a:r>
              <a:rPr lang="en-US" baseline="0" dirty="0" err="1" smtClean="0"/>
              <a:t>Tdap</a:t>
            </a:r>
            <a:r>
              <a:rPr lang="en-US" baseline="0" dirty="0" smtClean="0"/>
              <a:t> and flu vaccination rates</a:t>
            </a:r>
          </a:p>
          <a:p>
            <a:pPr marL="285750" indent="-285750">
              <a:buFontTx/>
              <a:buChar char="-"/>
            </a:pPr>
            <a:r>
              <a:rPr lang="en-US" baseline="0" dirty="0" smtClean="0"/>
              <a:t>Maintaining childhood immunization rates and addressing vaccine hesitancy</a:t>
            </a:r>
          </a:p>
          <a:p>
            <a:pPr marL="285750" indent="-285750">
              <a:buFontTx/>
              <a:buChar char="-"/>
            </a:pPr>
            <a:r>
              <a:rPr lang="en-US" baseline="0" dirty="0" smtClean="0"/>
              <a:t>Reducing immunization disparities for rural populations and those living in poverty</a:t>
            </a:r>
          </a:p>
          <a:p>
            <a:pPr marL="285750" indent="-285750">
              <a:buFontTx/>
              <a:buChar char="-"/>
            </a:pPr>
            <a:r>
              <a:rPr lang="en-US" baseline="0" dirty="0" smtClean="0"/>
              <a:t>Developing new vaccines– e.g. </a:t>
            </a:r>
            <a:r>
              <a:rPr lang="en-US" baseline="0" dirty="0" err="1" smtClean="0"/>
              <a:t>zika</a:t>
            </a:r>
            <a:r>
              <a:rPr lang="en-US" baseline="0" dirty="0" smtClean="0"/>
              <a:t>, </a:t>
            </a:r>
            <a:r>
              <a:rPr lang="en-US" baseline="0" dirty="0" err="1" smtClean="0"/>
              <a:t>ebola</a:t>
            </a:r>
            <a:r>
              <a:rPr lang="en-US" baseline="0" dirty="0" smtClean="0"/>
              <a:t>, </a:t>
            </a:r>
            <a:r>
              <a:rPr lang="en-US" baseline="0" dirty="0" err="1" smtClean="0"/>
              <a:t>rsv</a:t>
            </a:r>
            <a:endParaRPr lang="en-US" baseline="0" dirty="0" smtClean="0"/>
          </a:p>
          <a:p>
            <a:pPr marL="285750" indent="-285750">
              <a:buFontTx/>
              <a:buChar char="-"/>
            </a:pPr>
            <a:r>
              <a:rPr lang="en-US" baseline="0" dirty="0" smtClean="0"/>
              <a:t>Global eradication of polio</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56</a:t>
            </a:fld>
            <a:endParaRPr lang="en-US" dirty="0"/>
          </a:p>
        </p:txBody>
      </p:sp>
    </p:spTree>
    <p:extLst>
      <p:ext uri="{BB962C8B-B14F-4D97-AF65-F5344CB8AC3E}">
        <p14:creationId xmlns:p14="http://schemas.microsoft.com/office/powerpoint/2010/main" val="37107923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other</a:t>
            </a:r>
            <a:r>
              <a:rPr lang="en-US" baseline="0" dirty="0" smtClean="0"/>
              <a:t> organizations across the lifespan, large and small, medical associations have adopted a champions and/or recognition program.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57</a:t>
            </a:fld>
            <a:endParaRPr lang="en-US" dirty="0"/>
          </a:p>
        </p:txBody>
      </p:sp>
    </p:spTree>
    <p:extLst>
      <p:ext uri="{BB962C8B-B14F-4D97-AF65-F5344CB8AC3E}">
        <p14:creationId xmlns:p14="http://schemas.microsoft.com/office/powerpoint/2010/main" val="11551225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What can YOU do? </a:t>
            </a:r>
          </a:p>
          <a:p>
            <a:r>
              <a:rPr lang="en-US" baseline="0" dirty="0"/>
              <a:t/>
            </a:r>
            <a:br>
              <a:rPr lang="en-US" baseline="0" dirty="0"/>
            </a:br>
            <a:r>
              <a:rPr lang="en-US" baseline="0" dirty="0" smtClean="0"/>
              <a:t>The most important step is to Get Vaccinated. What great example you set as an individual or organization by getting staying up to date on your own vaccines. </a:t>
            </a:r>
          </a:p>
          <a:p>
            <a:endParaRPr lang="en-US" baseline="0" dirty="0" smtClean="0"/>
          </a:p>
          <a:p>
            <a:r>
              <a:rPr lang="en-US" baseline="0" dirty="0" smtClean="0"/>
              <a:t>Next, </a:t>
            </a:r>
            <a:endParaRPr lang="en-US" dirty="0" smtClean="0"/>
          </a:p>
          <a:p>
            <a:r>
              <a:rPr lang="en-US" dirty="0" smtClean="0"/>
              <a:t>Talk:</a:t>
            </a:r>
            <a:r>
              <a:rPr lang="en-US" baseline="0" dirty="0" smtClean="0"/>
              <a:t> We want maternal vaccines to be part of a healthy pregnancy</a:t>
            </a:r>
          </a:p>
          <a:p>
            <a:endParaRPr lang="en-US" baseline="0" dirty="0" smtClean="0"/>
          </a:p>
          <a:p>
            <a:r>
              <a:rPr lang="en-US" baseline="0" dirty="0" smtClean="0"/>
              <a:t>ADMINISTER and </a:t>
            </a:r>
            <a:r>
              <a:rPr lang="en-US" baseline="0" dirty="0" err="1" smtClean="0"/>
              <a:t>FOLLOW-up</a:t>
            </a:r>
            <a:endParaRPr lang="en-US" baseline="0" dirty="0" smtClean="0"/>
          </a:p>
          <a:p>
            <a:endParaRPr lang="en-US" baseline="0" dirty="0" smtClean="0"/>
          </a:p>
          <a:p>
            <a:r>
              <a:rPr lang="en-US" baseline="0" dirty="0" smtClean="0"/>
              <a:t>Use and Promote our resources: </a:t>
            </a:r>
          </a:p>
          <a:p>
            <a:endParaRPr lang="en-US" baseline="0" dirty="0" smtClean="0"/>
          </a:p>
          <a:p>
            <a:r>
              <a:rPr lang="en-US" baseline="0" dirty="0" smtClean="0"/>
              <a:t>Educate your staff about maternal vaccines. </a:t>
            </a:r>
          </a:p>
          <a:p>
            <a:r>
              <a:rPr lang="en-US" baseline="0" dirty="0" smtClean="0"/>
              <a:t>Encourage: </a:t>
            </a:r>
          </a:p>
          <a:p>
            <a:endParaRPr lang="en-US" baseline="0" dirty="0" smtClean="0"/>
          </a:p>
          <a:p>
            <a:r>
              <a:rPr lang="en-US" baseline="0" dirty="0" smtClean="0"/>
              <a:t>Identify or serve as a vaccine champion.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And last but not least—Tell Us what you need to help communicate about vaccines. You play a role in raising awareness about the importance of vaccine and CDC would like to continue to support you in that effort.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03985-EABE-4D44-8E5A-676F0F99FE31}"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06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time. I</a:t>
            </a:r>
            <a:r>
              <a:rPr lang="en-US" baseline="0" dirty="0" smtClean="0"/>
              <a:t> believe we will now take questions.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59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Flu</a:t>
            </a:r>
            <a:r>
              <a:rPr lang="en-US" baseline="0" dirty="0" smtClean="0"/>
              <a:t> i</a:t>
            </a:r>
            <a:r>
              <a:rPr lang="en-US" dirty="0" smtClean="0"/>
              <a:t>s more likely</a:t>
            </a:r>
            <a:r>
              <a:rPr lang="en-US" baseline="0" dirty="0" smtClean="0"/>
              <a:t> to cause severe illness in pregnant women than in women who are not pregnant. This is contributed by the changes in the immune system, heart and lungs during pregnancy making pregnant women more prone to severe illness from flu. </a:t>
            </a:r>
          </a:p>
          <a:p>
            <a:endParaRPr lang="en-US" baseline="0" dirty="0" smtClean="0"/>
          </a:p>
          <a:p>
            <a:r>
              <a:rPr lang="en-US" baseline="0" dirty="0" smtClean="0"/>
              <a:t>Flu may also be harmful for a pregnant woman’s developing baby. </a:t>
            </a:r>
          </a:p>
          <a:p>
            <a:endParaRPr lang="en-US" baseline="0" dirty="0" smtClean="0"/>
          </a:p>
          <a:p>
            <a:r>
              <a:rPr lang="en-US" baseline="0" dirty="0" smtClean="0"/>
              <a:t>The flu shot given during pregnancy has been shown to protect both the mother and her baby for several months after birth from flu. Pregnant women have protective levels of anti-influenza antibodies after vaccination. Passive transfer of anti-influenza antibodies that provide some protection from vaccinated women to their babies has been reported. </a:t>
            </a:r>
          </a:p>
          <a:p>
            <a:endParaRPr lang="en-US" baseline="0" dirty="0" smtClean="0"/>
          </a:p>
          <a:p>
            <a:r>
              <a:rPr lang="en-US" baseline="0" dirty="0" smtClean="0"/>
              <a:t>Vaccination of women while pregnant reduces risk for flu infection and hospitalization among infants younger than 6 </a:t>
            </a:r>
            <a:r>
              <a:rPr lang="en-US" baseline="0" dirty="0" err="1" smtClean="0"/>
              <a:t>mo</a:t>
            </a:r>
            <a:r>
              <a:rPr lang="en-US" baseline="0" dirty="0" smtClean="0"/>
              <a:t> of age. We know this is important since infants younger than 6 </a:t>
            </a:r>
            <a:r>
              <a:rPr lang="en-US" baseline="0" dirty="0" err="1" smtClean="0"/>
              <a:t>mo</a:t>
            </a:r>
            <a:r>
              <a:rPr lang="en-US" baseline="0" dirty="0" smtClean="0"/>
              <a:t> are too young to be vaccinated. </a:t>
            </a:r>
          </a:p>
          <a:p>
            <a:endParaRPr lang="en-US" baseline="0" dirty="0" smtClean="0"/>
          </a:p>
          <a:p>
            <a:r>
              <a:rPr lang="en-US" baseline="0" dirty="0" smtClean="0"/>
              <a:t>CDC, ACOG, ACNM, AAFP, and ACIP recommend influenza vaccination for women who are or will be pregnant.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10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1957 deaths – prompted</a:t>
            </a:r>
            <a:r>
              <a:rPr lang="en-US" baseline="0" dirty="0"/>
              <a:t> 1960 recommendation, subsequent years not mentioned, later noted (90s) 2</a:t>
            </a:r>
            <a:r>
              <a:rPr lang="en-US" baseline="30000" dirty="0"/>
              <a:t>nd</a:t>
            </a:r>
            <a:r>
              <a:rPr lang="en-US" baseline="0" dirty="0"/>
              <a:t> and 3</a:t>
            </a:r>
            <a:r>
              <a:rPr lang="en-US" baseline="30000" dirty="0"/>
              <a:t>rd</a:t>
            </a:r>
            <a:r>
              <a:rPr lang="en-US" baseline="0" dirty="0"/>
              <a:t> trimester were high risk periods.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1933529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Pertussis is a nationally-notifiable disease.</a:t>
            </a:r>
            <a:r>
              <a:rPr lang="en-US" baseline="0" dirty="0" smtClean="0"/>
              <a:t> Clinicians should notify the appropriate health department of all patients with suspected pertussis. </a:t>
            </a:r>
          </a:p>
          <a:p>
            <a:r>
              <a:rPr lang="en-US" baseline="0" dirty="0" smtClean="0"/>
              <a:t>Since 2010, CDC sees between 10,000 and 50,000 cases of whopping cough each year in the US. There are cases reported in every state. </a:t>
            </a:r>
          </a:p>
          <a:p>
            <a:endParaRPr lang="en-US" baseline="0" dirty="0" smtClean="0"/>
          </a:p>
          <a:p>
            <a:r>
              <a:rPr lang="en-US" baseline="0" dirty="0" smtClean="0"/>
              <a:t>In 2015 there were 21,000 cases with 22% of those among adults age 20+ years. Provisionally, for 2016 there were more than 15,000 reported cases with a similar % of adults. </a:t>
            </a:r>
          </a:p>
          <a:p>
            <a:endParaRPr lang="en-US" baseline="0" dirty="0" smtClean="0"/>
          </a:p>
          <a:p>
            <a:r>
              <a:rPr lang="en-US" baseline="0" dirty="0" smtClean="0"/>
              <a:t>Whooping cough disease is most severe for infants. Pertussis in infants causes them to stop breathing and turn blue. About half of babies who get whooping cough end up in the hospital. Hospitalization is most common in infants younger than 6 months of age. Of those infants, with pertussis who need treatment in a hospital, approx.: </a:t>
            </a:r>
          </a:p>
          <a:p>
            <a:pPr marL="171450" indent="-171450">
              <a:buFont typeface="Arial" panose="020B0604020202020204" pitchFamily="34" charset="0"/>
              <a:buChar char="•"/>
            </a:pPr>
            <a:r>
              <a:rPr lang="en-US" dirty="0" smtClean="0"/>
              <a:t>61% will</a:t>
            </a:r>
            <a:r>
              <a:rPr lang="en-US" baseline="0" dirty="0" smtClean="0"/>
              <a:t> have apnea</a:t>
            </a:r>
          </a:p>
          <a:p>
            <a:pPr marL="171450" indent="-171450">
              <a:buFont typeface="Arial" panose="020B0604020202020204" pitchFamily="34" charset="0"/>
              <a:buChar char="•"/>
            </a:pPr>
            <a:r>
              <a:rPr lang="en-US" baseline="0" dirty="0" smtClean="0"/>
              <a:t>23 % get pneumonia </a:t>
            </a:r>
          </a:p>
          <a:p>
            <a:pPr marL="171450" indent="-171450">
              <a:buFont typeface="Arial" panose="020B0604020202020204" pitchFamily="34" charset="0"/>
              <a:buChar char="•"/>
            </a:pPr>
            <a:r>
              <a:rPr lang="en-US" baseline="0" dirty="0" smtClean="0"/>
              <a:t>1.1% will have seizures</a:t>
            </a:r>
          </a:p>
          <a:p>
            <a:pPr marL="171450" indent="-171450">
              <a:buFont typeface="Arial" panose="020B0604020202020204" pitchFamily="34" charset="0"/>
              <a:buChar char="•"/>
            </a:pPr>
            <a:r>
              <a:rPr lang="en-US" baseline="0" dirty="0" smtClean="0"/>
              <a:t>And 1% will die.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Other complications can include anorexia, dehydration, difficulty sleeping, hernias, and urinary incontinence.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22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Pertussis </a:t>
            </a:r>
            <a:r>
              <a:rPr lang="en-US" dirty="0">
                <a:effectLst/>
              </a:rPr>
              <a:t>is endemic in the United States, with peaks in reported disease every few years and frequent outbreaks</a:t>
            </a:r>
            <a:endParaRPr lang="en-US" dirty="0"/>
          </a:p>
          <a:p>
            <a:endParaRPr lang="en-US" dirty="0"/>
          </a:p>
          <a:p>
            <a:r>
              <a:rPr lang="en-US" dirty="0">
                <a:effectLst/>
              </a:rPr>
              <a:t>Although many pertussis cases are not diagnosed and therefore not reported, this slid</a:t>
            </a:r>
            <a:r>
              <a:rPr lang="en-US" baseline="0" dirty="0">
                <a:effectLst/>
              </a:rPr>
              <a:t>e gives us an idea of the number of cases we see each year.  P</a:t>
            </a:r>
            <a:r>
              <a:rPr lang="en-US" dirty="0"/>
              <a:t>ertussis cases have steadily</a:t>
            </a:r>
            <a:r>
              <a:rPr lang="en-US" baseline="0" dirty="0"/>
              <a:t> increased in recent decades, </a:t>
            </a:r>
            <a:r>
              <a:rPr lang="en-US" sz="1600" kern="1200" dirty="0">
                <a:solidFill>
                  <a:schemeClr val="tx2"/>
                </a:solidFill>
                <a:effectLst/>
                <a:latin typeface="+mn-lt"/>
                <a:ea typeface="+mn-ea"/>
                <a:cs typeface="+mn-cs"/>
              </a:rPr>
              <a:t>with more than 20,000 reported cases in recent years</a:t>
            </a:r>
            <a:r>
              <a:rPr lang="en-US" sz="1600" kern="1200" dirty="0" smtClean="0">
                <a:solidFill>
                  <a:schemeClr val="tx2"/>
                </a:solidFill>
                <a:effectLst/>
                <a:latin typeface="+mn-lt"/>
                <a:ea typeface="+mn-ea"/>
                <a:cs typeface="+mn-cs"/>
              </a:rPr>
              <a:t>.  In 2017, there were 18,975 cases, including over 2,200 cases and</a:t>
            </a:r>
            <a:r>
              <a:rPr lang="en-US" sz="1600" kern="1200" baseline="0" dirty="0" smtClean="0">
                <a:solidFill>
                  <a:schemeClr val="tx2"/>
                </a:solidFill>
                <a:effectLst/>
                <a:latin typeface="+mn-lt"/>
                <a:ea typeface="+mn-ea"/>
                <a:cs typeface="+mn-cs"/>
              </a:rPr>
              <a:t> 9 deaths in infants under 1 year old.  We do not yet have final numbers for 2018.</a:t>
            </a:r>
            <a:endParaRPr lang="en-US" baseline="0" dirty="0"/>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0" kern="1200" baseline="0" dirty="0" smtClean="0">
                <a:solidFill>
                  <a:schemeClr val="tx2"/>
                </a:solidFill>
                <a:effectLst/>
                <a:latin typeface="+mn-lt"/>
                <a:ea typeface="+mn-ea"/>
                <a:cs typeface="+mn-cs"/>
              </a:rPr>
              <a:t>While these numbers may seem high, w</a:t>
            </a:r>
            <a:r>
              <a:rPr lang="en-US" sz="1600" b="0" kern="1200" dirty="0" smtClean="0">
                <a:solidFill>
                  <a:schemeClr val="tx2"/>
                </a:solidFill>
                <a:effectLst/>
                <a:latin typeface="+mn-lt"/>
                <a:ea typeface="+mn-ea"/>
                <a:cs typeface="+mn-cs"/>
              </a:rPr>
              <a:t>e </a:t>
            </a:r>
            <a:r>
              <a:rPr lang="en-US" sz="1600" b="0" kern="1200" dirty="0">
                <a:solidFill>
                  <a:schemeClr val="tx2"/>
                </a:solidFill>
                <a:effectLst/>
                <a:latin typeface="+mn-lt"/>
                <a:ea typeface="+mn-ea"/>
                <a:cs typeface="+mn-cs"/>
              </a:rPr>
              <a:t>no longer see 200,000 cases each year like we did before we had pertussis vaccines.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a:t>
            </a:fld>
            <a:endParaRPr lang="en-US" dirty="0"/>
          </a:p>
        </p:txBody>
      </p:sp>
    </p:spTree>
    <p:extLst>
      <p:ext uri="{BB962C8B-B14F-4D97-AF65-F5344CB8AC3E}">
        <p14:creationId xmlns:p14="http://schemas.microsoft.com/office/powerpoint/2010/main" val="900459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image" Target="../media/image1.wmf"/><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image" Target="../media/image1.wmf"/><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image" Target="../media/image1.wmf"/><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accent6"/>
                </a:solidFill>
                <a:effectLst/>
                <a:latin typeface="Calibri" pitchFamily="34" charset="0"/>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tx2">
                    <a:lumMod val="95000"/>
                  </a:scheme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r>
              <a:rPr lang="en-US" sz="2000" dirty="0">
                <a:solidFill>
                  <a:schemeClr val="tx2">
                    <a:lumMod val="95000"/>
                  </a:schemeClr>
                </a:solidFill>
                <a:latin typeface="+mj-lt"/>
              </a:rPr>
              <a:t>National Center for Immunization and Respiratory Diseases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bg2"/>
                </a:solidFill>
                <a:latin typeface="Calibri" panose="020F0502020204030204" pitchFamily="34" charset="0"/>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5" name="TextBox 14"/>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bg2"/>
                </a:solidFill>
                <a:latin typeface="Calibri" panose="020F0502020204030204" pitchFamily="34" charset="0"/>
              </a:rPr>
              <a:t>Centers for Disease Control and Prevention</a:t>
            </a:r>
          </a:p>
        </p:txBody>
      </p:sp>
      <p:sp>
        <p:nvSpPr>
          <p:cNvPr id="16" name="Rectangle 15"/>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8" name="TextBox 17"/>
          <p:cNvSpPr txBox="1"/>
          <p:nvPr userDrawn="1"/>
        </p:nvSpPr>
        <p:spPr>
          <a:xfrm>
            <a:off x="609600" y="192627"/>
            <a:ext cx="9204101" cy="461665"/>
          </a:xfrm>
          <a:prstGeom prst="rect">
            <a:avLst/>
          </a:prstGeom>
          <a:noFill/>
        </p:spPr>
        <p:txBody>
          <a:bodyPr wrap="square" rtlCol="0">
            <a:spAutoFit/>
          </a:bodyPr>
          <a:lstStyle/>
          <a:p>
            <a:r>
              <a:rPr lang="en-US" sz="2400" b="1" dirty="0" smtClean="0">
                <a:solidFill>
                  <a:schemeClr val="bg1"/>
                </a:solidFill>
                <a:latin typeface="Calibri" panose="020F0502020204030204" pitchFamily="34" charset="0"/>
              </a:rPr>
              <a:t>Centers for Disease Control and Prevention</a:t>
            </a:r>
          </a:p>
        </p:txBody>
      </p:sp>
      <p:sp>
        <p:nvSpPr>
          <p:cNvPr id="19" name="Rectangle 18"/>
          <p:cNvSpPr/>
          <p:nvPr userDrawn="1"/>
        </p:nvSpPr>
        <p:spPr>
          <a:xfrm>
            <a:off x="609599" y="577002"/>
            <a:ext cx="9204101" cy="400110"/>
          </a:xfrm>
          <a:prstGeom prst="rect">
            <a:avLst/>
          </a:prstGeom>
        </p:spPr>
        <p:txBody>
          <a:bodyPr wrap="square">
            <a:spAutoFit/>
          </a:bodyPr>
          <a:lstStyle/>
          <a:p>
            <a:r>
              <a:rPr lang="en-US" sz="2000" dirty="0">
                <a:solidFill>
                  <a:schemeClr val="bg1"/>
                </a:solidFill>
                <a:latin typeface="+mj-lt"/>
              </a:rPr>
              <a:t>National Center for Immunization and Respiratory Diseases</a:t>
            </a:r>
          </a:p>
        </p:txBody>
      </p:sp>
      <p:sp>
        <p:nvSpPr>
          <p:cNvPr id="21" name="Rectangle 20"/>
          <p:cNvSpPr/>
          <p:nvPr userDrawn="1"/>
        </p:nvSpPr>
        <p:spPr>
          <a:xfrm>
            <a:off x="609598" y="6495064"/>
            <a:ext cx="10972801" cy="230832"/>
          </a:xfrm>
          <a:prstGeom prst="rect">
            <a:avLst/>
          </a:prstGeom>
        </p:spPr>
        <p:txBody>
          <a:bodyPr wrap="square" anchor="b" anchorCtr="0">
            <a:spAutoFit/>
          </a:bodyPr>
          <a:lstStyle/>
          <a:p>
            <a:r>
              <a:rPr lang="en-US" sz="900" dirty="0" smtClean="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900" baseline="0" dirty="0" smtClean="0">
                <a:solidFill>
                  <a:schemeClr val="tx2"/>
                </a:solidFill>
                <a:latin typeface="+mj-lt"/>
                <a:ea typeface="Calibri" panose="020F0502020204030204" pitchFamily="34" charset="0"/>
                <a:cs typeface="Times New Roman" panose="02020603050405020304" pitchFamily="18" charset="0"/>
              </a:rPr>
              <a:t> </a:t>
            </a:r>
            <a:r>
              <a:rPr lang="en-US" sz="900" dirty="0" smtClean="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Tree>
    <p:extLst>
      <p:ext uri="{BB962C8B-B14F-4D97-AF65-F5344CB8AC3E}">
        <p14:creationId xmlns:p14="http://schemas.microsoft.com/office/powerpoint/2010/main" val="1585468597"/>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342891" indent="-342891">
              <a:buClr>
                <a:schemeClr val="accent1"/>
              </a:buClr>
              <a:buSzPct val="70000"/>
              <a:buFont typeface="Wingdings" pitchFamily="2" charset="2"/>
              <a:buChar char="§"/>
              <a:defRPr sz="2400" b="1" baseline="0">
                <a:solidFill>
                  <a:schemeClr val="bg2"/>
                </a:solidFill>
                <a:latin typeface="Calibri" pitchFamily="34" charset="0"/>
              </a:defRPr>
            </a:lvl1pPr>
            <a:lvl2pPr marL="742932" indent="-285744">
              <a:buClr>
                <a:schemeClr val="tx1"/>
              </a:buClr>
              <a:buSzPct val="100000"/>
              <a:buFont typeface="Arial" pitchFamily="34" charset="0"/>
              <a:buChar char="•"/>
              <a:defRPr sz="2000">
                <a:solidFill>
                  <a:schemeClr val="bg2"/>
                </a:solidFill>
              </a:defRPr>
            </a:lvl2pPr>
            <a:lvl3pPr marL="1142971" indent="-228594">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a:p>
            <a:pPr lvl="1"/>
            <a:endParaRPr lang="en-US" dirty="0"/>
          </a:p>
          <a:p>
            <a:pPr lvl="2"/>
            <a:endParaRPr lang="en-US" dirty="0"/>
          </a:p>
        </p:txBody>
      </p:sp>
      <p:sp>
        <p:nvSpPr>
          <p:cNvPr id="6" name="Text Placeholder 5"/>
          <p:cNvSpPr>
            <a:spLocks noGrp="1"/>
          </p:cNvSpPr>
          <p:nvPr userDrawn="1">
            <p:ph type="body" sz="quarter" idx="11" hasCustomPrompt="1"/>
          </p:nvPr>
        </p:nvSpPr>
        <p:spPr>
          <a:xfrm>
            <a:off x="609600" y="6019800"/>
            <a:ext cx="10972800" cy="381000"/>
          </a:xfrm>
          <a:prstGeom prst="rect">
            <a:avLst/>
          </a:prstGeom>
        </p:spPr>
        <p:txBody>
          <a:bodyPr anchor="b"/>
          <a:lstStyle>
            <a:lvl1pPr>
              <a:buNone/>
              <a:defRPr sz="1100">
                <a:solidFill>
                  <a:schemeClr val="tx1"/>
                </a:solidFill>
                <a:latin typeface="Calibri" pitchFamily="34" charset="0"/>
              </a:defRPr>
            </a:lvl1pPr>
          </a:lstStyle>
          <a:p>
            <a:r>
              <a:rPr lang="en-US" dirty="0"/>
              <a:t>* Citations, references, and credits</a:t>
            </a:r>
          </a:p>
        </p:txBody>
      </p:sp>
    </p:spTree>
    <p:extLst>
      <p:ext uri="{BB962C8B-B14F-4D97-AF65-F5344CB8AC3E}">
        <p14:creationId xmlns:p14="http://schemas.microsoft.com/office/powerpoint/2010/main" val="382598647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3" name="Content Placeholder 2"/>
          <p:cNvSpPr>
            <a:spLocks noGrp="1"/>
          </p:cNvSpPr>
          <p:nvPr>
            <p:ph idx="10"/>
          </p:nvPr>
        </p:nvSpPr>
        <p:spPr>
          <a:xfrm>
            <a:off x="6339840"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a:solidFill>
                  <a:schemeClr val="tx2"/>
                </a:solidFill>
                <a:latin typeface="+mn-lt"/>
              </a:defRPr>
            </a:lvl7pPr>
            <a:lvl8pPr>
              <a:defRPr>
                <a:solidFill>
                  <a:schemeClr val="tx2"/>
                </a:solidFill>
                <a:latin typeface="+mn-lt"/>
              </a:defRPr>
            </a:lvl8pPr>
            <a:lvl9pPr>
              <a:defRPr>
                <a:solidFill>
                  <a:schemeClr val="tx2"/>
                </a:solidFill>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solidFill>
                <a:srgbClr val="474747"/>
              </a:solidFill>
            </a:endParaRPr>
          </a:p>
        </p:txBody>
      </p:sp>
    </p:spTree>
    <p:extLst>
      <p:ext uri="{BB962C8B-B14F-4D97-AF65-F5344CB8AC3E}">
        <p14:creationId xmlns:p14="http://schemas.microsoft.com/office/powerpoint/2010/main" val="2995335227"/>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ATA SLIDE_OD split column">
    <p:spTree>
      <p:nvGrpSpPr>
        <p:cNvPr id="1" name=""/>
        <p:cNvGrpSpPr/>
        <p:nvPr/>
      </p:nvGrpSpPr>
      <p:grpSpPr>
        <a:xfrm>
          <a:off x="0" y="0"/>
          <a:ext cx="0" cy="0"/>
          <a:chOff x="0" y="0"/>
          <a:chExt cx="0" cy="0"/>
        </a:xfrm>
      </p:grpSpPr>
      <p:sp>
        <p:nvSpPr>
          <p:cNvPr id="8" name="Content Placeholder 2"/>
          <p:cNvSpPr>
            <a:spLocks noGrp="1"/>
          </p:cNvSpPr>
          <p:nvPr>
            <p:ph idx="10"/>
          </p:nvPr>
        </p:nvSpPr>
        <p:spPr>
          <a:xfrm>
            <a:off x="4811485" y="1554480"/>
            <a:ext cx="6770916"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a:solidFill>
                  <a:schemeClr val="tx2"/>
                </a:solidFill>
                <a:latin typeface="+mn-lt"/>
              </a:defRPr>
            </a:lvl7pPr>
            <a:lvl8pPr>
              <a:defRPr sz="1800">
                <a:solidFill>
                  <a:schemeClr val="tx2"/>
                </a:solidFill>
                <a:latin typeface="+mn-lt"/>
              </a:defRPr>
            </a:lvl8pPr>
            <a:lvl9pPr>
              <a:defRPr sz="1800">
                <a:solidFill>
                  <a:schemeClr val="tx2"/>
                </a:solidFill>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3" name="Content Placeholder 2"/>
          <p:cNvSpPr>
            <a:spLocks noGrp="1"/>
          </p:cNvSpPr>
          <p:nvPr>
            <p:ph idx="1"/>
          </p:nvPr>
        </p:nvSpPr>
        <p:spPr>
          <a:xfrm>
            <a:off x="609598" y="1554480"/>
            <a:ext cx="3717957"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a:solidFill>
                  <a:schemeClr val="tx2"/>
                </a:solidFill>
              </a:defRPr>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solidFill>
                <a:srgbClr val="474747"/>
              </a:solidFill>
            </a:endParaRPr>
          </a:p>
        </p:txBody>
      </p:sp>
    </p:spTree>
    <p:extLst>
      <p:ext uri="{BB962C8B-B14F-4D97-AF65-F5344CB8AC3E}">
        <p14:creationId xmlns:p14="http://schemas.microsoft.com/office/powerpoint/2010/main" val="24897034"/>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2" name="Footer Placeholder 1"/>
          <p:cNvSpPr>
            <a:spLocks noGrp="1"/>
          </p:cNvSpPr>
          <p:nvPr>
            <p:ph type="ftr" sz="quarter" idx="10"/>
          </p:nvPr>
        </p:nvSpPr>
        <p:spPr/>
        <p:txBody>
          <a:bodyPr/>
          <a:lstStyle/>
          <a:p>
            <a:endParaRPr lang="en-US" dirty="0">
              <a:solidFill>
                <a:srgbClr val="474747"/>
              </a:solidFill>
            </a:endParaRPr>
          </a:p>
        </p:txBody>
      </p:sp>
    </p:spTree>
    <p:extLst>
      <p:ext uri="{BB962C8B-B14F-4D97-AF65-F5344CB8AC3E}">
        <p14:creationId xmlns:p14="http://schemas.microsoft.com/office/powerpoint/2010/main" val="3504816103"/>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507410"/>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3" name="Footer Placeholder 2"/>
          <p:cNvSpPr>
            <a:spLocks noGrp="1"/>
          </p:cNvSpPr>
          <p:nvPr>
            <p:ph type="ftr" sz="quarter" idx="10"/>
          </p:nvPr>
        </p:nvSpPr>
        <p:spPr/>
        <p:txBody>
          <a:bodyPr/>
          <a:lstStyle/>
          <a:p>
            <a:endParaRPr lang="en-US" dirty="0">
              <a:solidFill>
                <a:srgbClr val="474747"/>
              </a:solidFill>
            </a:endParaRPr>
          </a:p>
        </p:txBody>
      </p:sp>
    </p:spTree>
    <p:extLst>
      <p:ext uri="{BB962C8B-B14F-4D97-AF65-F5344CB8AC3E}">
        <p14:creationId xmlns:p14="http://schemas.microsoft.com/office/powerpoint/2010/main" val="211245510"/>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18140"/>
          <a:stretch/>
        </p:blipFill>
        <p:spPr>
          <a:xfrm>
            <a:off x="0" y="5680441"/>
            <a:ext cx="12192000" cy="1177559"/>
          </a:xfrm>
          <a:prstGeom prst="rect">
            <a:avLst/>
          </a:prstGeom>
        </p:spPr>
      </p:pic>
      <p:sp>
        <p:nvSpPr>
          <p:cNvPr id="3" name="TextBox 2"/>
          <p:cNvSpPr txBox="1"/>
          <p:nvPr/>
        </p:nvSpPr>
        <p:spPr>
          <a:xfrm>
            <a:off x="609600" y="3662433"/>
            <a:ext cx="8852455" cy="1815882"/>
          </a:xfrm>
          <a:prstGeom prst="rect">
            <a:avLst/>
          </a:prstGeom>
          <a:noFill/>
        </p:spPr>
        <p:txBody>
          <a:bodyPr wrap="square" rtlCol="0">
            <a:spAutoFit/>
          </a:bodyPr>
          <a:lstStyle/>
          <a:p>
            <a:pPr defTabSz="914293" eaLnBrk="1" fontAlgn="auto" hangingPunct="1">
              <a:spcBef>
                <a:spcPts val="0"/>
              </a:spcBef>
              <a:spcAft>
                <a:spcPts val="0"/>
              </a:spcAft>
            </a:pPr>
            <a:r>
              <a:rPr lang="en-US" sz="1600" dirty="0" smtClean="0">
                <a:solidFill>
                  <a:srgbClr val="474747">
                    <a:lumMod val="50000"/>
                  </a:srgbClr>
                </a:solidFill>
                <a:latin typeface="Calibri" panose="020F0502020204030204"/>
              </a:rPr>
              <a:t>For more information, contact CDC</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1-800-CDC-INFO (232-4636)</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TTY:  1-888-232-6348    www.cdc.gov</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The findings and conclusions in this report are those of the authors and do not necessarily represent the official position of the Centers for Disease Control and Prevention.</a:t>
            </a:r>
          </a:p>
        </p:txBody>
      </p:sp>
      <p:sp>
        <p:nvSpPr>
          <p:cNvPr id="2" name="Title 1"/>
          <p:cNvSpPr>
            <a:spLocks noGrp="1"/>
          </p:cNvSpPr>
          <p:nvPr>
            <p:ph type="title"/>
          </p:nvPr>
        </p:nvSpPr>
        <p:spPr/>
        <p:txBody>
          <a:bodyPr/>
          <a:lstStyle>
            <a:lvl1pPr>
              <a:defRPr b="0">
                <a:solidFill>
                  <a:schemeClr val="tx1"/>
                </a:solidFill>
              </a:defRPr>
            </a:lvl1pPr>
          </a:lstStyle>
          <a:p>
            <a:r>
              <a:rPr lang="en-US" smtClean="0"/>
              <a:t>Click to edit Master title style</a:t>
            </a:r>
            <a:endParaRPr lang="en-US" dirty="0"/>
          </a:p>
        </p:txBody>
      </p:sp>
      <p:sp>
        <p:nvSpPr>
          <p:cNvPr id="7" name="TextBox 6"/>
          <p:cNvSpPr txBox="1"/>
          <p:nvPr/>
        </p:nvSpPr>
        <p:spPr>
          <a:xfrm>
            <a:off x="609600" y="3662433"/>
            <a:ext cx="8852455" cy="1815882"/>
          </a:xfrm>
          <a:prstGeom prst="rect">
            <a:avLst/>
          </a:prstGeom>
          <a:noFill/>
        </p:spPr>
        <p:txBody>
          <a:bodyPr wrap="square" rtlCol="0">
            <a:spAutoFit/>
          </a:bodyPr>
          <a:lstStyle/>
          <a:p>
            <a:pPr defTabSz="914293" eaLnBrk="1" fontAlgn="auto" hangingPunct="1">
              <a:spcBef>
                <a:spcPts val="0"/>
              </a:spcBef>
              <a:spcAft>
                <a:spcPts val="0"/>
              </a:spcAft>
            </a:pPr>
            <a:r>
              <a:rPr lang="en-US" sz="1600" dirty="0" smtClean="0">
                <a:solidFill>
                  <a:srgbClr val="474747"/>
                </a:solidFill>
                <a:latin typeface="Calibri" panose="020F0502020204030204"/>
              </a:rPr>
              <a:t>For more information, contact CDC</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1-800-CDC-INFO (232-4636)</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TTY:  1-888-232-6348    www.cdc.gov</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795618509"/>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73072410"/>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tx1"/>
                </a:solidFill>
                <a:effectLst/>
                <a:latin typeface="Calibri" pitchFamily="34" charset="0"/>
              </a:defRPr>
            </a:lvl1pPr>
          </a:lstStyle>
          <a:p>
            <a:r>
              <a:rPr lang="en-US" smtClean="0"/>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pPr defTabSz="914293" eaLnBrk="1" fontAlgn="auto" hangingPunct="1">
              <a:spcBef>
                <a:spcPts val="0"/>
              </a:spcBef>
              <a:spcAft>
                <a:spcPts val="0"/>
              </a:spcAft>
            </a:pPr>
            <a:r>
              <a:rPr lang="en-US" sz="2400" b="1" dirty="0" smtClean="0">
                <a:solidFill>
                  <a:srgbClr val="474747">
                    <a:lumMod val="95000"/>
                  </a:srgb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pPr defTabSz="914293" eaLnBrk="1" fontAlgn="auto" hangingPunct="1">
              <a:spcBef>
                <a:spcPts val="0"/>
              </a:spcBef>
              <a:spcAft>
                <a:spcPts val="0"/>
              </a:spcAft>
            </a:pPr>
            <a:r>
              <a:rPr lang="en-US" sz="2000" dirty="0">
                <a:solidFill>
                  <a:srgbClr val="474747">
                    <a:lumMod val="95000"/>
                  </a:srgbClr>
                </a:solidFill>
                <a:latin typeface="Calibri" panose="020F0502020204030204"/>
              </a:rPr>
              <a:t>National Center for Immunization and Respiratory Diseases</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pPr defTabSz="914293" eaLnBrk="1" fontAlgn="auto" hangingPunct="1">
              <a:spcBef>
                <a:spcPts val="0"/>
              </a:spcBef>
              <a:spcAft>
                <a:spcPts val="0"/>
              </a:spcAft>
            </a:pPr>
            <a:r>
              <a:rPr lang="en-US" sz="2400" b="1" dirty="0" smtClean="0">
                <a:solidFill>
                  <a:srgbClr val="FFFFFF"/>
                </a:solidFill>
                <a:latin typeface="Calibri" panose="020F0502020204030204" pitchFamily="34" charset="0"/>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pPr defTabSz="914293" eaLnBrk="1" fontAlgn="auto" hangingPunct="1">
              <a:spcBef>
                <a:spcPts val="0"/>
              </a:spcBef>
              <a:spcAft>
                <a:spcPts val="0"/>
              </a:spcAft>
            </a:pPr>
            <a:r>
              <a:rPr lang="en-US" sz="2000" dirty="0">
                <a:solidFill>
                  <a:srgbClr val="FFFFFF"/>
                </a:solidFill>
                <a:latin typeface="Calibri" panose="020F0502020204030204"/>
              </a:rPr>
              <a:t>National Center for Immunization and Respiratory Diseases</a:t>
            </a:r>
          </a:p>
        </p:txBody>
      </p:sp>
    </p:spTree>
    <p:extLst>
      <p:ext uri="{BB962C8B-B14F-4D97-AF65-F5344CB8AC3E}">
        <p14:creationId xmlns:p14="http://schemas.microsoft.com/office/powerpoint/2010/main" val="3347366445"/>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ATA SLIDE_O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3"/>
          </p:nvPr>
        </p:nvSpPr>
        <p:spPr/>
        <p:txBody>
          <a:bodyPr/>
          <a:lstStyle/>
          <a:p>
            <a:endParaRPr lang="en-US" dirty="0">
              <a:solidFill>
                <a:srgbClr val="474747"/>
              </a:solidFill>
            </a:endParaRPr>
          </a:p>
        </p:txBody>
      </p:sp>
    </p:spTree>
    <p:extLst>
      <p:ext uri="{BB962C8B-B14F-4D97-AF65-F5344CB8AC3E}">
        <p14:creationId xmlns:p14="http://schemas.microsoft.com/office/powerpoint/2010/main" val="3434625009"/>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ATA SLIDE_OD_medium">
    <p:bg>
      <p:bgPr>
        <a:solidFill>
          <a:schemeClr val="bg2">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3"/>
          </p:nvPr>
        </p:nvSpPr>
        <p:spPr/>
        <p:txBody>
          <a:bodyPr/>
          <a:lstStyle/>
          <a:p>
            <a:endParaRPr lang="en-US" dirty="0">
              <a:solidFill>
                <a:srgbClr val="474747"/>
              </a:solidFill>
            </a:endParaRPr>
          </a:p>
        </p:txBody>
      </p:sp>
    </p:spTree>
    <p:extLst>
      <p:ext uri="{BB962C8B-B14F-4D97-AF65-F5344CB8AC3E}">
        <p14:creationId xmlns:p14="http://schemas.microsoft.com/office/powerpoint/2010/main" val="338169226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342891" indent="-342891">
              <a:buClr>
                <a:schemeClr val="accent1"/>
              </a:buClr>
              <a:buSzPct val="70000"/>
              <a:buFont typeface="Wingdings" pitchFamily="2" charset="2"/>
              <a:buChar char="§"/>
              <a:defRPr sz="2400" b="1" baseline="0">
                <a:solidFill>
                  <a:schemeClr val="bg2"/>
                </a:solidFill>
                <a:latin typeface="Calibri" pitchFamily="34" charset="0"/>
              </a:defRPr>
            </a:lvl1pPr>
            <a:lvl2pPr marL="742932" indent="-285744">
              <a:buClr>
                <a:schemeClr val="tx1"/>
              </a:buClr>
              <a:buSzPct val="100000"/>
              <a:buFont typeface="Arial" pitchFamily="34" charset="0"/>
              <a:buChar char="•"/>
              <a:defRPr sz="2000">
                <a:solidFill>
                  <a:schemeClr val="bg2"/>
                </a:solidFill>
              </a:defRPr>
            </a:lvl2pPr>
            <a:lvl3pPr marL="1142971" indent="-228594">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a:p>
            <a:pPr lvl="1"/>
            <a:endParaRPr lang="en-US" dirty="0"/>
          </a:p>
          <a:p>
            <a:pPr lvl="2"/>
            <a:endParaRPr lang="en-US" dirty="0"/>
          </a:p>
        </p:txBody>
      </p:sp>
      <p:sp>
        <p:nvSpPr>
          <p:cNvPr id="6" name="Text Placeholder 5"/>
          <p:cNvSpPr>
            <a:spLocks noGrp="1"/>
          </p:cNvSpPr>
          <p:nvPr userDrawn="1">
            <p:ph type="body" sz="quarter" idx="11" hasCustomPrompt="1"/>
          </p:nvPr>
        </p:nvSpPr>
        <p:spPr>
          <a:xfrm>
            <a:off x="609600" y="6019800"/>
            <a:ext cx="10972800" cy="381000"/>
          </a:xfrm>
          <a:prstGeom prst="rect">
            <a:avLst/>
          </a:prstGeom>
        </p:spPr>
        <p:txBody>
          <a:bodyPr anchor="b"/>
          <a:lstStyle>
            <a:lvl1pPr>
              <a:buNone/>
              <a:defRPr sz="1100">
                <a:solidFill>
                  <a:schemeClr val="tx1"/>
                </a:solidFill>
                <a:latin typeface="Calibri" pitchFamily="34" charset="0"/>
              </a:defRPr>
            </a:lvl1pPr>
          </a:lstStyle>
          <a:p>
            <a:r>
              <a:rPr lang="en-US" dirty="0"/>
              <a:t>* Citations, references, and credits</a:t>
            </a:r>
          </a:p>
        </p:txBody>
      </p:sp>
    </p:spTree>
    <p:extLst>
      <p:ext uri="{BB962C8B-B14F-4D97-AF65-F5344CB8AC3E}">
        <p14:creationId xmlns:p14="http://schemas.microsoft.com/office/powerpoint/2010/main" val="173274490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ATA SLIDE_OD_deep">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20000"/>
                    <a:lumOff val="80000"/>
                  </a:schemeClr>
                </a:solidFill>
              </a:defRPr>
            </a:lvl1pPr>
          </a:lstStyle>
          <a:p>
            <a:r>
              <a:rPr lang="en-US" smtClean="0"/>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baseline="0">
                <a:solidFill>
                  <a:schemeClr val="bg2"/>
                </a:solidFill>
              </a:defRPr>
            </a:lvl8pPr>
            <a:lvl9pPr>
              <a:defRPr baseline="0">
                <a:solidFill>
                  <a:schemeClr val="bg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3"/>
          </p:nvPr>
        </p:nvSpPr>
        <p:spPr/>
        <p:txBody>
          <a:bodyPr/>
          <a:lstStyle>
            <a:lvl1pPr>
              <a:defRPr>
                <a:solidFill>
                  <a:schemeClr val="bg2">
                    <a:lumMod val="95000"/>
                  </a:schemeClr>
                </a:solidFill>
              </a:defRPr>
            </a:lvl1pPr>
          </a:lstStyle>
          <a:p>
            <a:endParaRPr lang="en-US" dirty="0">
              <a:solidFill>
                <a:srgbClr val="FFFFFF">
                  <a:lumMod val="95000"/>
                </a:srgbClr>
              </a:solidFill>
            </a:endParaRPr>
          </a:p>
        </p:txBody>
      </p:sp>
    </p:spTree>
    <p:extLst>
      <p:ext uri="{BB962C8B-B14F-4D97-AF65-F5344CB8AC3E}">
        <p14:creationId xmlns:p14="http://schemas.microsoft.com/office/powerpoint/2010/main" val="1444920004"/>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3" name="Content Placeholder 2"/>
          <p:cNvSpPr>
            <a:spLocks noGrp="1"/>
          </p:cNvSpPr>
          <p:nvPr>
            <p:ph idx="10"/>
          </p:nvPr>
        </p:nvSpPr>
        <p:spPr>
          <a:xfrm>
            <a:off x="6339840"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a:solidFill>
                  <a:schemeClr val="tx2"/>
                </a:solidFill>
                <a:latin typeface="+mn-lt"/>
              </a:defRPr>
            </a:lvl7pPr>
            <a:lvl8pPr>
              <a:defRPr>
                <a:solidFill>
                  <a:schemeClr val="tx2"/>
                </a:solidFill>
                <a:latin typeface="+mn-lt"/>
              </a:defRPr>
            </a:lvl8pPr>
            <a:lvl9pPr>
              <a:defRPr>
                <a:solidFill>
                  <a:schemeClr val="tx2"/>
                </a:solidFill>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solidFill>
                <a:srgbClr val="474747"/>
              </a:solidFill>
            </a:endParaRPr>
          </a:p>
        </p:txBody>
      </p:sp>
    </p:spTree>
    <p:extLst>
      <p:ext uri="{BB962C8B-B14F-4D97-AF65-F5344CB8AC3E}">
        <p14:creationId xmlns:p14="http://schemas.microsoft.com/office/powerpoint/2010/main" val="2727333612"/>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ATA SLIDE_OD split column">
    <p:spTree>
      <p:nvGrpSpPr>
        <p:cNvPr id="1" name=""/>
        <p:cNvGrpSpPr/>
        <p:nvPr/>
      </p:nvGrpSpPr>
      <p:grpSpPr>
        <a:xfrm>
          <a:off x="0" y="0"/>
          <a:ext cx="0" cy="0"/>
          <a:chOff x="0" y="0"/>
          <a:chExt cx="0" cy="0"/>
        </a:xfrm>
      </p:grpSpPr>
      <p:sp>
        <p:nvSpPr>
          <p:cNvPr id="8" name="Content Placeholder 2"/>
          <p:cNvSpPr>
            <a:spLocks noGrp="1"/>
          </p:cNvSpPr>
          <p:nvPr>
            <p:ph idx="10"/>
          </p:nvPr>
        </p:nvSpPr>
        <p:spPr>
          <a:xfrm>
            <a:off x="4811485" y="1554480"/>
            <a:ext cx="6770916"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a:solidFill>
                  <a:schemeClr val="tx2"/>
                </a:solidFill>
                <a:latin typeface="+mn-lt"/>
              </a:defRPr>
            </a:lvl7pPr>
            <a:lvl8pPr>
              <a:defRPr sz="1800">
                <a:solidFill>
                  <a:schemeClr val="tx2"/>
                </a:solidFill>
                <a:latin typeface="+mn-lt"/>
              </a:defRPr>
            </a:lvl8pPr>
            <a:lvl9pPr>
              <a:defRPr sz="1800">
                <a:solidFill>
                  <a:schemeClr val="tx2"/>
                </a:solidFill>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3" name="Content Placeholder 2"/>
          <p:cNvSpPr>
            <a:spLocks noGrp="1"/>
          </p:cNvSpPr>
          <p:nvPr>
            <p:ph idx="1"/>
          </p:nvPr>
        </p:nvSpPr>
        <p:spPr>
          <a:xfrm>
            <a:off x="609598" y="1554480"/>
            <a:ext cx="3717957"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a:solidFill>
                  <a:schemeClr val="tx2"/>
                </a:solidFill>
              </a:defRPr>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solidFill>
                <a:srgbClr val="474747"/>
              </a:solidFill>
            </a:endParaRPr>
          </a:p>
        </p:txBody>
      </p:sp>
    </p:spTree>
    <p:extLst>
      <p:ext uri="{BB962C8B-B14F-4D97-AF65-F5344CB8AC3E}">
        <p14:creationId xmlns:p14="http://schemas.microsoft.com/office/powerpoint/2010/main" val="3042642825"/>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2" name="Footer Placeholder 1"/>
          <p:cNvSpPr>
            <a:spLocks noGrp="1"/>
          </p:cNvSpPr>
          <p:nvPr>
            <p:ph type="ftr" sz="quarter" idx="10"/>
          </p:nvPr>
        </p:nvSpPr>
        <p:spPr/>
        <p:txBody>
          <a:bodyPr/>
          <a:lstStyle/>
          <a:p>
            <a:endParaRPr lang="en-US" dirty="0">
              <a:solidFill>
                <a:srgbClr val="474747"/>
              </a:solidFill>
            </a:endParaRPr>
          </a:p>
        </p:txBody>
      </p:sp>
    </p:spTree>
    <p:extLst>
      <p:ext uri="{BB962C8B-B14F-4D97-AF65-F5344CB8AC3E}">
        <p14:creationId xmlns:p14="http://schemas.microsoft.com/office/powerpoint/2010/main" val="2386647953"/>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980876"/>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3" name="Footer Placeholder 2"/>
          <p:cNvSpPr>
            <a:spLocks noGrp="1"/>
          </p:cNvSpPr>
          <p:nvPr>
            <p:ph type="ftr" sz="quarter" idx="10"/>
          </p:nvPr>
        </p:nvSpPr>
        <p:spPr/>
        <p:txBody>
          <a:bodyPr/>
          <a:lstStyle/>
          <a:p>
            <a:endParaRPr lang="en-US" dirty="0">
              <a:solidFill>
                <a:srgbClr val="474747"/>
              </a:solidFill>
            </a:endParaRPr>
          </a:p>
        </p:txBody>
      </p:sp>
    </p:spTree>
    <p:extLst>
      <p:ext uri="{BB962C8B-B14F-4D97-AF65-F5344CB8AC3E}">
        <p14:creationId xmlns:p14="http://schemas.microsoft.com/office/powerpoint/2010/main" val="701887723"/>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18140"/>
          <a:stretch/>
        </p:blipFill>
        <p:spPr>
          <a:xfrm>
            <a:off x="0" y="5680441"/>
            <a:ext cx="12192000" cy="1177559"/>
          </a:xfrm>
          <a:prstGeom prst="rect">
            <a:avLst/>
          </a:prstGeom>
        </p:spPr>
      </p:pic>
      <p:sp>
        <p:nvSpPr>
          <p:cNvPr id="3" name="TextBox 2"/>
          <p:cNvSpPr txBox="1"/>
          <p:nvPr/>
        </p:nvSpPr>
        <p:spPr>
          <a:xfrm>
            <a:off x="609600" y="3662433"/>
            <a:ext cx="8852455" cy="1815882"/>
          </a:xfrm>
          <a:prstGeom prst="rect">
            <a:avLst/>
          </a:prstGeom>
          <a:noFill/>
        </p:spPr>
        <p:txBody>
          <a:bodyPr wrap="square" rtlCol="0">
            <a:spAutoFit/>
          </a:bodyPr>
          <a:lstStyle/>
          <a:p>
            <a:pPr defTabSz="914293" eaLnBrk="1" fontAlgn="auto" hangingPunct="1">
              <a:spcBef>
                <a:spcPts val="0"/>
              </a:spcBef>
              <a:spcAft>
                <a:spcPts val="0"/>
              </a:spcAft>
            </a:pPr>
            <a:r>
              <a:rPr lang="en-US" sz="1600" dirty="0" smtClean="0">
                <a:solidFill>
                  <a:srgbClr val="474747">
                    <a:lumMod val="50000"/>
                  </a:srgbClr>
                </a:solidFill>
                <a:latin typeface="Calibri" panose="020F0502020204030204"/>
              </a:rPr>
              <a:t>For more information, contact CDC</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1-800-CDC-INFO (232-4636)</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TTY:  1-888-232-6348    www.cdc.gov</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The findings and conclusions in this report are those of the authors and do not necessarily represent the official position of the Centers for Disease Control and Prevention.</a:t>
            </a:r>
          </a:p>
        </p:txBody>
      </p:sp>
      <p:sp>
        <p:nvSpPr>
          <p:cNvPr id="2" name="Title 1"/>
          <p:cNvSpPr>
            <a:spLocks noGrp="1"/>
          </p:cNvSpPr>
          <p:nvPr>
            <p:ph type="title"/>
          </p:nvPr>
        </p:nvSpPr>
        <p:spPr/>
        <p:txBody>
          <a:bodyPr/>
          <a:lstStyle>
            <a:lvl1pPr>
              <a:defRPr b="0">
                <a:solidFill>
                  <a:schemeClr val="tx1"/>
                </a:solidFill>
              </a:defRPr>
            </a:lvl1pPr>
          </a:lstStyle>
          <a:p>
            <a:r>
              <a:rPr lang="en-US" smtClean="0"/>
              <a:t>Click to edit Master title style</a:t>
            </a:r>
            <a:endParaRPr lang="en-US" dirty="0"/>
          </a:p>
        </p:txBody>
      </p:sp>
      <p:sp>
        <p:nvSpPr>
          <p:cNvPr id="7" name="TextBox 6"/>
          <p:cNvSpPr txBox="1"/>
          <p:nvPr/>
        </p:nvSpPr>
        <p:spPr>
          <a:xfrm>
            <a:off x="609600" y="3662433"/>
            <a:ext cx="8852455" cy="1815882"/>
          </a:xfrm>
          <a:prstGeom prst="rect">
            <a:avLst/>
          </a:prstGeom>
          <a:noFill/>
        </p:spPr>
        <p:txBody>
          <a:bodyPr wrap="square" rtlCol="0">
            <a:spAutoFit/>
          </a:bodyPr>
          <a:lstStyle/>
          <a:p>
            <a:pPr defTabSz="914293" eaLnBrk="1" fontAlgn="auto" hangingPunct="1">
              <a:spcBef>
                <a:spcPts val="0"/>
              </a:spcBef>
              <a:spcAft>
                <a:spcPts val="0"/>
              </a:spcAft>
            </a:pPr>
            <a:r>
              <a:rPr lang="en-US" sz="1600" dirty="0" smtClean="0">
                <a:solidFill>
                  <a:srgbClr val="474747"/>
                </a:solidFill>
                <a:latin typeface="Calibri" panose="020F0502020204030204"/>
              </a:rPr>
              <a:t>For more information, contact CDC</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1-800-CDC-INFO (232-4636)</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TTY:  1-888-232-6348    www.cdc.gov</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725891227"/>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02537723"/>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tx1"/>
                </a:solidFill>
                <a:effectLst/>
                <a:latin typeface="Calibri" pitchFamily="34" charset="0"/>
              </a:defRPr>
            </a:lvl1pPr>
          </a:lstStyle>
          <a:p>
            <a:r>
              <a:rPr lang="en-US" smtClean="0"/>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pPr defTabSz="914293" eaLnBrk="1" fontAlgn="auto" hangingPunct="1">
              <a:spcBef>
                <a:spcPts val="0"/>
              </a:spcBef>
              <a:spcAft>
                <a:spcPts val="0"/>
              </a:spcAft>
            </a:pPr>
            <a:r>
              <a:rPr lang="en-US" sz="2400" b="1" dirty="0" smtClean="0">
                <a:solidFill>
                  <a:srgbClr val="474747">
                    <a:lumMod val="95000"/>
                  </a:srgb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pPr defTabSz="914293" eaLnBrk="1" fontAlgn="auto" hangingPunct="1">
              <a:spcBef>
                <a:spcPts val="0"/>
              </a:spcBef>
              <a:spcAft>
                <a:spcPts val="0"/>
              </a:spcAft>
            </a:pPr>
            <a:r>
              <a:rPr lang="en-US" sz="2000" dirty="0">
                <a:solidFill>
                  <a:srgbClr val="474747">
                    <a:lumMod val="95000"/>
                  </a:srgbClr>
                </a:solidFill>
                <a:latin typeface="Calibri" panose="020F0502020204030204"/>
              </a:rPr>
              <a:t>National Center for Immunization and Respiratory Diseases</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pPr defTabSz="914293" eaLnBrk="1" fontAlgn="auto" hangingPunct="1">
              <a:spcBef>
                <a:spcPts val="0"/>
              </a:spcBef>
              <a:spcAft>
                <a:spcPts val="0"/>
              </a:spcAft>
            </a:pPr>
            <a:r>
              <a:rPr lang="en-US" sz="2400" b="1" dirty="0" smtClean="0">
                <a:solidFill>
                  <a:srgbClr val="FFFFFF"/>
                </a:solidFill>
                <a:latin typeface="Calibri" panose="020F0502020204030204" pitchFamily="34" charset="0"/>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pPr defTabSz="914293" eaLnBrk="1" fontAlgn="auto" hangingPunct="1">
              <a:spcBef>
                <a:spcPts val="0"/>
              </a:spcBef>
              <a:spcAft>
                <a:spcPts val="0"/>
              </a:spcAft>
            </a:pPr>
            <a:r>
              <a:rPr lang="en-US" sz="2000" dirty="0">
                <a:solidFill>
                  <a:srgbClr val="FFFFFF"/>
                </a:solidFill>
                <a:latin typeface="Calibri" panose="020F0502020204030204"/>
              </a:rPr>
              <a:t>National Center for Immunization and Respiratory Diseases</a:t>
            </a:r>
          </a:p>
        </p:txBody>
      </p:sp>
    </p:spTree>
    <p:extLst>
      <p:ext uri="{BB962C8B-B14F-4D97-AF65-F5344CB8AC3E}">
        <p14:creationId xmlns:p14="http://schemas.microsoft.com/office/powerpoint/2010/main" val="3228952838"/>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ATA SLIDE_O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3"/>
          </p:nvPr>
        </p:nvSpPr>
        <p:spPr/>
        <p:txBody>
          <a:bodyPr/>
          <a:lstStyle/>
          <a:p>
            <a:endParaRPr lang="en-US" dirty="0">
              <a:solidFill>
                <a:srgbClr val="474747"/>
              </a:solidFill>
            </a:endParaRPr>
          </a:p>
        </p:txBody>
      </p:sp>
    </p:spTree>
    <p:extLst>
      <p:ext uri="{BB962C8B-B14F-4D97-AF65-F5344CB8AC3E}">
        <p14:creationId xmlns:p14="http://schemas.microsoft.com/office/powerpoint/2010/main" val="320341224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12700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ATA SLIDE_OD_medium">
    <p:bg>
      <p:bgPr>
        <a:solidFill>
          <a:schemeClr val="bg2">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3"/>
          </p:nvPr>
        </p:nvSpPr>
        <p:spPr/>
        <p:txBody>
          <a:bodyPr/>
          <a:lstStyle/>
          <a:p>
            <a:endParaRPr lang="en-US" dirty="0">
              <a:solidFill>
                <a:srgbClr val="474747"/>
              </a:solidFill>
            </a:endParaRPr>
          </a:p>
        </p:txBody>
      </p:sp>
    </p:spTree>
    <p:extLst>
      <p:ext uri="{BB962C8B-B14F-4D97-AF65-F5344CB8AC3E}">
        <p14:creationId xmlns:p14="http://schemas.microsoft.com/office/powerpoint/2010/main" val="695742928"/>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ATA SLIDE_OD_deep">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20000"/>
                    <a:lumOff val="80000"/>
                  </a:schemeClr>
                </a:solidFill>
              </a:defRPr>
            </a:lvl1pPr>
          </a:lstStyle>
          <a:p>
            <a:r>
              <a:rPr lang="en-US" smtClean="0"/>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baseline="0">
                <a:solidFill>
                  <a:schemeClr val="bg2"/>
                </a:solidFill>
              </a:defRPr>
            </a:lvl8pPr>
            <a:lvl9pPr>
              <a:defRPr baseline="0">
                <a:solidFill>
                  <a:schemeClr val="bg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3"/>
          </p:nvPr>
        </p:nvSpPr>
        <p:spPr/>
        <p:txBody>
          <a:bodyPr/>
          <a:lstStyle>
            <a:lvl1pPr>
              <a:defRPr>
                <a:solidFill>
                  <a:schemeClr val="bg2">
                    <a:lumMod val="95000"/>
                  </a:schemeClr>
                </a:solidFill>
              </a:defRPr>
            </a:lvl1pPr>
          </a:lstStyle>
          <a:p>
            <a:endParaRPr lang="en-US" dirty="0">
              <a:solidFill>
                <a:srgbClr val="FFFFFF">
                  <a:lumMod val="95000"/>
                </a:srgbClr>
              </a:solidFill>
            </a:endParaRPr>
          </a:p>
        </p:txBody>
      </p:sp>
    </p:spTree>
    <p:extLst>
      <p:ext uri="{BB962C8B-B14F-4D97-AF65-F5344CB8AC3E}">
        <p14:creationId xmlns:p14="http://schemas.microsoft.com/office/powerpoint/2010/main" val="3743907401"/>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3" name="Content Placeholder 2"/>
          <p:cNvSpPr>
            <a:spLocks noGrp="1"/>
          </p:cNvSpPr>
          <p:nvPr>
            <p:ph idx="10"/>
          </p:nvPr>
        </p:nvSpPr>
        <p:spPr>
          <a:xfrm>
            <a:off x="6339840"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a:solidFill>
                  <a:schemeClr val="tx2"/>
                </a:solidFill>
                <a:latin typeface="+mn-lt"/>
              </a:defRPr>
            </a:lvl7pPr>
            <a:lvl8pPr>
              <a:defRPr>
                <a:solidFill>
                  <a:schemeClr val="tx2"/>
                </a:solidFill>
                <a:latin typeface="+mn-lt"/>
              </a:defRPr>
            </a:lvl8pPr>
            <a:lvl9pPr>
              <a:defRPr>
                <a:solidFill>
                  <a:schemeClr val="tx2"/>
                </a:solidFill>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solidFill>
                <a:srgbClr val="474747"/>
              </a:solidFill>
            </a:endParaRPr>
          </a:p>
        </p:txBody>
      </p:sp>
    </p:spTree>
    <p:extLst>
      <p:ext uri="{BB962C8B-B14F-4D97-AF65-F5344CB8AC3E}">
        <p14:creationId xmlns:p14="http://schemas.microsoft.com/office/powerpoint/2010/main" val="1886609068"/>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ATA SLIDE_OD split column">
    <p:spTree>
      <p:nvGrpSpPr>
        <p:cNvPr id="1" name=""/>
        <p:cNvGrpSpPr/>
        <p:nvPr/>
      </p:nvGrpSpPr>
      <p:grpSpPr>
        <a:xfrm>
          <a:off x="0" y="0"/>
          <a:ext cx="0" cy="0"/>
          <a:chOff x="0" y="0"/>
          <a:chExt cx="0" cy="0"/>
        </a:xfrm>
      </p:grpSpPr>
      <p:sp>
        <p:nvSpPr>
          <p:cNvPr id="8" name="Content Placeholder 2"/>
          <p:cNvSpPr>
            <a:spLocks noGrp="1"/>
          </p:cNvSpPr>
          <p:nvPr>
            <p:ph idx="10"/>
          </p:nvPr>
        </p:nvSpPr>
        <p:spPr>
          <a:xfrm>
            <a:off x="4811485" y="1554480"/>
            <a:ext cx="6770916"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a:solidFill>
                  <a:schemeClr val="tx2"/>
                </a:solidFill>
                <a:latin typeface="+mn-lt"/>
              </a:defRPr>
            </a:lvl7pPr>
            <a:lvl8pPr>
              <a:defRPr sz="1800">
                <a:solidFill>
                  <a:schemeClr val="tx2"/>
                </a:solidFill>
                <a:latin typeface="+mn-lt"/>
              </a:defRPr>
            </a:lvl8pPr>
            <a:lvl9pPr>
              <a:defRPr sz="1800">
                <a:solidFill>
                  <a:schemeClr val="tx2"/>
                </a:solidFill>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3" name="Content Placeholder 2"/>
          <p:cNvSpPr>
            <a:spLocks noGrp="1"/>
          </p:cNvSpPr>
          <p:nvPr>
            <p:ph idx="1"/>
          </p:nvPr>
        </p:nvSpPr>
        <p:spPr>
          <a:xfrm>
            <a:off x="609598" y="1554480"/>
            <a:ext cx="3717957" cy="4191000"/>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a:solidFill>
                  <a:schemeClr val="tx2"/>
                </a:solidFill>
              </a:defRPr>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solidFill>
                <a:srgbClr val="474747"/>
              </a:solidFill>
            </a:endParaRPr>
          </a:p>
        </p:txBody>
      </p:sp>
    </p:spTree>
    <p:extLst>
      <p:ext uri="{BB962C8B-B14F-4D97-AF65-F5344CB8AC3E}">
        <p14:creationId xmlns:p14="http://schemas.microsoft.com/office/powerpoint/2010/main" val="1942655565"/>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2" name="Footer Placeholder 1"/>
          <p:cNvSpPr>
            <a:spLocks noGrp="1"/>
          </p:cNvSpPr>
          <p:nvPr>
            <p:ph type="ftr" sz="quarter" idx="10"/>
          </p:nvPr>
        </p:nvSpPr>
        <p:spPr/>
        <p:txBody>
          <a:bodyPr/>
          <a:lstStyle/>
          <a:p>
            <a:endParaRPr lang="en-US" dirty="0">
              <a:solidFill>
                <a:srgbClr val="474747"/>
              </a:solidFill>
            </a:endParaRPr>
          </a:p>
        </p:txBody>
      </p:sp>
    </p:spTree>
    <p:extLst>
      <p:ext uri="{BB962C8B-B14F-4D97-AF65-F5344CB8AC3E}">
        <p14:creationId xmlns:p14="http://schemas.microsoft.com/office/powerpoint/2010/main" val="239026898"/>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202777"/>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3" name="Footer Placeholder 2"/>
          <p:cNvSpPr>
            <a:spLocks noGrp="1"/>
          </p:cNvSpPr>
          <p:nvPr>
            <p:ph type="ftr" sz="quarter" idx="10"/>
          </p:nvPr>
        </p:nvSpPr>
        <p:spPr/>
        <p:txBody>
          <a:bodyPr/>
          <a:lstStyle/>
          <a:p>
            <a:endParaRPr lang="en-US" dirty="0">
              <a:solidFill>
                <a:srgbClr val="474747"/>
              </a:solidFill>
            </a:endParaRPr>
          </a:p>
        </p:txBody>
      </p:sp>
    </p:spTree>
    <p:extLst>
      <p:ext uri="{BB962C8B-B14F-4D97-AF65-F5344CB8AC3E}">
        <p14:creationId xmlns:p14="http://schemas.microsoft.com/office/powerpoint/2010/main" val="701135025"/>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18140"/>
          <a:stretch/>
        </p:blipFill>
        <p:spPr>
          <a:xfrm>
            <a:off x="0" y="5680441"/>
            <a:ext cx="12192000" cy="1177559"/>
          </a:xfrm>
          <a:prstGeom prst="rect">
            <a:avLst/>
          </a:prstGeom>
        </p:spPr>
      </p:pic>
      <p:sp>
        <p:nvSpPr>
          <p:cNvPr id="3" name="TextBox 2"/>
          <p:cNvSpPr txBox="1"/>
          <p:nvPr/>
        </p:nvSpPr>
        <p:spPr>
          <a:xfrm>
            <a:off x="609600" y="3662433"/>
            <a:ext cx="8852455" cy="1815882"/>
          </a:xfrm>
          <a:prstGeom prst="rect">
            <a:avLst/>
          </a:prstGeom>
          <a:noFill/>
        </p:spPr>
        <p:txBody>
          <a:bodyPr wrap="square" rtlCol="0">
            <a:spAutoFit/>
          </a:bodyPr>
          <a:lstStyle/>
          <a:p>
            <a:pPr defTabSz="914293" eaLnBrk="1" fontAlgn="auto" hangingPunct="1">
              <a:spcBef>
                <a:spcPts val="0"/>
              </a:spcBef>
              <a:spcAft>
                <a:spcPts val="0"/>
              </a:spcAft>
            </a:pPr>
            <a:r>
              <a:rPr lang="en-US" sz="1600" dirty="0" smtClean="0">
                <a:solidFill>
                  <a:srgbClr val="474747">
                    <a:lumMod val="50000"/>
                  </a:srgbClr>
                </a:solidFill>
                <a:latin typeface="Calibri" panose="020F0502020204030204"/>
              </a:rPr>
              <a:t>For more information, contact CDC</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1-800-CDC-INFO (232-4636)</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TTY:  1-888-232-6348    www.cdc.gov</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
            </a:r>
            <a:br>
              <a:rPr lang="en-US" sz="1600" dirty="0" smtClean="0">
                <a:solidFill>
                  <a:srgbClr val="474747">
                    <a:lumMod val="50000"/>
                  </a:srgbClr>
                </a:solidFill>
                <a:latin typeface="Calibri" panose="020F0502020204030204"/>
              </a:rPr>
            </a:br>
            <a:r>
              <a:rPr lang="en-US" sz="1600" dirty="0" smtClean="0">
                <a:solidFill>
                  <a:srgbClr val="474747">
                    <a:lumMod val="50000"/>
                  </a:srgbClr>
                </a:solidFill>
                <a:latin typeface="Calibri" panose="020F0502020204030204"/>
              </a:rPr>
              <a:t>The findings and conclusions in this report are those of the authors and do not necessarily represent the official position of the Centers for Disease Control and Prevention.</a:t>
            </a:r>
          </a:p>
        </p:txBody>
      </p:sp>
      <p:sp>
        <p:nvSpPr>
          <p:cNvPr id="2" name="Title 1"/>
          <p:cNvSpPr>
            <a:spLocks noGrp="1"/>
          </p:cNvSpPr>
          <p:nvPr>
            <p:ph type="title"/>
          </p:nvPr>
        </p:nvSpPr>
        <p:spPr/>
        <p:txBody>
          <a:bodyPr/>
          <a:lstStyle>
            <a:lvl1pPr>
              <a:defRPr b="0">
                <a:solidFill>
                  <a:schemeClr val="tx1"/>
                </a:solidFill>
              </a:defRPr>
            </a:lvl1pPr>
          </a:lstStyle>
          <a:p>
            <a:r>
              <a:rPr lang="en-US" smtClean="0"/>
              <a:t>Click to edit Master title style</a:t>
            </a:r>
            <a:endParaRPr lang="en-US" dirty="0"/>
          </a:p>
        </p:txBody>
      </p:sp>
      <p:sp>
        <p:nvSpPr>
          <p:cNvPr id="7" name="TextBox 6"/>
          <p:cNvSpPr txBox="1"/>
          <p:nvPr/>
        </p:nvSpPr>
        <p:spPr>
          <a:xfrm>
            <a:off x="609600" y="3662433"/>
            <a:ext cx="8852455" cy="1815882"/>
          </a:xfrm>
          <a:prstGeom prst="rect">
            <a:avLst/>
          </a:prstGeom>
          <a:noFill/>
        </p:spPr>
        <p:txBody>
          <a:bodyPr wrap="square" rtlCol="0">
            <a:spAutoFit/>
          </a:bodyPr>
          <a:lstStyle/>
          <a:p>
            <a:pPr defTabSz="914293" eaLnBrk="1" fontAlgn="auto" hangingPunct="1">
              <a:spcBef>
                <a:spcPts val="0"/>
              </a:spcBef>
              <a:spcAft>
                <a:spcPts val="0"/>
              </a:spcAft>
            </a:pPr>
            <a:r>
              <a:rPr lang="en-US" sz="1600" dirty="0" smtClean="0">
                <a:solidFill>
                  <a:srgbClr val="474747"/>
                </a:solidFill>
                <a:latin typeface="Calibri" panose="020F0502020204030204"/>
              </a:rPr>
              <a:t>For more information, contact CDC</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1-800-CDC-INFO (232-4636)</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TTY:  1-888-232-6348    www.cdc.gov</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
            </a:r>
            <a:br>
              <a:rPr lang="en-US" sz="1600" dirty="0" smtClean="0">
                <a:solidFill>
                  <a:srgbClr val="474747"/>
                </a:solidFill>
                <a:latin typeface="Calibri" panose="020F0502020204030204"/>
              </a:rPr>
            </a:br>
            <a:r>
              <a:rPr lang="en-US" sz="1600" dirty="0" smtClean="0">
                <a:solidFill>
                  <a:srgbClr val="474747"/>
                </a:solidFill>
                <a:latin typeface="Calibri" panose="020F0502020204030204"/>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077999799"/>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9162280"/>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2457314862"/>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2709818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25015547"/>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63529564"/>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83973994"/>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623922847"/>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29" tIns="45714" rIns="91429" bIns="45714"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lIns="91429" tIns="45714" rIns="91429" bIns="45714"/>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29" tIns="45714" rIns="91429" bIns="45714"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05847839"/>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453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Char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609600" y="1600201"/>
            <a:ext cx="10972800" cy="4525963"/>
          </a:xfrm>
          <a:prstGeom prst="rect">
            <a:avLst/>
          </a:prstGeom>
        </p:spPr>
        <p:txBody>
          <a:bodyPr/>
          <a:lstStyle/>
          <a:p>
            <a:pPr lvl="0"/>
            <a:endParaRPr lang="en-US" noProof="0" dirty="0"/>
          </a:p>
        </p:txBody>
      </p:sp>
    </p:spTree>
    <p:extLst>
      <p:ext uri="{BB962C8B-B14F-4D97-AF65-F5344CB8AC3E}">
        <p14:creationId xmlns:p14="http://schemas.microsoft.com/office/powerpoint/2010/main" val="31493929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18" tIns="45709" rIns="91418" bIns="45709"/>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lIns="91418" tIns="45709" rIns="91418" bIns="45709"/>
          <a:lstStyle/>
          <a:p>
            <a:pPr defTabSz="914164"/>
            <a:fld id="{5ED923CC-A380-44D3-8C45-D4B8699D6BB5}" type="datetimeFigureOut">
              <a:rPr lang="en-US" smtClean="0">
                <a:solidFill>
                  <a:srgbClr val="0039A6"/>
                </a:solidFill>
              </a:rPr>
              <a:pPr defTabSz="914164"/>
              <a:t>3/7/2019</a:t>
            </a:fld>
            <a:endParaRPr lang="en-US">
              <a:solidFill>
                <a:srgbClr val="0039A6"/>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lIns="91418" tIns="45709" rIns="91418" bIns="45709"/>
          <a:lstStyle/>
          <a:p>
            <a:pPr defTabSz="914164"/>
            <a:endParaRPr lang="en-US">
              <a:solidFill>
                <a:srgbClr val="0039A6"/>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lIns="91418" tIns="45709" rIns="91418" bIns="45709"/>
          <a:lstStyle/>
          <a:p>
            <a:pPr defTabSz="914164"/>
            <a:fld id="{9F62575F-5EC2-4907-AA84-57F7E36D36D9}" type="slidenum">
              <a:rPr lang="en-US" smtClean="0">
                <a:solidFill>
                  <a:srgbClr val="0039A6"/>
                </a:solidFill>
              </a:rPr>
              <a:pPr defTabSz="914164"/>
              <a:t>‹#›</a:t>
            </a:fld>
            <a:endParaRPr lang="en-US">
              <a:solidFill>
                <a:srgbClr val="0039A6"/>
              </a:solidFill>
            </a:endParaRPr>
          </a:p>
        </p:txBody>
      </p:sp>
    </p:spTree>
    <p:extLst>
      <p:ext uri="{BB962C8B-B14F-4D97-AF65-F5344CB8AC3E}">
        <p14:creationId xmlns:p14="http://schemas.microsoft.com/office/powerpoint/2010/main" val="5871564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96A91B2-2C1E-4344-9764-49ED1B3C997E}" type="datetimeFigureOut">
              <a:rPr lang="en-US">
                <a:solidFill>
                  <a:srgbClr val="FFC000"/>
                </a:solidFill>
              </a:rPr>
              <a:pPr/>
              <a:t>3/7/2019</a:t>
            </a:fld>
            <a:endParaRPr lang="en-US">
              <a:solidFill>
                <a:srgbClr val="FFC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FFC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7FF02C-769E-4C1C-B2F6-00DCA6EA8387}" type="slidenum">
              <a:rPr lang="en-US">
                <a:solidFill>
                  <a:srgbClr val="FFC000"/>
                </a:solidFill>
              </a:rPr>
              <a:pPr/>
              <a:t>‹#›</a:t>
            </a:fld>
            <a:endParaRPr lang="en-US">
              <a:solidFill>
                <a:srgbClr val="FFC000"/>
              </a:solidFill>
            </a:endParaRPr>
          </a:p>
        </p:txBody>
      </p:sp>
    </p:spTree>
    <p:extLst>
      <p:ext uri="{BB962C8B-B14F-4D97-AF65-F5344CB8AC3E}">
        <p14:creationId xmlns:p14="http://schemas.microsoft.com/office/powerpoint/2010/main" val="13063118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490134" y="1981200"/>
            <a:ext cx="9211733"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4002084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2030327566"/>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18" tIns="45709" rIns="91418" bIns="45709"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lIns="91418" tIns="45709" rIns="91418" bIns="45709"/>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18" tIns="45709" rIns="91418" bIns="45709"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75355017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solidFill>
                  <a:srgbClr val="FFF301"/>
                </a:solidFill>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609600" y="1600201"/>
            <a:ext cx="10972800" cy="4525963"/>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09600" y="6245225"/>
            <a:ext cx="2844800" cy="476251"/>
          </a:xfrm>
          <a:prstGeom prst="rect">
            <a:avLst/>
          </a:prstGeom>
        </p:spPr>
        <p:txBody>
          <a:bodyPr/>
          <a:lstStyle>
            <a:lvl1pPr>
              <a:defRPr>
                <a:solidFill>
                  <a:srgbClr val="FFC000"/>
                </a:solidFill>
                <a:latin typeface="Arial" pitchFamily="34" charset="0"/>
              </a:defRPr>
            </a:lvl1pPr>
          </a:lstStyle>
          <a:p>
            <a:pPr defTabSz="914377">
              <a:defRPr/>
            </a:pPr>
            <a:endParaRPr lang="en-US" dirty="0"/>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a:lstStyle>
            <a:lvl1pPr>
              <a:defRPr>
                <a:solidFill>
                  <a:srgbClr val="FFC000"/>
                </a:solidFill>
                <a:latin typeface="Arial" pitchFamily="34" charset="0"/>
              </a:defRPr>
            </a:lvl1pPr>
          </a:lstStyle>
          <a:p>
            <a:pPr defTabSz="914377">
              <a:defRPr/>
            </a:pPr>
            <a:endParaRPr lang="en-US" dirty="0"/>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a:lstStyle>
            <a:lvl1pPr algn="l">
              <a:defRPr sz="2000">
                <a:solidFill>
                  <a:srgbClr val="FFC000"/>
                </a:solidFill>
              </a:defRPr>
            </a:lvl1pPr>
          </a:lstStyle>
          <a:p>
            <a:pPr defTabSz="914377">
              <a:defRPr/>
            </a:pPr>
            <a:fld id="{E3677369-B932-4998-9241-993C3F5A4F1C}" type="slidenum">
              <a:rPr lang="en-US" smtClean="0"/>
              <a:pPr defTabSz="914377">
                <a:defRPr/>
              </a:pPr>
              <a:t>‹#›</a:t>
            </a:fld>
            <a:endParaRPr lang="en-US" dirty="0"/>
          </a:p>
        </p:txBody>
      </p:sp>
    </p:spTree>
    <p:extLst>
      <p:ext uri="{BB962C8B-B14F-4D97-AF65-F5344CB8AC3E}">
        <p14:creationId xmlns:p14="http://schemas.microsoft.com/office/powerpoint/2010/main" val="40476058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D3C8CB5-3EC1-4F57-BA76-17531D8CC52A}" type="datetime1">
              <a:rPr lang="en-US" smtClean="0">
                <a:solidFill>
                  <a:srgbClr val="0F56DC"/>
                </a:solidFill>
              </a:rPr>
              <a:pPr/>
              <a:t>3/7/2019</a:t>
            </a:fld>
            <a:endParaRPr lang="en-US">
              <a:solidFill>
                <a:srgbClr val="0F56DC"/>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F56DC"/>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8E903C6-2233-4088-A5D7-59A91790C925}"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29366928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tx1"/>
                </a:solidFill>
                <a:effectLst/>
                <a:latin typeface="Calibri" pitchFamily="34" charset="0"/>
              </a:defRPr>
            </a:lvl1pPr>
          </a:lstStyle>
          <a:p>
            <a:r>
              <a:rPr lang="en-US" smtClean="0"/>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lumMod val="50000"/>
                  </a:schemeClr>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tx2">
                    <a:lumMod val="95000"/>
                  </a:scheme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r>
              <a:rPr lang="en-US" sz="2000" dirty="0">
                <a:solidFill>
                  <a:schemeClr val="tx2">
                    <a:lumMod val="95000"/>
                  </a:schemeClr>
                </a:solidFill>
                <a:latin typeface="+mj-lt"/>
              </a:rPr>
              <a:t>National Center for Immunization and Respiratory Diseases</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2" name="TextBox 11"/>
          <p:cNvSpPr txBox="1"/>
          <p:nvPr userDrawn="1"/>
        </p:nvSpPr>
        <p:spPr>
          <a:xfrm>
            <a:off x="609600" y="120204"/>
            <a:ext cx="9204101" cy="461665"/>
          </a:xfrm>
          <a:prstGeom prst="rect">
            <a:avLst/>
          </a:prstGeom>
          <a:noFill/>
        </p:spPr>
        <p:txBody>
          <a:bodyPr wrap="square" rtlCol="0">
            <a:spAutoFit/>
          </a:bodyPr>
          <a:lstStyle/>
          <a:p>
            <a:pPr defTabSz="1219170" eaLnBrk="0" fontAlgn="base" hangingPunct="0">
              <a:spcBef>
                <a:spcPct val="0"/>
              </a:spcBef>
              <a:spcAft>
                <a:spcPct val="0"/>
              </a:spcAft>
            </a:pPr>
            <a:r>
              <a:rPr lang="en-US" sz="2400" b="1" dirty="0" smtClean="0">
                <a:solidFill>
                  <a:srgbClr val="FFFFFF">
                    <a:lumMod val="95000"/>
                  </a:srgbClr>
                </a:solidFill>
              </a:rPr>
              <a:t>Centers for Disease Control and Prevention</a:t>
            </a:r>
          </a:p>
        </p:txBody>
      </p:sp>
    </p:spTree>
    <p:extLst>
      <p:ext uri="{BB962C8B-B14F-4D97-AF65-F5344CB8AC3E}">
        <p14:creationId xmlns:p14="http://schemas.microsoft.com/office/powerpoint/2010/main" val="4252130497"/>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DATA SLIDE_O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a:ext>
            </a:extLst>
          </a:blip>
          <a:srcRect b="-41214"/>
          <a:stretch/>
        </p:blipFill>
        <p:spPr>
          <a:xfrm>
            <a:off x="8585" y="6690957"/>
            <a:ext cx="12192001" cy="248992"/>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3"/>
          </p:nvPr>
        </p:nvSpPr>
        <p:spPr>
          <a:xfrm>
            <a:off x="609600" y="6281586"/>
            <a:ext cx="10972800" cy="455612"/>
          </a:xfrm>
        </p:spPr>
        <p:txBody>
          <a:bodyPr anchor="b" anchorCtr="0"/>
          <a:lstStyle>
            <a:lvl1pPr marL="0" indent="0">
              <a:spcBef>
                <a:spcPts val="0"/>
              </a:spcBef>
              <a:buNone/>
              <a:defRPr sz="1400">
                <a:solidFill>
                  <a:schemeClr val="tx2">
                    <a:lumMod val="50000"/>
                  </a:schemeClr>
                </a:solidFill>
              </a:defRPr>
            </a:lvl1pPr>
            <a:lvl2pPr marL="243834" indent="0">
              <a:buNone/>
              <a:defRPr sz="1100">
                <a:solidFill>
                  <a:schemeClr val="tx2">
                    <a:lumMod val="50000"/>
                  </a:schemeClr>
                </a:solidFill>
              </a:defRPr>
            </a:lvl2pPr>
            <a:lvl3pPr marL="487668" indent="0">
              <a:buNone/>
              <a:defRPr sz="1100">
                <a:solidFill>
                  <a:schemeClr val="tx2">
                    <a:lumMod val="50000"/>
                  </a:schemeClr>
                </a:solidFill>
              </a:defRPr>
            </a:lvl3pPr>
            <a:lvl4pPr marL="731502" indent="0">
              <a:buNone/>
              <a:defRPr sz="1100">
                <a:solidFill>
                  <a:schemeClr val="tx2">
                    <a:lumMod val="50000"/>
                  </a:schemeClr>
                </a:solidFill>
              </a:defRPr>
            </a:lvl4pPr>
            <a:lvl5pPr marL="975336" indent="0">
              <a:buNone/>
              <a:defRPr sz="1100">
                <a:solidFill>
                  <a:schemeClr val="tx2">
                    <a:lumMod val="50000"/>
                  </a:schemeClr>
                </a:solidFill>
              </a:defRPr>
            </a:lvl5pPr>
          </a:lstStyle>
          <a:p>
            <a:pPr lvl="0"/>
            <a:r>
              <a:rPr lang="en-US" smtClean="0"/>
              <a:t>Click to edit Master text styles</a:t>
            </a:r>
          </a:p>
        </p:txBody>
      </p:sp>
    </p:spTree>
    <p:extLst>
      <p:ext uri="{BB962C8B-B14F-4D97-AF65-F5344CB8AC3E}">
        <p14:creationId xmlns:p14="http://schemas.microsoft.com/office/powerpoint/2010/main" val="2228911770"/>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data-slide">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a:ext>
            </a:extLst>
          </a:blip>
          <a:srcRect b="-41214"/>
          <a:stretch/>
        </p:blipFill>
        <p:spPr>
          <a:xfrm>
            <a:off x="8585" y="6690957"/>
            <a:ext cx="12192001" cy="248992"/>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Text Placeholder 11"/>
          <p:cNvSpPr>
            <a:spLocks noGrp="1"/>
          </p:cNvSpPr>
          <p:nvPr>
            <p:ph type="body" sz="quarter" idx="13"/>
          </p:nvPr>
        </p:nvSpPr>
        <p:spPr>
          <a:xfrm>
            <a:off x="609600" y="6281586"/>
            <a:ext cx="10972800" cy="455612"/>
          </a:xfrm>
        </p:spPr>
        <p:txBody>
          <a:bodyPr anchor="b" anchorCtr="0"/>
          <a:lstStyle>
            <a:lvl1pPr marL="0" indent="0">
              <a:spcBef>
                <a:spcPts val="0"/>
              </a:spcBef>
              <a:buNone/>
              <a:defRPr sz="1400">
                <a:solidFill>
                  <a:schemeClr val="tx2">
                    <a:lumMod val="50000"/>
                  </a:schemeClr>
                </a:solidFill>
              </a:defRPr>
            </a:lvl1pPr>
            <a:lvl2pPr marL="243834" indent="0">
              <a:buNone/>
              <a:defRPr sz="1100">
                <a:solidFill>
                  <a:schemeClr val="tx2">
                    <a:lumMod val="50000"/>
                  </a:schemeClr>
                </a:solidFill>
              </a:defRPr>
            </a:lvl2pPr>
            <a:lvl3pPr marL="487668" indent="0">
              <a:buNone/>
              <a:defRPr sz="1100">
                <a:solidFill>
                  <a:schemeClr val="tx2">
                    <a:lumMod val="50000"/>
                  </a:schemeClr>
                </a:solidFill>
              </a:defRPr>
            </a:lvl3pPr>
            <a:lvl4pPr marL="731502" indent="0">
              <a:buNone/>
              <a:defRPr sz="1100">
                <a:solidFill>
                  <a:schemeClr val="tx2">
                    <a:lumMod val="50000"/>
                  </a:schemeClr>
                </a:solidFill>
              </a:defRPr>
            </a:lvl4pPr>
            <a:lvl5pPr marL="975336" indent="0">
              <a:buNone/>
              <a:defRPr sz="1100">
                <a:solidFill>
                  <a:schemeClr val="tx2">
                    <a:lumMod val="50000"/>
                  </a:schemeClr>
                </a:solidFill>
              </a:defRPr>
            </a:lvl5pPr>
          </a:lstStyle>
          <a:p>
            <a:pPr lvl="0"/>
            <a:r>
              <a:rPr lang="en-US" smtClean="0"/>
              <a:t>Click to edit Master text styles</a:t>
            </a:r>
          </a:p>
        </p:txBody>
      </p:sp>
    </p:spTree>
    <p:extLst>
      <p:ext uri="{BB962C8B-B14F-4D97-AF65-F5344CB8AC3E}">
        <p14:creationId xmlns:p14="http://schemas.microsoft.com/office/powerpoint/2010/main" val="813747305"/>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ATA SLIDE 2 column_O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100" b="0" baseline="0">
                <a:solidFill>
                  <a:schemeClr val="accent4">
                    <a:lumMod val="50000"/>
                  </a:schemeClr>
                </a:solidFill>
                <a:latin typeface="+mn-lt"/>
              </a:defRPr>
            </a:lvl1pPr>
            <a:lvl2pPr marL="487668" indent="-243834">
              <a:buClr>
                <a:schemeClr val="accent1"/>
              </a:buClr>
              <a:buSzPct val="100000"/>
              <a:buFont typeface="Arial" panose="020B0604020202020204" pitchFamily="34" charset="0"/>
              <a:buChar char="–"/>
              <a:defRPr sz="1600" b="0">
                <a:solidFill>
                  <a:schemeClr val="accent4">
                    <a:lumMod val="50000"/>
                  </a:schemeClr>
                </a:solidFill>
                <a:latin typeface="+mn-lt"/>
              </a:defRPr>
            </a:lvl2pPr>
            <a:lvl3pPr marL="731502" indent="-243834">
              <a:buClr>
                <a:schemeClr val="accent1"/>
              </a:buClr>
              <a:buSzPct val="100000"/>
              <a:buFont typeface="Arial" pitchFamily="34" charset="0"/>
              <a:buChar char="•"/>
              <a:defRPr sz="1600" b="0">
                <a:solidFill>
                  <a:schemeClr val="accent4">
                    <a:lumMod val="50000"/>
                  </a:schemeClr>
                </a:solidFill>
                <a:latin typeface="+mn-lt"/>
              </a:defRPr>
            </a:lvl3pPr>
            <a:lvl4pPr marL="975336" indent="-243834">
              <a:buClr>
                <a:schemeClr val="accent1"/>
              </a:buClr>
              <a:buSzPct val="100000"/>
              <a:buFont typeface="Arial" panose="020B0604020202020204" pitchFamily="34" charset="0"/>
              <a:buChar char="–"/>
              <a:defRPr sz="1600" baseline="0">
                <a:solidFill>
                  <a:schemeClr val="accent4">
                    <a:lumMod val="50000"/>
                  </a:schemeClr>
                </a:solidFill>
                <a:latin typeface="+mn-lt"/>
              </a:defRPr>
            </a:lvl4pPr>
            <a:lvl5pPr marL="1219170" indent="-243834">
              <a:buClr>
                <a:schemeClr val="accent1"/>
              </a:buClr>
              <a:buSzPct val="100000"/>
              <a:buFont typeface="Calibri" panose="020F0502020204030204" pitchFamily="34" charset="0"/>
              <a:buChar char="»"/>
              <a:defRPr sz="1600">
                <a:solidFill>
                  <a:schemeClr val="accent4">
                    <a:lumMod val="50000"/>
                  </a:schemeClr>
                </a:solidFill>
                <a:latin typeface="+mn-lt"/>
              </a:defRPr>
            </a:lvl5pPr>
            <a:lvl6pPr>
              <a:defRPr sz="1600">
                <a:latin typeface="+mn-lt"/>
              </a:defRPr>
            </a:lvl6pPr>
            <a:lvl7pPr>
              <a:defRPr sz="1600">
                <a:latin typeface="+mn-lt"/>
              </a:defRPr>
            </a:lvl7pPr>
            <a:lvl8pPr>
              <a:defRPr sz="1600">
                <a:latin typeface="+mn-lt"/>
              </a:defRPr>
            </a:lvl8pPr>
            <a:lvl9pPr>
              <a:defRPr>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3" name="Content Placeholder 2"/>
          <p:cNvSpPr>
            <a:spLocks noGrp="1"/>
          </p:cNvSpPr>
          <p:nvPr>
            <p:ph idx="10"/>
          </p:nvPr>
        </p:nvSpPr>
        <p:spPr>
          <a:xfrm>
            <a:off x="6339840"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100" b="0" baseline="0">
                <a:solidFill>
                  <a:schemeClr val="accent4">
                    <a:lumMod val="50000"/>
                  </a:schemeClr>
                </a:solidFill>
                <a:latin typeface="+mn-lt"/>
              </a:defRPr>
            </a:lvl1pPr>
            <a:lvl2pPr marL="487668" indent="-243834">
              <a:buClr>
                <a:schemeClr val="accent1"/>
              </a:buClr>
              <a:buSzPct val="100000"/>
              <a:buFont typeface="Arial" panose="020B0604020202020204" pitchFamily="34" charset="0"/>
              <a:buChar char="–"/>
              <a:defRPr sz="1600">
                <a:solidFill>
                  <a:schemeClr val="accent4">
                    <a:lumMod val="50000"/>
                  </a:schemeClr>
                </a:solidFill>
                <a:latin typeface="+mn-lt"/>
              </a:defRPr>
            </a:lvl2pPr>
            <a:lvl3pPr>
              <a:buClr>
                <a:schemeClr val="accent1"/>
              </a:buClr>
              <a:buSzPct val="100000"/>
              <a:buFont typeface="Arial" pitchFamily="34" charset="0"/>
              <a:buChar char="•"/>
              <a:defRPr sz="1600">
                <a:solidFill>
                  <a:schemeClr val="accent4">
                    <a:lumMod val="50000"/>
                  </a:schemeClr>
                </a:solidFill>
                <a:latin typeface="+mn-lt"/>
              </a:defRPr>
            </a:lvl3pPr>
            <a:lvl4pPr marL="975336" indent="-243834">
              <a:buClr>
                <a:schemeClr val="accent1"/>
              </a:buClr>
              <a:buSzPct val="100000"/>
              <a:buFont typeface="Arial" panose="020B0604020202020204" pitchFamily="34" charset="0"/>
              <a:buChar char="–"/>
              <a:defRPr sz="1600" baseline="0">
                <a:solidFill>
                  <a:schemeClr val="accent4">
                    <a:lumMod val="50000"/>
                  </a:schemeClr>
                </a:solidFill>
                <a:latin typeface="+mn-lt"/>
              </a:defRPr>
            </a:lvl4pPr>
            <a:lvl5pPr marL="1219170" indent="-243834">
              <a:buClr>
                <a:schemeClr val="accent1"/>
              </a:buClr>
              <a:buSzPct val="100000"/>
              <a:buFont typeface="Calibri" panose="020F0502020204030204" pitchFamily="34" charset="0"/>
              <a:buChar char="»"/>
              <a:defRPr sz="1600">
                <a:solidFill>
                  <a:schemeClr val="accent4">
                    <a:lumMod val="50000"/>
                  </a:schemeClr>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t="89544"/>
          <a:stretch/>
        </p:blipFill>
        <p:spPr>
          <a:xfrm>
            <a:off x="0" y="6719804"/>
            <a:ext cx="12192000" cy="150413"/>
          </a:xfrm>
          <a:prstGeom prst="rect">
            <a:avLst/>
          </a:prstGeom>
        </p:spPr>
      </p:pic>
      <p:sp>
        <p:nvSpPr>
          <p:cNvPr id="5" name="Title 4"/>
          <p:cNvSpPr>
            <a:spLocks noGrp="1"/>
          </p:cNvSpPr>
          <p:nvPr>
            <p:ph type="title"/>
          </p:nvPr>
        </p:nvSpPr>
        <p:spPr/>
        <p:txBody>
          <a:bodyPr/>
          <a:lstStyle/>
          <a:p>
            <a:r>
              <a:rPr lang="en-US" smtClean="0"/>
              <a:t>Click to edit Master title style</a:t>
            </a:r>
            <a:endParaRPr lang="en-US" dirty="0"/>
          </a:p>
        </p:txBody>
      </p:sp>
      <p:sp>
        <p:nvSpPr>
          <p:cNvPr id="7" name="Text Placeholder 6"/>
          <p:cNvSpPr>
            <a:spLocks noGrp="1"/>
          </p:cNvSpPr>
          <p:nvPr>
            <p:ph type="body" sz="quarter" idx="11"/>
          </p:nvPr>
        </p:nvSpPr>
        <p:spPr>
          <a:xfrm>
            <a:off x="609599" y="6281928"/>
            <a:ext cx="10972801" cy="457200"/>
          </a:xfrm>
        </p:spPr>
        <p:txBody>
          <a:bodyPr anchor="b" anchorCtr="0"/>
          <a:lstStyle>
            <a:lvl1pPr marL="0" indent="0">
              <a:spcBef>
                <a:spcPts val="0"/>
              </a:spcBef>
              <a:buNone/>
              <a:defRPr sz="1400">
                <a:solidFill>
                  <a:schemeClr val="tx2">
                    <a:lumMod val="50000"/>
                  </a:schemeClr>
                </a:solidFill>
              </a:defRPr>
            </a:lvl1pPr>
            <a:lvl2pPr marL="243834" indent="0">
              <a:buNone/>
              <a:defRPr sz="1200">
                <a:solidFill>
                  <a:schemeClr val="tx2">
                    <a:lumMod val="50000"/>
                  </a:schemeClr>
                </a:solidFill>
              </a:defRPr>
            </a:lvl2pPr>
            <a:lvl3pPr marL="487668" indent="0">
              <a:buNone/>
              <a:defRPr sz="1200">
                <a:solidFill>
                  <a:schemeClr val="tx2">
                    <a:lumMod val="50000"/>
                  </a:schemeClr>
                </a:solidFill>
              </a:defRPr>
            </a:lvl3pPr>
            <a:lvl4pPr marL="731502" indent="0">
              <a:buNone/>
              <a:defRPr sz="1200">
                <a:solidFill>
                  <a:schemeClr val="tx2">
                    <a:lumMod val="50000"/>
                  </a:schemeClr>
                </a:solidFill>
              </a:defRPr>
            </a:lvl4pPr>
            <a:lvl5pPr marL="975336" indent="0">
              <a:buNone/>
              <a:defRPr sz="1200">
                <a:solidFill>
                  <a:schemeClr val="tx2">
                    <a:lumMod val="50000"/>
                  </a:schemeClr>
                </a:solidFill>
              </a:defRPr>
            </a:lvl5pPr>
          </a:lstStyle>
          <a:p>
            <a:pPr lvl="0"/>
            <a:r>
              <a:rPr lang="en-US" smtClean="0"/>
              <a:t>Click to edit Master text styles</a:t>
            </a:r>
          </a:p>
        </p:txBody>
      </p:sp>
    </p:spTree>
    <p:extLst>
      <p:ext uri="{BB962C8B-B14F-4D97-AF65-F5344CB8AC3E}">
        <p14:creationId xmlns:p14="http://schemas.microsoft.com/office/powerpoint/2010/main" val="782977698"/>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DATA SLIDE w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80"/>
            <a:ext cx="3548744" cy="4191000"/>
          </a:xfrm>
          <a:prstGeom prst="rect">
            <a:avLst/>
          </a:prstGeom>
        </p:spPr>
        <p:txBody>
          <a:bodyPr/>
          <a:lstStyle>
            <a:lvl1pPr marL="243834" indent="-243834">
              <a:buClr>
                <a:schemeClr val="accent1"/>
              </a:buClr>
              <a:buSzPct val="100000"/>
              <a:buFont typeface="Wingdings" panose="05000000000000000000" pitchFamily="2" charset="2"/>
              <a:buChar char="§"/>
              <a:defRPr sz="2100" b="0" baseline="0">
                <a:solidFill>
                  <a:schemeClr val="accent4">
                    <a:lumMod val="50000"/>
                  </a:schemeClr>
                </a:solidFill>
                <a:latin typeface="+mn-lt"/>
              </a:defRPr>
            </a:lvl1pPr>
            <a:lvl2pPr marL="487668" indent="-243834">
              <a:buClr>
                <a:schemeClr val="accent1"/>
              </a:buClr>
              <a:buSzPct val="100000"/>
              <a:buFont typeface="Courier New" panose="02070309020205020404" pitchFamily="49" charset="0"/>
              <a:buChar char="-"/>
              <a:defRPr sz="1600" b="0">
                <a:solidFill>
                  <a:schemeClr val="accent4">
                    <a:lumMod val="50000"/>
                  </a:schemeClr>
                </a:solidFill>
              </a:defRPr>
            </a:lvl2pPr>
            <a:lvl3pPr marL="731502" indent="-243834">
              <a:buClr>
                <a:schemeClr val="accent1"/>
              </a:buClr>
              <a:buSzPct val="100000"/>
              <a:buFont typeface="Arial" pitchFamily="34" charset="0"/>
              <a:buChar char="•"/>
              <a:defRPr sz="1600" b="0">
                <a:solidFill>
                  <a:schemeClr val="accent4">
                    <a:lumMod val="50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en-US" smtClean="0"/>
              <a:t>Click to edit Master text styles</a:t>
            </a:r>
          </a:p>
        </p:txBody>
      </p:sp>
      <p:sp>
        <p:nvSpPr>
          <p:cNvPr id="13" name="Content Placeholder 2"/>
          <p:cNvSpPr>
            <a:spLocks noGrp="1"/>
          </p:cNvSpPr>
          <p:nvPr>
            <p:ph idx="10"/>
          </p:nvPr>
        </p:nvSpPr>
        <p:spPr>
          <a:xfrm>
            <a:off x="4811485" y="1554480"/>
            <a:ext cx="6770916" cy="4191000"/>
          </a:xfrm>
          <a:prstGeom prst="rect">
            <a:avLst/>
          </a:prstGeom>
        </p:spPr>
        <p:txBody>
          <a:bodyPr/>
          <a:lstStyle>
            <a:lvl1pPr marL="243834" indent="-243834">
              <a:buClr>
                <a:schemeClr val="accent1"/>
              </a:buClr>
              <a:buSzPct val="100000"/>
              <a:buFont typeface="Wingdings" panose="05000000000000000000" pitchFamily="2" charset="2"/>
              <a:buChar char="§"/>
              <a:defRPr sz="2100" b="0" baseline="0">
                <a:solidFill>
                  <a:schemeClr val="accent4">
                    <a:lumMod val="50000"/>
                  </a:schemeClr>
                </a:solidFill>
                <a:latin typeface="+mn-lt"/>
              </a:defRPr>
            </a:lvl1pPr>
            <a:lvl2pPr marL="487668" indent="-243834">
              <a:buClr>
                <a:schemeClr val="accent1"/>
              </a:buClr>
              <a:buSzPct val="100000"/>
              <a:buFont typeface="Arial" panose="020B0604020202020204" pitchFamily="34" charset="0"/>
              <a:buChar char="–"/>
              <a:defRPr sz="1600">
                <a:solidFill>
                  <a:schemeClr val="accent4">
                    <a:lumMod val="50000"/>
                  </a:schemeClr>
                </a:solidFill>
                <a:latin typeface="+mn-lt"/>
              </a:defRPr>
            </a:lvl2pPr>
            <a:lvl3pPr>
              <a:buClr>
                <a:schemeClr val="accent1"/>
              </a:buClr>
              <a:buSzPct val="100000"/>
              <a:buFont typeface="Arial" pitchFamily="34" charset="0"/>
              <a:buChar char="•"/>
              <a:defRPr sz="1600">
                <a:solidFill>
                  <a:schemeClr val="accent4">
                    <a:lumMod val="50000"/>
                  </a:schemeClr>
                </a:solidFill>
                <a:latin typeface="+mn-lt"/>
              </a:defRPr>
            </a:lvl3pPr>
            <a:lvl4pPr marL="975336" indent="-243834">
              <a:buClr>
                <a:schemeClr val="accent1"/>
              </a:buClr>
              <a:buSzPct val="100000"/>
              <a:buFont typeface="Arial" panose="020B0604020202020204" pitchFamily="34" charset="0"/>
              <a:buChar char="–"/>
              <a:defRPr sz="1600" baseline="0">
                <a:solidFill>
                  <a:schemeClr val="accent4">
                    <a:lumMod val="50000"/>
                  </a:schemeClr>
                </a:solidFill>
                <a:latin typeface="+mn-lt"/>
              </a:defRPr>
            </a:lvl4pPr>
            <a:lvl5pPr marL="1219170" indent="-243834">
              <a:buClr>
                <a:schemeClr val="accent1"/>
              </a:buClr>
              <a:buSzPct val="100000"/>
              <a:buFont typeface="Calibri" panose="020F0502020204030204" pitchFamily="34" charset="0"/>
              <a:buChar char="»"/>
              <a:defRPr sz="1600">
                <a:solidFill>
                  <a:schemeClr val="accent4">
                    <a:lumMod val="50000"/>
                  </a:schemeClr>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t="89544"/>
          <a:stretch/>
        </p:blipFill>
        <p:spPr>
          <a:xfrm>
            <a:off x="0" y="6719804"/>
            <a:ext cx="12192000" cy="150413"/>
          </a:xfrm>
          <a:prstGeom prst="rect">
            <a:avLst/>
          </a:prstGeom>
        </p:spPr>
      </p:pic>
      <p:sp>
        <p:nvSpPr>
          <p:cNvPr id="5" name="Title 4"/>
          <p:cNvSpPr>
            <a:spLocks noGrp="1"/>
          </p:cNvSpPr>
          <p:nvPr>
            <p:ph type="title"/>
          </p:nvPr>
        </p:nvSpPr>
        <p:spPr/>
        <p:txBody>
          <a:bodyPr/>
          <a:lstStyle/>
          <a:p>
            <a:r>
              <a:rPr lang="en-US" smtClean="0"/>
              <a:t>Click to edit Master title style</a:t>
            </a:r>
            <a:endParaRPr lang="en-US" dirty="0"/>
          </a:p>
        </p:txBody>
      </p:sp>
      <p:sp>
        <p:nvSpPr>
          <p:cNvPr id="7" name="Text Placeholder 6"/>
          <p:cNvSpPr>
            <a:spLocks noGrp="1"/>
          </p:cNvSpPr>
          <p:nvPr>
            <p:ph type="body" sz="quarter" idx="11"/>
          </p:nvPr>
        </p:nvSpPr>
        <p:spPr>
          <a:xfrm>
            <a:off x="609600" y="6281738"/>
            <a:ext cx="11060113" cy="457200"/>
          </a:xfrm>
        </p:spPr>
        <p:txBody>
          <a:bodyPr anchor="b" anchorCtr="0"/>
          <a:lstStyle>
            <a:lvl1pPr marL="0" indent="0">
              <a:spcBef>
                <a:spcPts val="0"/>
              </a:spcBef>
              <a:buNone/>
              <a:defRPr sz="1400">
                <a:solidFill>
                  <a:schemeClr val="tx2">
                    <a:lumMod val="50000"/>
                  </a:schemeClr>
                </a:solidFill>
              </a:defRPr>
            </a:lvl1pPr>
            <a:lvl2pPr marL="243834" indent="0">
              <a:buNone/>
              <a:defRPr sz="1200">
                <a:solidFill>
                  <a:schemeClr val="tx2">
                    <a:lumMod val="50000"/>
                  </a:schemeClr>
                </a:solidFill>
              </a:defRPr>
            </a:lvl2pPr>
            <a:lvl3pPr marL="487668" indent="0">
              <a:buNone/>
              <a:defRPr sz="1200">
                <a:solidFill>
                  <a:schemeClr val="tx2">
                    <a:lumMod val="50000"/>
                  </a:schemeClr>
                </a:solidFill>
              </a:defRPr>
            </a:lvl3pPr>
            <a:lvl4pPr marL="731502" indent="0">
              <a:buNone/>
              <a:defRPr sz="1200">
                <a:solidFill>
                  <a:schemeClr val="tx2">
                    <a:lumMod val="50000"/>
                  </a:schemeClr>
                </a:solidFill>
              </a:defRPr>
            </a:lvl4pPr>
            <a:lvl5pPr marL="975336" indent="0">
              <a:buNone/>
              <a:defRPr sz="1200">
                <a:solidFill>
                  <a:schemeClr val="tx2">
                    <a:lumMod val="50000"/>
                  </a:schemeClr>
                </a:solidFill>
              </a:defRPr>
            </a:lvl5pPr>
          </a:lstStyle>
          <a:p>
            <a:pPr lvl="0"/>
            <a:r>
              <a:rPr lang="en-US" smtClean="0"/>
              <a:t>Click to edit Master text styles</a:t>
            </a:r>
          </a:p>
        </p:txBody>
      </p:sp>
    </p:spTree>
    <p:extLst>
      <p:ext uri="{BB962C8B-B14F-4D97-AF65-F5344CB8AC3E}">
        <p14:creationId xmlns:p14="http://schemas.microsoft.com/office/powerpoint/2010/main" val="2601034449"/>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mj-lt"/>
              </a:defRPr>
            </a:lvl1pPr>
          </a:lstStyle>
          <a:p>
            <a:r>
              <a:rPr lang="en-US"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57589027"/>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ata-no-text">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a:ext>
            </a:extLst>
          </a:blip>
          <a:srcRect b="-41214"/>
          <a:stretch/>
        </p:blipFill>
        <p:spPr>
          <a:xfrm>
            <a:off x="8585" y="6690957"/>
            <a:ext cx="12192001" cy="248992"/>
          </a:xfrm>
          <a:prstGeom prst="rect">
            <a:avLst/>
          </a:prstGeom>
        </p:spPr>
      </p:pic>
    </p:spTree>
    <p:extLst>
      <p:ext uri="{BB962C8B-B14F-4D97-AF65-F5344CB8AC3E}">
        <p14:creationId xmlns:p14="http://schemas.microsoft.com/office/powerpoint/2010/main" val="153919636"/>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26909098"/>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b="18140"/>
          <a:stretch/>
        </p:blipFill>
        <p:spPr>
          <a:xfrm>
            <a:off x="2608" y="5668739"/>
            <a:ext cx="12192000" cy="1177559"/>
          </a:xfrm>
          <a:prstGeom prst="rect">
            <a:avLst/>
          </a:prstGeom>
        </p:spPr>
      </p:pic>
      <p:sp>
        <p:nvSpPr>
          <p:cNvPr id="3" name="TextBox 2"/>
          <p:cNvSpPr txBox="1"/>
          <p:nvPr/>
        </p:nvSpPr>
        <p:spPr>
          <a:xfrm>
            <a:off x="609600" y="3662433"/>
            <a:ext cx="8852455" cy="1815882"/>
          </a:xfrm>
          <a:prstGeom prst="rect">
            <a:avLst/>
          </a:prstGeom>
          <a:noFill/>
        </p:spPr>
        <p:txBody>
          <a:bodyPr wrap="square" rtlCol="0">
            <a:spAutoFit/>
          </a:bodyPr>
          <a:lstStyle/>
          <a:p>
            <a:r>
              <a:rPr lang="en-US" sz="1600" dirty="0" smtClean="0">
                <a:solidFill>
                  <a:schemeClr val="tx2">
                    <a:lumMod val="50000"/>
                  </a:schemeClr>
                </a:solidFill>
                <a:latin typeface="+mn-lt"/>
              </a:rPr>
              <a:t>For more information, contact CDC</a:t>
            </a:r>
            <a:br>
              <a:rPr lang="en-US" sz="1600" dirty="0" smtClean="0">
                <a:solidFill>
                  <a:schemeClr val="tx2">
                    <a:lumMod val="50000"/>
                  </a:schemeClr>
                </a:solidFill>
                <a:latin typeface="+mn-lt"/>
              </a:rPr>
            </a:br>
            <a:r>
              <a:rPr lang="en-US" sz="1600" dirty="0" smtClean="0">
                <a:solidFill>
                  <a:schemeClr val="tx2">
                    <a:lumMod val="50000"/>
                  </a:schemeClr>
                </a:solidFill>
                <a:latin typeface="+mn-lt"/>
              </a:rPr>
              <a:t>1-800-CDC-INFO (232-4636)</a:t>
            </a:r>
            <a:br>
              <a:rPr lang="en-US" sz="1600" dirty="0" smtClean="0">
                <a:solidFill>
                  <a:schemeClr val="tx2">
                    <a:lumMod val="50000"/>
                  </a:schemeClr>
                </a:solidFill>
                <a:latin typeface="+mn-lt"/>
              </a:rPr>
            </a:br>
            <a:r>
              <a:rPr lang="en-US" sz="1600" dirty="0" smtClean="0">
                <a:solidFill>
                  <a:schemeClr val="tx2">
                    <a:lumMod val="50000"/>
                  </a:schemeClr>
                </a:solidFill>
                <a:latin typeface="+mn-lt"/>
              </a:rPr>
              <a:t>TTY:  1-888-232-6348    www.cdc.gov</a:t>
            </a:r>
            <a:br>
              <a:rPr lang="en-US" sz="1600" dirty="0" smtClean="0">
                <a:solidFill>
                  <a:schemeClr val="tx2">
                    <a:lumMod val="50000"/>
                  </a:schemeClr>
                </a:solidFill>
                <a:latin typeface="+mn-lt"/>
              </a:rPr>
            </a:br>
            <a:r>
              <a:rPr lang="en-US" sz="1600" dirty="0" smtClean="0">
                <a:solidFill>
                  <a:schemeClr val="tx2">
                    <a:lumMod val="50000"/>
                  </a:schemeClr>
                </a:solidFill>
                <a:latin typeface="+mn-lt"/>
              </a:rPr>
              <a:t/>
            </a:r>
            <a:br>
              <a:rPr lang="en-US" sz="1600" dirty="0" smtClean="0">
                <a:solidFill>
                  <a:schemeClr val="tx2">
                    <a:lumMod val="50000"/>
                  </a:schemeClr>
                </a:solidFill>
                <a:latin typeface="+mn-lt"/>
              </a:rPr>
            </a:br>
            <a:r>
              <a:rPr lang="en-US" sz="1600" dirty="0" smtClean="0">
                <a:solidFill>
                  <a:schemeClr val="tx2">
                    <a:lumMod val="50000"/>
                  </a:schemeClr>
                </a:solidFill>
                <a:latin typeface="+mn-lt"/>
              </a:rPr>
              <a:t/>
            </a:r>
            <a:br>
              <a:rPr lang="en-US" sz="1600" dirty="0" smtClean="0">
                <a:solidFill>
                  <a:schemeClr val="tx2">
                    <a:lumMod val="50000"/>
                  </a:schemeClr>
                </a:solidFill>
                <a:latin typeface="+mn-lt"/>
              </a:rPr>
            </a:br>
            <a:r>
              <a:rPr lang="en-US" sz="1600" dirty="0" smtClean="0">
                <a:solidFill>
                  <a:schemeClr val="tx2">
                    <a:lumMod val="50000"/>
                  </a:schemeClr>
                </a:solidFill>
                <a:latin typeface="+mn-lt"/>
              </a:rPr>
              <a:t>The findings and conclusions in this report are those of the authors and do not necessarily represent the official position of the Centers for Disease Control and Prevention.</a:t>
            </a:r>
          </a:p>
        </p:txBody>
      </p:sp>
      <p:sp>
        <p:nvSpPr>
          <p:cNvPr id="2" name="Title 1"/>
          <p:cNvSpPr>
            <a:spLocks noGrp="1"/>
          </p:cNvSpPr>
          <p:nvPr>
            <p:ph type="title"/>
          </p:nvPr>
        </p:nvSpPr>
        <p:spPr/>
        <p:txBody>
          <a:bodyPr/>
          <a:lstStyle>
            <a:lvl1pPr>
              <a:defRPr b="0">
                <a:solidFill>
                  <a:schemeClr val="tx2">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7174748"/>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1C1D428-F1B1-493E-9E76-AB0CFD02E270}" type="datetimeFigureOut">
              <a:rPr lang="en-US" smtClean="0"/>
              <a:pPr/>
              <a:t>3/7/2019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757D4E1-4A16-4CEF-8271-933EB200A711}" type="slidenum">
              <a:rPr lang="en-US" smtClean="0"/>
              <a:pPr/>
              <a:t>‹#›</a:t>
            </a:fld>
            <a:endParaRPr lang="en-US"/>
          </a:p>
        </p:txBody>
      </p:sp>
    </p:spTree>
    <p:extLst>
      <p:ext uri="{BB962C8B-B14F-4D97-AF65-F5344CB8AC3E}">
        <p14:creationId xmlns:p14="http://schemas.microsoft.com/office/powerpoint/2010/main" val="6772065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20191997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accent6"/>
                </a:solidFill>
                <a:effectLst/>
                <a:latin typeface="Calibri" pitchFamily="34" charset="0"/>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tx2">
                    <a:lumMod val="95000"/>
                  </a:scheme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r>
              <a:rPr lang="en-US" sz="2000" dirty="0">
                <a:solidFill>
                  <a:schemeClr val="tx2">
                    <a:lumMod val="95000"/>
                  </a:schemeClr>
                </a:solidFill>
                <a:latin typeface="+mj-lt"/>
              </a:rPr>
              <a:t>National Center for Immunization and Respiratory Diseases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bg2"/>
                </a:solidFill>
                <a:latin typeface="Calibri" panose="020F0502020204030204" pitchFamily="34" charset="0"/>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5" name="TextBox 14"/>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bg2"/>
                </a:solidFill>
                <a:latin typeface="Calibri" panose="020F0502020204030204" pitchFamily="34" charset="0"/>
              </a:rPr>
              <a:t>Centers for Disease Control and Prevention</a:t>
            </a:r>
          </a:p>
        </p:txBody>
      </p:sp>
      <p:sp>
        <p:nvSpPr>
          <p:cNvPr id="16" name="Rectangle 15"/>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8" name="TextBox 17"/>
          <p:cNvSpPr txBox="1"/>
          <p:nvPr userDrawn="1"/>
        </p:nvSpPr>
        <p:spPr>
          <a:xfrm>
            <a:off x="609600" y="192627"/>
            <a:ext cx="9204101" cy="461665"/>
          </a:xfrm>
          <a:prstGeom prst="rect">
            <a:avLst/>
          </a:prstGeom>
          <a:noFill/>
        </p:spPr>
        <p:txBody>
          <a:bodyPr wrap="square" rtlCol="0">
            <a:spAutoFit/>
          </a:bodyPr>
          <a:lstStyle/>
          <a:p>
            <a:r>
              <a:rPr lang="en-US" sz="2400" b="1" dirty="0" smtClean="0">
                <a:solidFill>
                  <a:schemeClr val="bg1"/>
                </a:solidFill>
                <a:latin typeface="Calibri" panose="020F0502020204030204" pitchFamily="34" charset="0"/>
              </a:rPr>
              <a:t>Centers for Disease Control and Prevention</a:t>
            </a:r>
          </a:p>
        </p:txBody>
      </p:sp>
      <p:sp>
        <p:nvSpPr>
          <p:cNvPr id="19" name="Rectangle 18"/>
          <p:cNvSpPr/>
          <p:nvPr userDrawn="1"/>
        </p:nvSpPr>
        <p:spPr>
          <a:xfrm>
            <a:off x="609599" y="577002"/>
            <a:ext cx="9204101" cy="400110"/>
          </a:xfrm>
          <a:prstGeom prst="rect">
            <a:avLst/>
          </a:prstGeom>
        </p:spPr>
        <p:txBody>
          <a:bodyPr wrap="square">
            <a:spAutoFit/>
          </a:bodyPr>
          <a:lstStyle/>
          <a:p>
            <a:r>
              <a:rPr lang="en-US" sz="2000" dirty="0">
                <a:solidFill>
                  <a:schemeClr val="bg1"/>
                </a:solidFill>
                <a:latin typeface="+mj-lt"/>
              </a:rPr>
              <a:t>National Center for Immunization and Respiratory Diseases</a:t>
            </a:r>
          </a:p>
        </p:txBody>
      </p:sp>
      <p:sp>
        <p:nvSpPr>
          <p:cNvPr id="21" name="Rectangle 20"/>
          <p:cNvSpPr/>
          <p:nvPr userDrawn="1"/>
        </p:nvSpPr>
        <p:spPr>
          <a:xfrm>
            <a:off x="609598" y="6495064"/>
            <a:ext cx="10972801" cy="230832"/>
          </a:xfrm>
          <a:prstGeom prst="rect">
            <a:avLst/>
          </a:prstGeom>
        </p:spPr>
        <p:txBody>
          <a:bodyPr wrap="square" anchor="b" anchorCtr="0">
            <a:spAutoFit/>
          </a:bodyPr>
          <a:lstStyle/>
          <a:p>
            <a:r>
              <a:rPr lang="en-US" sz="900" dirty="0" smtClean="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900" baseline="0" dirty="0" smtClean="0">
                <a:solidFill>
                  <a:schemeClr val="tx2"/>
                </a:solidFill>
                <a:latin typeface="+mj-lt"/>
                <a:ea typeface="Calibri" panose="020F0502020204030204" pitchFamily="34" charset="0"/>
                <a:cs typeface="Times New Roman" panose="02020603050405020304" pitchFamily="18" charset="0"/>
              </a:rPr>
              <a:t> </a:t>
            </a:r>
            <a:r>
              <a:rPr lang="en-US" sz="900" dirty="0" smtClean="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Tree>
    <p:extLst>
      <p:ext uri="{BB962C8B-B14F-4D97-AF65-F5344CB8AC3E}">
        <p14:creationId xmlns:p14="http://schemas.microsoft.com/office/powerpoint/2010/main" val="1147527234"/>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554163"/>
            <a:ext cx="10972800" cy="46212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048413298"/>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79"/>
            <a:ext cx="5242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13" name="Content Placeholder 2"/>
          <p:cNvSpPr>
            <a:spLocks noGrp="1"/>
          </p:cNvSpPr>
          <p:nvPr>
            <p:ph idx="10"/>
          </p:nvPr>
        </p:nvSpPr>
        <p:spPr>
          <a:xfrm>
            <a:off x="6339840" y="1554480"/>
            <a:ext cx="524256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baseline="0">
                <a:solidFill>
                  <a:schemeClr val="tx2"/>
                </a:solidFill>
                <a:latin typeface="+mn-lt"/>
              </a:defRPr>
            </a:lvl7pPr>
            <a:lvl8pPr>
              <a:defRPr baseline="0">
                <a:solidFill>
                  <a:schemeClr val="tx2"/>
                </a:solidFill>
                <a:latin typeface="+mn-lt"/>
              </a:defRPr>
            </a:lvl8pPr>
            <a:lvl9pPr>
              <a:defRPr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700496433"/>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Eighth level</a:t>
            </a:r>
          </a:p>
          <a:p>
            <a:pPr lvl="7"/>
            <a:r>
              <a:rPr lang="en-US" dirty="0" smtClean="0"/>
              <a:t>Ninth level</a:t>
            </a:r>
          </a:p>
          <a:p>
            <a:pPr lvl="7"/>
            <a:r>
              <a:rPr 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3030842706"/>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4"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045798938"/>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45305"/>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rgbClr val="FFFFFF"/>
                </a:solidFill>
                <a:effectLst/>
                <a:latin typeface="+mj-lt"/>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rgbClr val="FFFFF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5567787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3249214914"/>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0" y="5680441"/>
            <a:ext cx="12192000" cy="1177559"/>
          </a:xfrm>
          <a:prstGeom prst="rect">
            <a:avLst/>
          </a:prstGeom>
        </p:spPr>
      </p:pic>
      <p:sp>
        <p:nvSpPr>
          <p:cNvPr id="2" name="Title 1"/>
          <p:cNvSpPr>
            <a:spLocks noGrp="1"/>
          </p:cNvSpPr>
          <p:nvPr>
            <p:ph type="title"/>
          </p:nvPr>
        </p:nvSpPr>
        <p:spPr/>
        <p:txBody>
          <a:bodyPr/>
          <a:lstStyle>
            <a:lvl1pPr>
              <a:defRPr b="0">
                <a:solidFill>
                  <a:schemeClr val="tx1"/>
                </a:solidFill>
              </a:defRPr>
            </a:lvl1pPr>
          </a:lstStyle>
          <a:p>
            <a:r>
              <a:rPr lang="en-US" dirty="0" smtClean="0"/>
              <a:t>Click to edit Master title style</a:t>
            </a:r>
            <a:endParaRPr lang="en-US" dirty="0"/>
          </a:p>
        </p:txBody>
      </p:sp>
      <p:sp>
        <p:nvSpPr>
          <p:cNvPr id="7" name="Footer Placeholder 1"/>
          <p:cNvSpPr txBox="1">
            <a:spLocks/>
          </p:cNvSpPr>
          <p:nvPr userDrawn="1"/>
        </p:nvSpPr>
        <p:spPr>
          <a:xfrm>
            <a:off x="609600" y="3472543"/>
            <a:ext cx="10972800" cy="2207898"/>
          </a:xfrm>
          <a:prstGeom prst="rect">
            <a:avLst/>
          </a:prstGeom>
        </p:spPr>
        <p:txBody>
          <a:bodyPr anchor="b" anchorCtr="0"/>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r>
              <a:rPr lang="en-US" sz="1600" dirty="0" smtClean="0">
                <a:solidFill>
                  <a:schemeClr val="tx2"/>
                </a:solidFill>
                <a:latin typeface="+mj-lt"/>
              </a:rPr>
              <a:t>For more information, contact CDC</a:t>
            </a:r>
            <a:br>
              <a:rPr lang="en-US" sz="1600" dirty="0" smtClean="0">
                <a:solidFill>
                  <a:schemeClr val="tx2"/>
                </a:solidFill>
                <a:latin typeface="+mj-lt"/>
              </a:rPr>
            </a:br>
            <a:r>
              <a:rPr lang="en-US" sz="1600" dirty="0" smtClean="0">
                <a:solidFill>
                  <a:schemeClr val="tx2"/>
                </a:solidFill>
                <a:latin typeface="+mj-lt"/>
              </a:rPr>
              <a:t>1-800-CDC-INFO (232-4636)</a:t>
            </a:r>
            <a:br>
              <a:rPr lang="en-US" sz="1600" dirty="0" smtClean="0">
                <a:solidFill>
                  <a:schemeClr val="tx2"/>
                </a:solidFill>
                <a:latin typeface="+mj-lt"/>
              </a:rPr>
            </a:br>
            <a:r>
              <a:rPr lang="en-US" sz="1600" dirty="0" smtClean="0">
                <a:solidFill>
                  <a:schemeClr val="tx2"/>
                </a:solidFill>
                <a:latin typeface="+mj-lt"/>
              </a:rPr>
              <a:t>TTY:  1-888-232-6348    </a:t>
            </a:r>
            <a:r>
              <a:rPr lang="en-US" sz="1600" dirty="0" smtClean="0">
                <a:solidFill>
                  <a:schemeClr val="tx2"/>
                </a:solidFill>
                <a:latin typeface="+mj-lt"/>
                <a:hlinkClick r:id="rId3"/>
              </a:rPr>
              <a:t>www.cdc.gov</a:t>
            </a:r>
            <a:endParaRPr lang="en-US" sz="1600" dirty="0" smtClean="0">
              <a:solidFill>
                <a:schemeClr val="tx2"/>
              </a:solidFill>
              <a:latin typeface="+mj-lt"/>
            </a:endParaRPr>
          </a:p>
          <a:p>
            <a:r>
              <a:rPr lang="en-US" sz="1600" dirty="0" smtClean="0">
                <a:solidFill>
                  <a:schemeClr val="tx2"/>
                </a:solidFill>
                <a:latin typeface="+mj-lt"/>
              </a:rPr>
              <a:t/>
            </a:r>
            <a:br>
              <a:rPr lang="en-US" sz="1600" dirty="0" smtClean="0">
                <a:solidFill>
                  <a:schemeClr val="tx2"/>
                </a:solidFill>
                <a:latin typeface="+mj-lt"/>
              </a:rPr>
            </a:br>
            <a:r>
              <a:rPr lang="en-US" sz="1200" dirty="0" smtClean="0">
                <a:solidFill>
                  <a:schemeClr val="tx2"/>
                </a:solidFill>
                <a:latin typeface="+mj-lt"/>
              </a:rPr>
              <a:t>The findings and conclusions in this report are those of the authors and do not necessarily represent the official position of the Centers for Disease Control and Prevention.</a:t>
            </a:r>
          </a:p>
          <a:p>
            <a:endParaRPr lang="en-US" sz="1200" dirty="0" smtClean="0">
              <a:solidFill>
                <a:schemeClr val="tx2"/>
              </a:solidFill>
              <a:latin typeface="+mj-lt"/>
            </a:endParaRPr>
          </a:p>
          <a:p>
            <a:r>
              <a:rPr lang="en-US" sz="1200" kern="1200" dirty="0" smtClean="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1200" kern="1200" baseline="0" dirty="0" smtClean="0">
                <a:solidFill>
                  <a:schemeClr val="tx2"/>
                </a:solidFill>
                <a:latin typeface="+mj-lt"/>
                <a:ea typeface="Calibri" panose="020F0502020204030204" pitchFamily="34" charset="0"/>
                <a:cs typeface="Times New Roman" panose="02020603050405020304" pitchFamily="18" charset="0"/>
              </a:rPr>
              <a:t> </a:t>
            </a:r>
            <a:r>
              <a:rPr lang="en-US" sz="1200" kern="1200" dirty="0" smtClean="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
        <p:nvSpPr>
          <p:cNvPr id="4" name="Content Placeholder 3"/>
          <p:cNvSpPr>
            <a:spLocks noGrp="1"/>
          </p:cNvSpPr>
          <p:nvPr>
            <p:ph sz="quarter" idx="10"/>
          </p:nvPr>
        </p:nvSpPr>
        <p:spPr>
          <a:xfrm>
            <a:off x="609600" y="1593850"/>
            <a:ext cx="10972800" cy="2163763"/>
          </a:xfrm>
        </p:spPr>
        <p:txBody>
          <a:bodyPr/>
          <a:lstStyle>
            <a:lvl1pPr marL="0" indent="0">
              <a:buNone/>
              <a:defRPr/>
            </a:lvl1pPr>
            <a:lvl2pPr marL="243834" indent="0">
              <a:buNone/>
              <a:defRPr/>
            </a:lvl2pPr>
            <a:lvl3pPr marL="487668" indent="0">
              <a:buNone/>
              <a:defRPr/>
            </a:lvl3pPr>
            <a:lvl4pPr marL="762006" indent="0">
              <a:buNone/>
              <a:defRPr/>
            </a:lvl4pPr>
            <a:lvl5pPr marL="975336" indent="0">
              <a:buNone/>
              <a:defRPr/>
            </a:lvl5pPr>
          </a:lstStyle>
          <a:p>
            <a:pPr lvl="0"/>
            <a:r>
              <a:rPr lang="en-US" dirty="0" smtClean="0"/>
              <a:t>Click to edit Master text styles</a:t>
            </a:r>
          </a:p>
        </p:txBody>
      </p:sp>
    </p:spTree>
    <p:extLst>
      <p:ext uri="{BB962C8B-B14F-4D97-AF65-F5344CB8AC3E}">
        <p14:creationId xmlns:p14="http://schemas.microsoft.com/office/powerpoint/2010/main" val="2248225590"/>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srgbClr val="0039A6"/>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srgbClr val="0039A6"/>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BCAD4D6-931B-ED4B-8E24-D85F810C9052}" type="slidenum">
              <a:rPr lang="en-US" smtClean="0">
                <a:solidFill>
                  <a:srgbClr val="0039A6"/>
                </a:solidFill>
              </a:rPr>
              <a:pPr/>
              <a:t>‹#›</a:t>
            </a:fld>
            <a:endParaRPr lang="en-US" dirty="0">
              <a:solidFill>
                <a:srgbClr val="0039A6"/>
              </a:solidFill>
            </a:endParaRPr>
          </a:p>
        </p:txBody>
      </p:sp>
    </p:spTree>
    <p:extLst>
      <p:ext uri="{BB962C8B-B14F-4D97-AF65-F5344CB8AC3E}">
        <p14:creationId xmlns:p14="http://schemas.microsoft.com/office/powerpoint/2010/main" val="9562317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accent6"/>
                </a:solidFill>
                <a:effectLst/>
                <a:latin typeface="Calibri" pitchFamily="34" charset="0"/>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tx2">
                    <a:lumMod val="95000"/>
                  </a:scheme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r>
              <a:rPr lang="en-US" sz="2000" dirty="0">
                <a:solidFill>
                  <a:schemeClr val="tx2">
                    <a:lumMod val="95000"/>
                  </a:schemeClr>
                </a:solidFill>
                <a:latin typeface="+mj-lt"/>
              </a:rPr>
              <a:t>National Center for Immunization and Respiratory Diseases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bg2"/>
                </a:solidFill>
                <a:latin typeface="Calibri" panose="020F0502020204030204" pitchFamily="34" charset="0"/>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5" name="TextBox 14"/>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bg2"/>
                </a:solidFill>
                <a:latin typeface="Calibri" panose="020F0502020204030204" pitchFamily="34" charset="0"/>
              </a:rPr>
              <a:t>Centers for Disease Control and Prevention</a:t>
            </a:r>
          </a:p>
        </p:txBody>
      </p:sp>
      <p:sp>
        <p:nvSpPr>
          <p:cNvPr id="16" name="Rectangle 15"/>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8" name="TextBox 17"/>
          <p:cNvSpPr txBox="1"/>
          <p:nvPr userDrawn="1"/>
        </p:nvSpPr>
        <p:spPr>
          <a:xfrm>
            <a:off x="609600" y="192627"/>
            <a:ext cx="9204101" cy="461665"/>
          </a:xfrm>
          <a:prstGeom prst="rect">
            <a:avLst/>
          </a:prstGeom>
          <a:noFill/>
        </p:spPr>
        <p:txBody>
          <a:bodyPr wrap="square" rtlCol="0">
            <a:spAutoFit/>
          </a:bodyPr>
          <a:lstStyle/>
          <a:p>
            <a:r>
              <a:rPr lang="en-US" sz="2400" b="1" dirty="0" smtClean="0">
                <a:solidFill>
                  <a:schemeClr val="bg1"/>
                </a:solidFill>
                <a:latin typeface="Calibri" panose="020F0502020204030204" pitchFamily="34" charset="0"/>
              </a:rPr>
              <a:t>Centers for Disease Control and Prevention</a:t>
            </a:r>
          </a:p>
        </p:txBody>
      </p:sp>
      <p:sp>
        <p:nvSpPr>
          <p:cNvPr id="19" name="Rectangle 18"/>
          <p:cNvSpPr/>
          <p:nvPr userDrawn="1"/>
        </p:nvSpPr>
        <p:spPr>
          <a:xfrm>
            <a:off x="609599" y="577002"/>
            <a:ext cx="9204101" cy="400110"/>
          </a:xfrm>
          <a:prstGeom prst="rect">
            <a:avLst/>
          </a:prstGeom>
        </p:spPr>
        <p:txBody>
          <a:bodyPr wrap="square">
            <a:spAutoFit/>
          </a:bodyPr>
          <a:lstStyle/>
          <a:p>
            <a:r>
              <a:rPr lang="en-US" sz="2000" dirty="0">
                <a:solidFill>
                  <a:schemeClr val="bg1"/>
                </a:solidFill>
                <a:latin typeface="+mj-lt"/>
              </a:rPr>
              <a:t>National Center for Immunization and Respiratory Diseases</a:t>
            </a:r>
          </a:p>
        </p:txBody>
      </p:sp>
      <p:sp>
        <p:nvSpPr>
          <p:cNvPr id="21" name="Rectangle 20"/>
          <p:cNvSpPr/>
          <p:nvPr userDrawn="1"/>
        </p:nvSpPr>
        <p:spPr>
          <a:xfrm>
            <a:off x="609598" y="6495064"/>
            <a:ext cx="10972801" cy="230832"/>
          </a:xfrm>
          <a:prstGeom prst="rect">
            <a:avLst/>
          </a:prstGeom>
        </p:spPr>
        <p:txBody>
          <a:bodyPr wrap="square" anchor="b" anchorCtr="0">
            <a:spAutoFit/>
          </a:bodyPr>
          <a:lstStyle/>
          <a:p>
            <a:r>
              <a:rPr lang="en-US" sz="900" dirty="0" smtClean="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900" baseline="0" dirty="0" smtClean="0">
                <a:solidFill>
                  <a:schemeClr val="tx2"/>
                </a:solidFill>
                <a:latin typeface="+mj-lt"/>
                <a:ea typeface="Calibri" panose="020F0502020204030204" pitchFamily="34" charset="0"/>
                <a:cs typeface="Times New Roman" panose="02020603050405020304" pitchFamily="18" charset="0"/>
              </a:rPr>
              <a:t> </a:t>
            </a:r>
            <a:r>
              <a:rPr lang="en-US" sz="900" dirty="0" smtClean="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Tree>
    <p:extLst>
      <p:ext uri="{BB962C8B-B14F-4D97-AF65-F5344CB8AC3E}">
        <p14:creationId xmlns:p14="http://schemas.microsoft.com/office/powerpoint/2010/main" val="4285355451"/>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554163"/>
            <a:ext cx="10972800" cy="46212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677239022"/>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79"/>
            <a:ext cx="5242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13" name="Content Placeholder 2"/>
          <p:cNvSpPr>
            <a:spLocks noGrp="1"/>
          </p:cNvSpPr>
          <p:nvPr>
            <p:ph idx="10"/>
          </p:nvPr>
        </p:nvSpPr>
        <p:spPr>
          <a:xfrm>
            <a:off x="6339840" y="1554480"/>
            <a:ext cx="524256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baseline="0">
                <a:solidFill>
                  <a:schemeClr val="tx2"/>
                </a:solidFill>
                <a:latin typeface="+mn-lt"/>
              </a:defRPr>
            </a:lvl7pPr>
            <a:lvl8pPr>
              <a:defRPr baseline="0">
                <a:solidFill>
                  <a:schemeClr val="tx2"/>
                </a:solidFill>
                <a:latin typeface="+mn-lt"/>
              </a:defRPr>
            </a:lvl8pPr>
            <a:lvl9pPr>
              <a:defRPr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242103657"/>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Eighth level</a:t>
            </a:r>
          </a:p>
          <a:p>
            <a:pPr lvl="7"/>
            <a:r>
              <a:rPr lang="en-US" dirty="0" smtClean="0"/>
              <a:t>Ninth level</a:t>
            </a:r>
          </a:p>
          <a:p>
            <a:pPr lvl="7"/>
            <a:r>
              <a:rPr 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617652015"/>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4"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3143395227"/>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173923"/>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rgbClr val="FFFFFF"/>
                </a:solidFill>
                <a:effectLst/>
                <a:latin typeface="+mj-lt"/>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rgbClr val="FFFFF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7729006"/>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0" y="5680441"/>
            <a:ext cx="12192000" cy="1177559"/>
          </a:xfrm>
          <a:prstGeom prst="rect">
            <a:avLst/>
          </a:prstGeom>
        </p:spPr>
      </p:pic>
      <p:sp>
        <p:nvSpPr>
          <p:cNvPr id="2" name="Title 1"/>
          <p:cNvSpPr>
            <a:spLocks noGrp="1"/>
          </p:cNvSpPr>
          <p:nvPr>
            <p:ph type="title"/>
          </p:nvPr>
        </p:nvSpPr>
        <p:spPr/>
        <p:txBody>
          <a:bodyPr/>
          <a:lstStyle>
            <a:lvl1pPr>
              <a:defRPr b="0">
                <a:solidFill>
                  <a:schemeClr val="tx1"/>
                </a:solidFill>
              </a:defRPr>
            </a:lvl1pPr>
          </a:lstStyle>
          <a:p>
            <a:r>
              <a:rPr lang="en-US" dirty="0" smtClean="0"/>
              <a:t>Click to edit Master title style</a:t>
            </a:r>
            <a:endParaRPr lang="en-US" dirty="0"/>
          </a:p>
        </p:txBody>
      </p:sp>
      <p:sp>
        <p:nvSpPr>
          <p:cNvPr id="7" name="Footer Placeholder 1"/>
          <p:cNvSpPr txBox="1">
            <a:spLocks/>
          </p:cNvSpPr>
          <p:nvPr userDrawn="1"/>
        </p:nvSpPr>
        <p:spPr>
          <a:xfrm>
            <a:off x="609600" y="3472543"/>
            <a:ext cx="10972800" cy="2207898"/>
          </a:xfrm>
          <a:prstGeom prst="rect">
            <a:avLst/>
          </a:prstGeom>
        </p:spPr>
        <p:txBody>
          <a:bodyPr anchor="b" anchorCtr="0"/>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r>
              <a:rPr lang="en-US" sz="1600" dirty="0" smtClean="0">
                <a:solidFill>
                  <a:schemeClr val="tx2"/>
                </a:solidFill>
                <a:latin typeface="+mj-lt"/>
              </a:rPr>
              <a:t>For more information, contact CDC</a:t>
            </a:r>
            <a:br>
              <a:rPr lang="en-US" sz="1600" dirty="0" smtClean="0">
                <a:solidFill>
                  <a:schemeClr val="tx2"/>
                </a:solidFill>
                <a:latin typeface="+mj-lt"/>
              </a:rPr>
            </a:br>
            <a:r>
              <a:rPr lang="en-US" sz="1600" dirty="0" smtClean="0">
                <a:solidFill>
                  <a:schemeClr val="tx2"/>
                </a:solidFill>
                <a:latin typeface="+mj-lt"/>
              </a:rPr>
              <a:t>1-800-CDC-INFO (232-4636)</a:t>
            </a:r>
            <a:br>
              <a:rPr lang="en-US" sz="1600" dirty="0" smtClean="0">
                <a:solidFill>
                  <a:schemeClr val="tx2"/>
                </a:solidFill>
                <a:latin typeface="+mj-lt"/>
              </a:rPr>
            </a:br>
            <a:r>
              <a:rPr lang="en-US" sz="1600" dirty="0" smtClean="0">
                <a:solidFill>
                  <a:schemeClr val="tx2"/>
                </a:solidFill>
                <a:latin typeface="+mj-lt"/>
              </a:rPr>
              <a:t>TTY:  1-888-232-6348    </a:t>
            </a:r>
            <a:r>
              <a:rPr lang="en-US" sz="1600" dirty="0" smtClean="0">
                <a:solidFill>
                  <a:schemeClr val="tx2"/>
                </a:solidFill>
                <a:latin typeface="+mj-lt"/>
                <a:hlinkClick r:id="rId3"/>
              </a:rPr>
              <a:t>www.cdc.gov</a:t>
            </a:r>
            <a:endParaRPr lang="en-US" sz="1600" dirty="0" smtClean="0">
              <a:solidFill>
                <a:schemeClr val="tx2"/>
              </a:solidFill>
              <a:latin typeface="+mj-lt"/>
            </a:endParaRPr>
          </a:p>
          <a:p>
            <a:r>
              <a:rPr lang="en-US" sz="1600" dirty="0" smtClean="0">
                <a:solidFill>
                  <a:schemeClr val="tx2"/>
                </a:solidFill>
                <a:latin typeface="+mj-lt"/>
              </a:rPr>
              <a:t/>
            </a:r>
            <a:br>
              <a:rPr lang="en-US" sz="1600" dirty="0" smtClean="0">
                <a:solidFill>
                  <a:schemeClr val="tx2"/>
                </a:solidFill>
                <a:latin typeface="+mj-lt"/>
              </a:rPr>
            </a:br>
            <a:r>
              <a:rPr lang="en-US" sz="1200" dirty="0" smtClean="0">
                <a:solidFill>
                  <a:schemeClr val="tx2"/>
                </a:solidFill>
                <a:latin typeface="+mj-lt"/>
              </a:rPr>
              <a:t>The findings and conclusions in this report are those of the authors and do not necessarily represent the official position of the Centers for Disease Control and Prevention.</a:t>
            </a:r>
          </a:p>
          <a:p>
            <a:endParaRPr lang="en-US" sz="1200" dirty="0" smtClean="0">
              <a:solidFill>
                <a:schemeClr val="tx2"/>
              </a:solidFill>
              <a:latin typeface="+mj-lt"/>
            </a:endParaRPr>
          </a:p>
          <a:p>
            <a:r>
              <a:rPr lang="en-US" sz="1200" kern="1200" dirty="0" smtClean="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1200" kern="1200" baseline="0" dirty="0" smtClean="0">
                <a:solidFill>
                  <a:schemeClr val="tx2"/>
                </a:solidFill>
                <a:latin typeface="+mj-lt"/>
                <a:ea typeface="Calibri" panose="020F0502020204030204" pitchFamily="34" charset="0"/>
                <a:cs typeface="Times New Roman" panose="02020603050405020304" pitchFamily="18" charset="0"/>
              </a:rPr>
              <a:t> </a:t>
            </a:r>
            <a:r>
              <a:rPr lang="en-US" sz="1200" kern="1200" dirty="0" smtClean="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
        <p:nvSpPr>
          <p:cNvPr id="4" name="Content Placeholder 3"/>
          <p:cNvSpPr>
            <a:spLocks noGrp="1"/>
          </p:cNvSpPr>
          <p:nvPr>
            <p:ph sz="quarter" idx="10"/>
          </p:nvPr>
        </p:nvSpPr>
        <p:spPr>
          <a:xfrm>
            <a:off x="609600" y="1593850"/>
            <a:ext cx="10972800" cy="2163763"/>
          </a:xfrm>
        </p:spPr>
        <p:txBody>
          <a:bodyPr/>
          <a:lstStyle>
            <a:lvl1pPr marL="0" indent="0">
              <a:buNone/>
              <a:defRPr/>
            </a:lvl1pPr>
            <a:lvl2pPr marL="243834" indent="0">
              <a:buNone/>
              <a:defRPr/>
            </a:lvl2pPr>
            <a:lvl3pPr marL="487668" indent="0">
              <a:buNone/>
              <a:defRPr/>
            </a:lvl3pPr>
            <a:lvl4pPr marL="762006" indent="0">
              <a:buNone/>
              <a:defRPr/>
            </a:lvl4pPr>
            <a:lvl5pPr marL="975336" indent="0">
              <a:buNone/>
              <a:defRPr/>
            </a:lvl5pPr>
          </a:lstStyle>
          <a:p>
            <a:pPr lvl="0"/>
            <a:r>
              <a:rPr lang="en-US" dirty="0" smtClean="0"/>
              <a:t>Click to edit Master text styles</a:t>
            </a:r>
          </a:p>
        </p:txBody>
      </p:sp>
    </p:spTree>
    <p:extLst>
      <p:ext uri="{BB962C8B-B14F-4D97-AF65-F5344CB8AC3E}">
        <p14:creationId xmlns:p14="http://schemas.microsoft.com/office/powerpoint/2010/main" val="255061989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528114960"/>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5550643"/>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accent6"/>
                </a:solidFill>
                <a:effectLst/>
                <a:latin typeface="Calibri" pitchFamily="34" charset="0"/>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tx2">
                    <a:lumMod val="95000"/>
                  </a:scheme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r>
              <a:rPr lang="en-US" sz="2000" dirty="0">
                <a:solidFill>
                  <a:schemeClr val="tx2">
                    <a:lumMod val="95000"/>
                  </a:schemeClr>
                </a:solidFill>
                <a:latin typeface="+mj-lt"/>
              </a:rPr>
              <a:t>National Center for Immunization and Respiratory Diseases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bg2"/>
                </a:solidFill>
                <a:latin typeface="Calibri" panose="020F0502020204030204" pitchFamily="34" charset="0"/>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5" name="TextBox 14"/>
          <p:cNvSpPr txBox="1"/>
          <p:nvPr/>
        </p:nvSpPr>
        <p:spPr>
          <a:xfrm>
            <a:off x="609600" y="192627"/>
            <a:ext cx="9204101" cy="461665"/>
          </a:xfrm>
          <a:prstGeom prst="rect">
            <a:avLst/>
          </a:prstGeom>
          <a:noFill/>
        </p:spPr>
        <p:txBody>
          <a:bodyPr wrap="square" rtlCol="0">
            <a:spAutoFit/>
          </a:bodyPr>
          <a:lstStyle/>
          <a:p>
            <a:r>
              <a:rPr lang="en-US" sz="2400" b="1" dirty="0" smtClean="0">
                <a:solidFill>
                  <a:schemeClr val="bg2"/>
                </a:solidFill>
                <a:latin typeface="Calibri" panose="020F0502020204030204" pitchFamily="34" charset="0"/>
              </a:rPr>
              <a:t>Centers for Disease Control and Prevention</a:t>
            </a:r>
          </a:p>
        </p:txBody>
      </p:sp>
      <p:sp>
        <p:nvSpPr>
          <p:cNvPr id="16" name="Rectangle 15"/>
          <p:cNvSpPr/>
          <p:nvPr/>
        </p:nvSpPr>
        <p:spPr>
          <a:xfrm>
            <a:off x="609599" y="577002"/>
            <a:ext cx="9204101" cy="400110"/>
          </a:xfrm>
          <a:prstGeom prst="rect">
            <a:avLst/>
          </a:prstGeom>
        </p:spPr>
        <p:txBody>
          <a:bodyPr wrap="square">
            <a:spAutoFit/>
          </a:bodyPr>
          <a:lstStyle/>
          <a:p>
            <a:r>
              <a:rPr lang="en-US" sz="2000" dirty="0">
                <a:solidFill>
                  <a:schemeClr val="bg2"/>
                </a:solidFill>
                <a:latin typeface="+mj-lt"/>
              </a:rPr>
              <a:t>National Center for Immunization and Respiratory Diseases</a:t>
            </a:r>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8" name="TextBox 17"/>
          <p:cNvSpPr txBox="1"/>
          <p:nvPr userDrawn="1"/>
        </p:nvSpPr>
        <p:spPr>
          <a:xfrm>
            <a:off x="609600" y="192627"/>
            <a:ext cx="9204101" cy="461665"/>
          </a:xfrm>
          <a:prstGeom prst="rect">
            <a:avLst/>
          </a:prstGeom>
          <a:noFill/>
        </p:spPr>
        <p:txBody>
          <a:bodyPr wrap="square" rtlCol="0">
            <a:spAutoFit/>
          </a:bodyPr>
          <a:lstStyle/>
          <a:p>
            <a:r>
              <a:rPr lang="en-US" sz="2400" b="1" dirty="0" smtClean="0">
                <a:solidFill>
                  <a:schemeClr val="bg1"/>
                </a:solidFill>
                <a:latin typeface="Calibri" panose="020F0502020204030204" pitchFamily="34" charset="0"/>
              </a:rPr>
              <a:t>Centers for Disease Control and Prevention</a:t>
            </a:r>
          </a:p>
        </p:txBody>
      </p:sp>
      <p:sp>
        <p:nvSpPr>
          <p:cNvPr id="19" name="Rectangle 18"/>
          <p:cNvSpPr/>
          <p:nvPr userDrawn="1"/>
        </p:nvSpPr>
        <p:spPr>
          <a:xfrm>
            <a:off x="609599" y="577002"/>
            <a:ext cx="9204101" cy="400110"/>
          </a:xfrm>
          <a:prstGeom prst="rect">
            <a:avLst/>
          </a:prstGeom>
        </p:spPr>
        <p:txBody>
          <a:bodyPr wrap="square">
            <a:spAutoFit/>
          </a:bodyPr>
          <a:lstStyle/>
          <a:p>
            <a:r>
              <a:rPr lang="en-US" sz="2000" dirty="0">
                <a:solidFill>
                  <a:schemeClr val="bg1"/>
                </a:solidFill>
                <a:latin typeface="+mj-lt"/>
              </a:rPr>
              <a:t>National Center for Immunization and Respiratory Diseases</a:t>
            </a:r>
          </a:p>
        </p:txBody>
      </p:sp>
      <p:sp>
        <p:nvSpPr>
          <p:cNvPr id="21" name="Rectangle 20"/>
          <p:cNvSpPr/>
          <p:nvPr userDrawn="1"/>
        </p:nvSpPr>
        <p:spPr>
          <a:xfrm>
            <a:off x="609598" y="6495064"/>
            <a:ext cx="10972801" cy="230832"/>
          </a:xfrm>
          <a:prstGeom prst="rect">
            <a:avLst/>
          </a:prstGeom>
        </p:spPr>
        <p:txBody>
          <a:bodyPr wrap="square" anchor="b" anchorCtr="0">
            <a:spAutoFit/>
          </a:bodyPr>
          <a:lstStyle/>
          <a:p>
            <a:r>
              <a:rPr lang="en-US" sz="900" dirty="0" smtClean="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900" baseline="0" dirty="0" smtClean="0">
                <a:solidFill>
                  <a:schemeClr val="tx2"/>
                </a:solidFill>
                <a:latin typeface="+mj-lt"/>
                <a:ea typeface="Calibri" panose="020F0502020204030204" pitchFamily="34" charset="0"/>
                <a:cs typeface="Times New Roman" panose="02020603050405020304" pitchFamily="18" charset="0"/>
              </a:rPr>
              <a:t> </a:t>
            </a:r>
            <a:r>
              <a:rPr lang="en-US" sz="900" dirty="0" smtClean="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Tree>
    <p:extLst>
      <p:ext uri="{BB962C8B-B14F-4D97-AF65-F5344CB8AC3E}">
        <p14:creationId xmlns:p14="http://schemas.microsoft.com/office/powerpoint/2010/main" val="4116918845"/>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554163"/>
            <a:ext cx="10972800" cy="46212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32149124"/>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79"/>
            <a:ext cx="5242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13" name="Content Placeholder 2"/>
          <p:cNvSpPr>
            <a:spLocks noGrp="1"/>
          </p:cNvSpPr>
          <p:nvPr>
            <p:ph idx="10"/>
          </p:nvPr>
        </p:nvSpPr>
        <p:spPr>
          <a:xfrm>
            <a:off x="6339840" y="1554480"/>
            <a:ext cx="524256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baseline="0">
                <a:solidFill>
                  <a:schemeClr val="tx2"/>
                </a:solidFill>
                <a:latin typeface="+mn-lt"/>
              </a:defRPr>
            </a:lvl7pPr>
            <a:lvl8pPr>
              <a:defRPr baseline="0">
                <a:solidFill>
                  <a:schemeClr val="tx2"/>
                </a:solidFill>
                <a:latin typeface="+mn-lt"/>
              </a:defRPr>
            </a:lvl8pPr>
            <a:lvl9pPr>
              <a:defRPr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3487491912"/>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Eighth level</a:t>
            </a:r>
          </a:p>
          <a:p>
            <a:pPr lvl="7"/>
            <a:r>
              <a:rPr lang="en-US" dirty="0" smtClean="0"/>
              <a:t>Ninth level</a:t>
            </a:r>
          </a:p>
          <a:p>
            <a:pPr lvl="7"/>
            <a:r>
              <a:rPr 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386989504"/>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4"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84774557"/>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349661"/>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rgbClr val="FFFFFF"/>
                </a:solidFill>
                <a:effectLst/>
                <a:latin typeface="+mj-lt"/>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rgbClr val="FFFFF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054530298"/>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0" y="5680441"/>
            <a:ext cx="12192000" cy="1177559"/>
          </a:xfrm>
          <a:prstGeom prst="rect">
            <a:avLst/>
          </a:prstGeom>
        </p:spPr>
      </p:pic>
      <p:sp>
        <p:nvSpPr>
          <p:cNvPr id="2" name="Title 1"/>
          <p:cNvSpPr>
            <a:spLocks noGrp="1"/>
          </p:cNvSpPr>
          <p:nvPr>
            <p:ph type="title"/>
          </p:nvPr>
        </p:nvSpPr>
        <p:spPr/>
        <p:txBody>
          <a:bodyPr/>
          <a:lstStyle>
            <a:lvl1pPr>
              <a:defRPr b="0">
                <a:solidFill>
                  <a:schemeClr val="tx1"/>
                </a:solidFill>
              </a:defRPr>
            </a:lvl1pPr>
          </a:lstStyle>
          <a:p>
            <a:r>
              <a:rPr lang="en-US" dirty="0" smtClean="0"/>
              <a:t>Click to edit Master title style</a:t>
            </a:r>
            <a:endParaRPr lang="en-US" dirty="0"/>
          </a:p>
        </p:txBody>
      </p:sp>
      <p:sp>
        <p:nvSpPr>
          <p:cNvPr id="7" name="Footer Placeholder 1"/>
          <p:cNvSpPr txBox="1">
            <a:spLocks/>
          </p:cNvSpPr>
          <p:nvPr userDrawn="1"/>
        </p:nvSpPr>
        <p:spPr>
          <a:xfrm>
            <a:off x="609600" y="3472543"/>
            <a:ext cx="10972800" cy="2207898"/>
          </a:xfrm>
          <a:prstGeom prst="rect">
            <a:avLst/>
          </a:prstGeom>
        </p:spPr>
        <p:txBody>
          <a:bodyPr anchor="b" anchorCtr="0"/>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r>
              <a:rPr lang="en-US" sz="1600" dirty="0" smtClean="0">
                <a:solidFill>
                  <a:schemeClr val="tx2"/>
                </a:solidFill>
                <a:latin typeface="+mj-lt"/>
              </a:rPr>
              <a:t>For more information, contact CDC</a:t>
            </a:r>
            <a:br>
              <a:rPr lang="en-US" sz="1600" dirty="0" smtClean="0">
                <a:solidFill>
                  <a:schemeClr val="tx2"/>
                </a:solidFill>
                <a:latin typeface="+mj-lt"/>
              </a:rPr>
            </a:br>
            <a:r>
              <a:rPr lang="en-US" sz="1600" dirty="0" smtClean="0">
                <a:solidFill>
                  <a:schemeClr val="tx2"/>
                </a:solidFill>
                <a:latin typeface="+mj-lt"/>
              </a:rPr>
              <a:t>1-800-CDC-INFO (232-4636)</a:t>
            </a:r>
            <a:br>
              <a:rPr lang="en-US" sz="1600" dirty="0" smtClean="0">
                <a:solidFill>
                  <a:schemeClr val="tx2"/>
                </a:solidFill>
                <a:latin typeface="+mj-lt"/>
              </a:rPr>
            </a:br>
            <a:r>
              <a:rPr lang="en-US" sz="1600" dirty="0" smtClean="0">
                <a:solidFill>
                  <a:schemeClr val="tx2"/>
                </a:solidFill>
                <a:latin typeface="+mj-lt"/>
              </a:rPr>
              <a:t>TTY:  1-888-232-6348    </a:t>
            </a:r>
            <a:r>
              <a:rPr lang="en-US" sz="1600" dirty="0" smtClean="0">
                <a:solidFill>
                  <a:schemeClr val="tx2"/>
                </a:solidFill>
                <a:latin typeface="+mj-lt"/>
                <a:hlinkClick r:id="rId3"/>
              </a:rPr>
              <a:t>www.cdc.gov</a:t>
            </a:r>
            <a:endParaRPr lang="en-US" sz="1600" dirty="0" smtClean="0">
              <a:solidFill>
                <a:schemeClr val="tx2"/>
              </a:solidFill>
              <a:latin typeface="+mj-lt"/>
            </a:endParaRPr>
          </a:p>
          <a:p>
            <a:r>
              <a:rPr lang="en-US" sz="1600" dirty="0" smtClean="0">
                <a:solidFill>
                  <a:schemeClr val="tx2"/>
                </a:solidFill>
                <a:latin typeface="+mj-lt"/>
              </a:rPr>
              <a:t/>
            </a:r>
            <a:br>
              <a:rPr lang="en-US" sz="1600" dirty="0" smtClean="0">
                <a:solidFill>
                  <a:schemeClr val="tx2"/>
                </a:solidFill>
                <a:latin typeface="+mj-lt"/>
              </a:rPr>
            </a:br>
            <a:r>
              <a:rPr lang="en-US" sz="1200" dirty="0" smtClean="0">
                <a:solidFill>
                  <a:schemeClr val="tx2"/>
                </a:solidFill>
                <a:latin typeface="+mj-lt"/>
              </a:rPr>
              <a:t>The findings and conclusions in this report are those of the authors and do not necessarily represent the official position of the Centers for Disease Control and Prevention.</a:t>
            </a:r>
          </a:p>
          <a:p>
            <a:endParaRPr lang="en-US" sz="1200" dirty="0" smtClean="0">
              <a:solidFill>
                <a:schemeClr val="tx2"/>
              </a:solidFill>
              <a:latin typeface="+mj-lt"/>
            </a:endParaRPr>
          </a:p>
          <a:p>
            <a:r>
              <a:rPr lang="en-US" sz="1200" kern="1200" dirty="0" smtClean="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1200" kern="1200" baseline="0" dirty="0" smtClean="0">
                <a:solidFill>
                  <a:schemeClr val="tx2"/>
                </a:solidFill>
                <a:latin typeface="+mj-lt"/>
                <a:ea typeface="Calibri" panose="020F0502020204030204" pitchFamily="34" charset="0"/>
                <a:cs typeface="Times New Roman" panose="02020603050405020304" pitchFamily="18" charset="0"/>
              </a:rPr>
              <a:t> </a:t>
            </a:r>
            <a:r>
              <a:rPr lang="en-US" sz="1200" kern="1200" dirty="0" smtClean="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
        <p:nvSpPr>
          <p:cNvPr id="4" name="Content Placeholder 3"/>
          <p:cNvSpPr>
            <a:spLocks noGrp="1"/>
          </p:cNvSpPr>
          <p:nvPr>
            <p:ph sz="quarter" idx="10"/>
          </p:nvPr>
        </p:nvSpPr>
        <p:spPr>
          <a:xfrm>
            <a:off x="609600" y="1593850"/>
            <a:ext cx="10972800" cy="2163763"/>
          </a:xfrm>
        </p:spPr>
        <p:txBody>
          <a:bodyPr/>
          <a:lstStyle>
            <a:lvl1pPr marL="0" indent="0">
              <a:buNone/>
              <a:defRPr/>
            </a:lvl1pPr>
            <a:lvl2pPr marL="243834" indent="0">
              <a:buNone/>
              <a:defRPr/>
            </a:lvl2pPr>
            <a:lvl3pPr marL="487668" indent="0">
              <a:buNone/>
              <a:defRPr/>
            </a:lvl3pPr>
            <a:lvl4pPr marL="762006" indent="0">
              <a:buNone/>
              <a:defRPr/>
            </a:lvl4pPr>
            <a:lvl5pPr marL="975336" indent="0">
              <a:buNone/>
              <a:defRPr/>
            </a:lvl5pPr>
          </a:lstStyle>
          <a:p>
            <a:pPr lvl="0"/>
            <a:r>
              <a:rPr lang="en-US" dirty="0" smtClean="0"/>
              <a:t>Click to edit Master text styles</a:t>
            </a:r>
          </a:p>
        </p:txBody>
      </p:sp>
    </p:spTree>
    <p:extLst>
      <p:ext uri="{BB962C8B-B14F-4D97-AF65-F5344CB8AC3E}">
        <p14:creationId xmlns:p14="http://schemas.microsoft.com/office/powerpoint/2010/main" val="453604732"/>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5516053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930854818"/>
      </p:ext>
    </p:extLst>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data-slide">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a:ext>
            </a:extLst>
          </a:blip>
          <a:srcRect b="-41214"/>
          <a:stretch/>
        </p:blipFill>
        <p:spPr>
          <a:xfrm>
            <a:off x="8585" y="6690957"/>
            <a:ext cx="12192001" cy="248992"/>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Text Placeholder 11"/>
          <p:cNvSpPr>
            <a:spLocks noGrp="1"/>
          </p:cNvSpPr>
          <p:nvPr>
            <p:ph type="body" sz="quarter" idx="13"/>
          </p:nvPr>
        </p:nvSpPr>
        <p:spPr>
          <a:xfrm>
            <a:off x="609600" y="6281586"/>
            <a:ext cx="10972800" cy="455612"/>
          </a:xfrm>
        </p:spPr>
        <p:txBody>
          <a:bodyPr anchor="b" anchorCtr="0"/>
          <a:lstStyle>
            <a:lvl1pPr marL="0" indent="0">
              <a:spcBef>
                <a:spcPts val="0"/>
              </a:spcBef>
              <a:buNone/>
              <a:defRPr sz="1400">
                <a:solidFill>
                  <a:schemeClr val="tx2">
                    <a:lumMod val="50000"/>
                  </a:schemeClr>
                </a:solidFill>
              </a:defRPr>
            </a:lvl1pPr>
            <a:lvl2pPr marL="243834" indent="0">
              <a:buNone/>
              <a:defRPr sz="1100">
                <a:solidFill>
                  <a:schemeClr val="tx2">
                    <a:lumMod val="50000"/>
                  </a:schemeClr>
                </a:solidFill>
              </a:defRPr>
            </a:lvl2pPr>
            <a:lvl3pPr marL="487668" indent="0">
              <a:buNone/>
              <a:defRPr sz="1100">
                <a:solidFill>
                  <a:schemeClr val="tx2">
                    <a:lumMod val="50000"/>
                  </a:schemeClr>
                </a:solidFill>
              </a:defRPr>
            </a:lvl3pPr>
            <a:lvl4pPr marL="731502" indent="0">
              <a:buNone/>
              <a:defRPr sz="1100">
                <a:solidFill>
                  <a:schemeClr val="tx2">
                    <a:lumMod val="50000"/>
                  </a:schemeClr>
                </a:solidFill>
              </a:defRPr>
            </a:lvl4pPr>
            <a:lvl5pPr marL="975336" indent="0">
              <a:buNone/>
              <a:defRPr sz="1100">
                <a:solidFill>
                  <a:schemeClr val="tx2">
                    <a:lumMod val="50000"/>
                  </a:schemeClr>
                </a:solidFill>
              </a:defRPr>
            </a:lvl5pPr>
          </a:lstStyle>
          <a:p>
            <a:pPr lvl="0"/>
            <a:r>
              <a:rPr lang="en-US" smtClean="0"/>
              <a:t>Click to edit Master text styles</a:t>
            </a:r>
          </a:p>
        </p:txBody>
      </p:sp>
    </p:spTree>
    <p:extLst>
      <p:ext uri="{BB962C8B-B14F-4D97-AF65-F5344CB8AC3E}">
        <p14:creationId xmlns:p14="http://schemas.microsoft.com/office/powerpoint/2010/main" val="2818164973"/>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1_DATA SLIDE w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80"/>
            <a:ext cx="3548744" cy="4191000"/>
          </a:xfrm>
          <a:prstGeom prst="rect">
            <a:avLst/>
          </a:prstGeom>
        </p:spPr>
        <p:txBody>
          <a:bodyPr/>
          <a:lstStyle>
            <a:lvl1pPr marL="243834" indent="-243834">
              <a:buClr>
                <a:schemeClr val="accent1"/>
              </a:buClr>
              <a:buSzPct val="100000"/>
              <a:buFont typeface="Wingdings" panose="05000000000000000000" pitchFamily="2" charset="2"/>
              <a:buChar char="§"/>
              <a:defRPr sz="2100" b="0" baseline="0">
                <a:solidFill>
                  <a:schemeClr val="accent4">
                    <a:lumMod val="50000"/>
                  </a:schemeClr>
                </a:solidFill>
                <a:latin typeface="+mn-lt"/>
              </a:defRPr>
            </a:lvl1pPr>
            <a:lvl2pPr marL="487668" indent="-243834">
              <a:buClr>
                <a:schemeClr val="accent1"/>
              </a:buClr>
              <a:buSzPct val="100000"/>
              <a:buFont typeface="Courier New" panose="02070309020205020404" pitchFamily="49" charset="0"/>
              <a:buChar char="-"/>
              <a:defRPr sz="1600" b="0">
                <a:solidFill>
                  <a:schemeClr val="accent4">
                    <a:lumMod val="50000"/>
                  </a:schemeClr>
                </a:solidFill>
              </a:defRPr>
            </a:lvl2pPr>
            <a:lvl3pPr marL="731502" indent="-243834">
              <a:buClr>
                <a:schemeClr val="accent1"/>
              </a:buClr>
              <a:buSzPct val="100000"/>
              <a:buFont typeface="Arial" pitchFamily="34" charset="0"/>
              <a:buChar char="•"/>
              <a:defRPr sz="1600" b="0">
                <a:solidFill>
                  <a:schemeClr val="accent4">
                    <a:lumMod val="50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en-US" smtClean="0"/>
              <a:t>Click to edit Master text styles</a:t>
            </a:r>
          </a:p>
        </p:txBody>
      </p:sp>
      <p:sp>
        <p:nvSpPr>
          <p:cNvPr id="13" name="Content Placeholder 2"/>
          <p:cNvSpPr>
            <a:spLocks noGrp="1"/>
          </p:cNvSpPr>
          <p:nvPr>
            <p:ph idx="10"/>
          </p:nvPr>
        </p:nvSpPr>
        <p:spPr>
          <a:xfrm>
            <a:off x="4811485" y="1554480"/>
            <a:ext cx="6770916" cy="4191000"/>
          </a:xfrm>
          <a:prstGeom prst="rect">
            <a:avLst/>
          </a:prstGeom>
        </p:spPr>
        <p:txBody>
          <a:bodyPr/>
          <a:lstStyle>
            <a:lvl1pPr marL="243834" indent="-243834">
              <a:buClr>
                <a:schemeClr val="accent1"/>
              </a:buClr>
              <a:buSzPct val="100000"/>
              <a:buFont typeface="Wingdings" panose="05000000000000000000" pitchFamily="2" charset="2"/>
              <a:buChar char="§"/>
              <a:defRPr sz="2100" b="0" baseline="0">
                <a:solidFill>
                  <a:schemeClr val="accent4">
                    <a:lumMod val="50000"/>
                  </a:schemeClr>
                </a:solidFill>
                <a:latin typeface="+mn-lt"/>
              </a:defRPr>
            </a:lvl1pPr>
            <a:lvl2pPr marL="487668" indent="-243834">
              <a:buClr>
                <a:schemeClr val="accent1"/>
              </a:buClr>
              <a:buSzPct val="100000"/>
              <a:buFont typeface="Arial" panose="020B0604020202020204" pitchFamily="34" charset="0"/>
              <a:buChar char="–"/>
              <a:defRPr sz="1600">
                <a:solidFill>
                  <a:schemeClr val="accent4">
                    <a:lumMod val="50000"/>
                  </a:schemeClr>
                </a:solidFill>
                <a:latin typeface="+mn-lt"/>
              </a:defRPr>
            </a:lvl2pPr>
            <a:lvl3pPr>
              <a:buClr>
                <a:schemeClr val="accent1"/>
              </a:buClr>
              <a:buSzPct val="100000"/>
              <a:buFont typeface="Arial" pitchFamily="34" charset="0"/>
              <a:buChar char="•"/>
              <a:defRPr sz="1600">
                <a:solidFill>
                  <a:schemeClr val="accent4">
                    <a:lumMod val="50000"/>
                  </a:schemeClr>
                </a:solidFill>
                <a:latin typeface="+mn-lt"/>
              </a:defRPr>
            </a:lvl3pPr>
            <a:lvl4pPr marL="975336" indent="-243834">
              <a:buClr>
                <a:schemeClr val="accent1"/>
              </a:buClr>
              <a:buSzPct val="100000"/>
              <a:buFont typeface="Arial" panose="020B0604020202020204" pitchFamily="34" charset="0"/>
              <a:buChar char="–"/>
              <a:defRPr sz="1600" baseline="0">
                <a:solidFill>
                  <a:schemeClr val="accent4">
                    <a:lumMod val="50000"/>
                  </a:schemeClr>
                </a:solidFill>
                <a:latin typeface="+mn-lt"/>
              </a:defRPr>
            </a:lvl4pPr>
            <a:lvl5pPr marL="1219170" indent="-243834">
              <a:buClr>
                <a:schemeClr val="accent1"/>
              </a:buClr>
              <a:buSzPct val="100000"/>
              <a:buFont typeface="Calibri" panose="020F0502020204030204" pitchFamily="34" charset="0"/>
              <a:buChar char="»"/>
              <a:defRPr sz="1600">
                <a:solidFill>
                  <a:schemeClr val="accent4">
                    <a:lumMod val="50000"/>
                  </a:schemeClr>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t="89544"/>
          <a:stretch/>
        </p:blipFill>
        <p:spPr>
          <a:xfrm>
            <a:off x="0" y="6719804"/>
            <a:ext cx="12192000" cy="150413"/>
          </a:xfrm>
          <a:prstGeom prst="rect">
            <a:avLst/>
          </a:prstGeom>
        </p:spPr>
      </p:pic>
      <p:sp>
        <p:nvSpPr>
          <p:cNvPr id="5" name="Title 4"/>
          <p:cNvSpPr>
            <a:spLocks noGrp="1"/>
          </p:cNvSpPr>
          <p:nvPr>
            <p:ph type="title"/>
          </p:nvPr>
        </p:nvSpPr>
        <p:spPr/>
        <p:txBody>
          <a:bodyPr/>
          <a:lstStyle/>
          <a:p>
            <a:r>
              <a:rPr lang="en-US" smtClean="0"/>
              <a:t>Click to edit Master title style</a:t>
            </a:r>
            <a:endParaRPr lang="en-US" dirty="0"/>
          </a:p>
        </p:txBody>
      </p:sp>
      <p:sp>
        <p:nvSpPr>
          <p:cNvPr id="7" name="Text Placeholder 6"/>
          <p:cNvSpPr>
            <a:spLocks noGrp="1"/>
          </p:cNvSpPr>
          <p:nvPr>
            <p:ph type="body" sz="quarter" idx="11"/>
          </p:nvPr>
        </p:nvSpPr>
        <p:spPr>
          <a:xfrm>
            <a:off x="609600" y="6281738"/>
            <a:ext cx="11060113" cy="457200"/>
          </a:xfrm>
        </p:spPr>
        <p:txBody>
          <a:bodyPr anchor="b" anchorCtr="0"/>
          <a:lstStyle>
            <a:lvl1pPr marL="0" indent="0">
              <a:spcBef>
                <a:spcPts val="0"/>
              </a:spcBef>
              <a:buNone/>
              <a:defRPr sz="1400">
                <a:solidFill>
                  <a:schemeClr val="tx2">
                    <a:lumMod val="50000"/>
                  </a:schemeClr>
                </a:solidFill>
              </a:defRPr>
            </a:lvl1pPr>
            <a:lvl2pPr marL="243834" indent="0">
              <a:buNone/>
              <a:defRPr sz="1200">
                <a:solidFill>
                  <a:schemeClr val="tx2">
                    <a:lumMod val="50000"/>
                  </a:schemeClr>
                </a:solidFill>
              </a:defRPr>
            </a:lvl2pPr>
            <a:lvl3pPr marL="487668" indent="0">
              <a:buNone/>
              <a:defRPr sz="1200">
                <a:solidFill>
                  <a:schemeClr val="tx2">
                    <a:lumMod val="50000"/>
                  </a:schemeClr>
                </a:solidFill>
              </a:defRPr>
            </a:lvl3pPr>
            <a:lvl4pPr marL="731502" indent="0">
              <a:buNone/>
              <a:defRPr sz="1200">
                <a:solidFill>
                  <a:schemeClr val="tx2">
                    <a:lumMod val="50000"/>
                  </a:schemeClr>
                </a:solidFill>
              </a:defRPr>
            </a:lvl4pPr>
            <a:lvl5pPr marL="975336" indent="0">
              <a:buNone/>
              <a:defRPr sz="1200">
                <a:solidFill>
                  <a:schemeClr val="tx2">
                    <a:lumMod val="50000"/>
                  </a:schemeClr>
                </a:solidFill>
              </a:defRPr>
            </a:lvl5pPr>
          </a:lstStyle>
          <a:p>
            <a:pPr lvl="0"/>
            <a:r>
              <a:rPr lang="en-US" smtClean="0"/>
              <a:t>Click to edit Master text styles</a:t>
            </a:r>
          </a:p>
        </p:txBody>
      </p:sp>
    </p:spTree>
    <p:extLst>
      <p:ext uri="{BB962C8B-B14F-4D97-AF65-F5344CB8AC3E}">
        <p14:creationId xmlns:p14="http://schemas.microsoft.com/office/powerpoint/2010/main" val="1052684417"/>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DATA SLIDE 2 column_O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100" b="0" baseline="0">
                <a:solidFill>
                  <a:schemeClr val="accent4">
                    <a:lumMod val="50000"/>
                  </a:schemeClr>
                </a:solidFill>
                <a:latin typeface="+mn-lt"/>
              </a:defRPr>
            </a:lvl1pPr>
            <a:lvl2pPr marL="487668" indent="-243834">
              <a:buClr>
                <a:schemeClr val="accent1"/>
              </a:buClr>
              <a:buSzPct val="100000"/>
              <a:buFont typeface="Arial" panose="020B0604020202020204" pitchFamily="34" charset="0"/>
              <a:buChar char="–"/>
              <a:defRPr sz="1600" b="0">
                <a:solidFill>
                  <a:schemeClr val="accent4">
                    <a:lumMod val="50000"/>
                  </a:schemeClr>
                </a:solidFill>
                <a:latin typeface="+mn-lt"/>
              </a:defRPr>
            </a:lvl2pPr>
            <a:lvl3pPr marL="731502" indent="-243834">
              <a:buClr>
                <a:schemeClr val="accent1"/>
              </a:buClr>
              <a:buSzPct val="100000"/>
              <a:buFont typeface="Arial" pitchFamily="34" charset="0"/>
              <a:buChar char="•"/>
              <a:defRPr sz="1600" b="0">
                <a:solidFill>
                  <a:schemeClr val="accent4">
                    <a:lumMod val="50000"/>
                  </a:schemeClr>
                </a:solidFill>
                <a:latin typeface="+mn-lt"/>
              </a:defRPr>
            </a:lvl3pPr>
            <a:lvl4pPr marL="975336" indent="-243834">
              <a:buClr>
                <a:schemeClr val="accent1"/>
              </a:buClr>
              <a:buSzPct val="100000"/>
              <a:buFont typeface="Arial" panose="020B0604020202020204" pitchFamily="34" charset="0"/>
              <a:buChar char="–"/>
              <a:defRPr sz="1600" baseline="0">
                <a:solidFill>
                  <a:schemeClr val="accent4">
                    <a:lumMod val="50000"/>
                  </a:schemeClr>
                </a:solidFill>
                <a:latin typeface="+mn-lt"/>
              </a:defRPr>
            </a:lvl4pPr>
            <a:lvl5pPr marL="1219170" indent="-243834">
              <a:buClr>
                <a:schemeClr val="accent1"/>
              </a:buClr>
              <a:buSzPct val="100000"/>
              <a:buFont typeface="Calibri" panose="020F0502020204030204" pitchFamily="34" charset="0"/>
              <a:buChar char="»"/>
              <a:defRPr sz="1600">
                <a:solidFill>
                  <a:schemeClr val="accent4">
                    <a:lumMod val="50000"/>
                  </a:schemeClr>
                </a:solidFill>
                <a:latin typeface="+mn-lt"/>
              </a:defRPr>
            </a:lvl5pPr>
            <a:lvl6pPr>
              <a:defRPr sz="1600">
                <a:latin typeface="+mn-lt"/>
              </a:defRPr>
            </a:lvl6pPr>
            <a:lvl7pPr>
              <a:defRPr sz="1600">
                <a:latin typeface="+mn-lt"/>
              </a:defRPr>
            </a:lvl7pPr>
            <a:lvl8pPr>
              <a:defRPr sz="1600">
                <a:latin typeface="+mn-lt"/>
              </a:defRPr>
            </a:lvl8pPr>
            <a:lvl9pPr>
              <a:defRPr>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3" name="Content Placeholder 2"/>
          <p:cNvSpPr>
            <a:spLocks noGrp="1"/>
          </p:cNvSpPr>
          <p:nvPr>
            <p:ph idx="10"/>
          </p:nvPr>
        </p:nvSpPr>
        <p:spPr>
          <a:xfrm>
            <a:off x="6339840" y="1554480"/>
            <a:ext cx="5242560" cy="4191000"/>
          </a:xfrm>
          <a:prstGeom prst="rect">
            <a:avLst/>
          </a:prstGeom>
        </p:spPr>
        <p:txBody>
          <a:bodyPr/>
          <a:lstStyle>
            <a:lvl1pPr marL="243834" indent="-243834">
              <a:buClr>
                <a:schemeClr val="accent1"/>
              </a:buClr>
              <a:buSzPct val="100000"/>
              <a:buFont typeface="Wingdings" panose="05000000000000000000" pitchFamily="2" charset="2"/>
              <a:buChar char="§"/>
              <a:defRPr sz="2100" b="0" baseline="0">
                <a:solidFill>
                  <a:schemeClr val="accent4">
                    <a:lumMod val="50000"/>
                  </a:schemeClr>
                </a:solidFill>
                <a:latin typeface="+mn-lt"/>
              </a:defRPr>
            </a:lvl1pPr>
            <a:lvl2pPr marL="487668" indent="-243834">
              <a:buClr>
                <a:schemeClr val="accent1"/>
              </a:buClr>
              <a:buSzPct val="100000"/>
              <a:buFont typeface="Arial" panose="020B0604020202020204" pitchFamily="34" charset="0"/>
              <a:buChar char="–"/>
              <a:defRPr sz="1600">
                <a:solidFill>
                  <a:schemeClr val="accent4">
                    <a:lumMod val="50000"/>
                  </a:schemeClr>
                </a:solidFill>
                <a:latin typeface="+mn-lt"/>
              </a:defRPr>
            </a:lvl2pPr>
            <a:lvl3pPr>
              <a:buClr>
                <a:schemeClr val="accent1"/>
              </a:buClr>
              <a:buSzPct val="100000"/>
              <a:buFont typeface="Arial" pitchFamily="34" charset="0"/>
              <a:buChar char="•"/>
              <a:defRPr sz="1600">
                <a:solidFill>
                  <a:schemeClr val="accent4">
                    <a:lumMod val="50000"/>
                  </a:schemeClr>
                </a:solidFill>
                <a:latin typeface="+mn-lt"/>
              </a:defRPr>
            </a:lvl3pPr>
            <a:lvl4pPr marL="975336" indent="-243834">
              <a:buClr>
                <a:schemeClr val="accent1"/>
              </a:buClr>
              <a:buSzPct val="100000"/>
              <a:buFont typeface="Arial" panose="020B0604020202020204" pitchFamily="34" charset="0"/>
              <a:buChar char="–"/>
              <a:defRPr sz="1600" baseline="0">
                <a:solidFill>
                  <a:schemeClr val="accent4">
                    <a:lumMod val="50000"/>
                  </a:schemeClr>
                </a:solidFill>
                <a:latin typeface="+mn-lt"/>
              </a:defRPr>
            </a:lvl4pPr>
            <a:lvl5pPr marL="1219170" indent="-243834">
              <a:buClr>
                <a:schemeClr val="accent1"/>
              </a:buClr>
              <a:buSzPct val="100000"/>
              <a:buFont typeface="Calibri" panose="020F0502020204030204" pitchFamily="34" charset="0"/>
              <a:buChar char="»"/>
              <a:defRPr sz="1600">
                <a:solidFill>
                  <a:schemeClr val="accent4">
                    <a:lumMod val="50000"/>
                  </a:schemeClr>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t="89544"/>
          <a:stretch/>
        </p:blipFill>
        <p:spPr>
          <a:xfrm>
            <a:off x="0" y="6719804"/>
            <a:ext cx="12192000" cy="150413"/>
          </a:xfrm>
          <a:prstGeom prst="rect">
            <a:avLst/>
          </a:prstGeom>
        </p:spPr>
      </p:pic>
      <p:sp>
        <p:nvSpPr>
          <p:cNvPr id="5" name="Title 4"/>
          <p:cNvSpPr>
            <a:spLocks noGrp="1"/>
          </p:cNvSpPr>
          <p:nvPr>
            <p:ph type="title"/>
          </p:nvPr>
        </p:nvSpPr>
        <p:spPr/>
        <p:txBody>
          <a:bodyPr/>
          <a:lstStyle/>
          <a:p>
            <a:r>
              <a:rPr lang="en-US" smtClean="0"/>
              <a:t>Click to edit Master title style</a:t>
            </a:r>
            <a:endParaRPr lang="en-US" dirty="0"/>
          </a:p>
        </p:txBody>
      </p:sp>
      <p:sp>
        <p:nvSpPr>
          <p:cNvPr id="7" name="Text Placeholder 6"/>
          <p:cNvSpPr>
            <a:spLocks noGrp="1"/>
          </p:cNvSpPr>
          <p:nvPr>
            <p:ph type="body" sz="quarter" idx="11"/>
          </p:nvPr>
        </p:nvSpPr>
        <p:spPr>
          <a:xfrm>
            <a:off x="609599" y="6281928"/>
            <a:ext cx="10972801" cy="457200"/>
          </a:xfrm>
        </p:spPr>
        <p:txBody>
          <a:bodyPr anchor="b" anchorCtr="0"/>
          <a:lstStyle>
            <a:lvl1pPr marL="0" indent="0">
              <a:spcBef>
                <a:spcPts val="0"/>
              </a:spcBef>
              <a:buNone/>
              <a:defRPr sz="1400">
                <a:solidFill>
                  <a:schemeClr val="tx2">
                    <a:lumMod val="50000"/>
                  </a:schemeClr>
                </a:solidFill>
              </a:defRPr>
            </a:lvl1pPr>
            <a:lvl2pPr marL="243834" indent="0">
              <a:buNone/>
              <a:defRPr sz="1200">
                <a:solidFill>
                  <a:schemeClr val="tx2">
                    <a:lumMod val="50000"/>
                  </a:schemeClr>
                </a:solidFill>
              </a:defRPr>
            </a:lvl2pPr>
            <a:lvl3pPr marL="487668" indent="0">
              <a:buNone/>
              <a:defRPr sz="1200">
                <a:solidFill>
                  <a:schemeClr val="tx2">
                    <a:lumMod val="50000"/>
                  </a:schemeClr>
                </a:solidFill>
              </a:defRPr>
            </a:lvl3pPr>
            <a:lvl4pPr marL="731502" indent="0">
              <a:buNone/>
              <a:defRPr sz="1200">
                <a:solidFill>
                  <a:schemeClr val="tx2">
                    <a:lumMod val="50000"/>
                  </a:schemeClr>
                </a:solidFill>
              </a:defRPr>
            </a:lvl4pPr>
            <a:lvl5pPr marL="975336" indent="0">
              <a:buNone/>
              <a:defRPr sz="1200">
                <a:solidFill>
                  <a:schemeClr val="tx2">
                    <a:lumMod val="50000"/>
                  </a:schemeClr>
                </a:solidFill>
              </a:defRPr>
            </a:lvl5pPr>
          </a:lstStyle>
          <a:p>
            <a:pPr lvl="0"/>
            <a:r>
              <a:rPr lang="en-US" smtClean="0"/>
              <a:t>Click to edit Master text styles</a:t>
            </a:r>
          </a:p>
        </p:txBody>
      </p:sp>
    </p:spTree>
    <p:extLst>
      <p:ext uri="{BB962C8B-B14F-4D97-AF65-F5344CB8AC3E}">
        <p14:creationId xmlns:p14="http://schemas.microsoft.com/office/powerpoint/2010/main" val="815280772"/>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1" y="6356351"/>
            <a:ext cx="2743200" cy="365125"/>
          </a:xfrm>
          <a:prstGeom prst="rect">
            <a:avLst/>
          </a:prstGeom>
        </p:spPr>
        <p:txBody>
          <a:bodyPr/>
          <a:lstStyle/>
          <a:p>
            <a:endParaRPr lang="en-US">
              <a:solidFill>
                <a:srgbClr val="0F56DC"/>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a:solidFill>
                <a:srgbClr val="0F56DC"/>
              </a:solidFill>
            </a:endParaRPr>
          </a:p>
        </p:txBody>
      </p:sp>
      <p:sp>
        <p:nvSpPr>
          <p:cNvPr id="6" name="Slide Number Placeholder 5"/>
          <p:cNvSpPr>
            <a:spLocks noGrp="1"/>
          </p:cNvSpPr>
          <p:nvPr>
            <p:ph type="sldNum" sz="quarter" idx="12"/>
          </p:nvPr>
        </p:nvSpPr>
        <p:spPr>
          <a:xfrm>
            <a:off x="8610601" y="6356351"/>
            <a:ext cx="2743200" cy="365125"/>
          </a:xfrm>
          <a:prstGeom prst="rect">
            <a:avLst/>
          </a:prstGeom>
        </p:spPr>
        <p:txBody>
          <a:bodyPr/>
          <a:lstStyle/>
          <a:p>
            <a:fld id="{1AC2237B-5DCC-413D-8722-41119C33A42B}"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238159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554163"/>
            <a:ext cx="10972800" cy="46212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91004925"/>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4000"/>
              </a:lnSpc>
              <a:defRPr sz="3733"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3200" b="1" baseline="0">
                <a:solidFill>
                  <a:schemeClr val="bg2"/>
                </a:solidFill>
              </a:defRPr>
            </a:lvl1pPr>
            <a:lvl2pPr>
              <a:buClr>
                <a:schemeClr val="tx1"/>
              </a:buClr>
              <a:buSzPct val="100000"/>
              <a:buFont typeface="Wingdings" pitchFamily="2" charset="2"/>
              <a:buChar char="§"/>
              <a:defRPr sz="2667">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baseline="0">
                <a:solidFill>
                  <a:schemeClr val="bg2"/>
                </a:solidFill>
              </a:defRPr>
            </a:lvl4pPr>
            <a:lvl5pPr>
              <a:buClr>
                <a:schemeClr val="tx1"/>
              </a:buClr>
              <a:buSzPct val="70000"/>
              <a:buFont typeface="Arial" pitchFamily="34" charset="0"/>
              <a:buChar char="•"/>
              <a:defRPr sz="24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467">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846165484"/>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3866736161"/>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147406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596422643"/>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64086384"/>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127483420"/>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658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18" tIns="45709" rIns="91418" bIns="45709"/>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lIns="91418" tIns="45709" rIns="91418" bIns="45709"/>
          <a:lstStyle/>
          <a:p>
            <a:pPr defTabSz="914164"/>
            <a:fld id="{5ED923CC-A380-44D3-8C45-D4B8699D6BB5}" type="datetimeFigureOut">
              <a:rPr lang="en-US" smtClean="0">
                <a:solidFill>
                  <a:srgbClr val="0039A6"/>
                </a:solidFill>
              </a:rPr>
              <a:pPr defTabSz="914164"/>
              <a:t>3/7/2019</a:t>
            </a:fld>
            <a:endParaRPr lang="en-US">
              <a:solidFill>
                <a:srgbClr val="0039A6"/>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lIns="91418" tIns="45709" rIns="91418" bIns="45709"/>
          <a:lstStyle/>
          <a:p>
            <a:pPr defTabSz="914164"/>
            <a:endParaRPr lang="en-US">
              <a:solidFill>
                <a:srgbClr val="0039A6"/>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lIns="91418" tIns="45709" rIns="91418" bIns="45709"/>
          <a:lstStyle/>
          <a:p>
            <a:pPr defTabSz="914164"/>
            <a:fld id="{9F62575F-5EC2-4907-AA84-57F7E36D36D9}" type="slidenum">
              <a:rPr lang="en-US" smtClean="0">
                <a:solidFill>
                  <a:srgbClr val="0039A6"/>
                </a:solidFill>
              </a:rPr>
              <a:pPr defTabSz="914164"/>
              <a:t>‹#›</a:t>
            </a:fld>
            <a:endParaRPr lang="en-US">
              <a:solidFill>
                <a:srgbClr val="0039A6"/>
              </a:solidFill>
            </a:endParaRPr>
          </a:p>
        </p:txBody>
      </p:sp>
    </p:spTree>
    <p:extLst>
      <p:ext uri="{BB962C8B-B14F-4D97-AF65-F5344CB8AC3E}">
        <p14:creationId xmlns:p14="http://schemas.microsoft.com/office/powerpoint/2010/main" val="3388518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490134" y="1981200"/>
            <a:ext cx="9211733"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2987095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18" tIns="45709" rIns="91418" bIns="45709"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lIns="91418" tIns="45709" rIns="91418" bIns="45709"/>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18" tIns="45709" rIns="91418" bIns="45709"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55312199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54479"/>
            <a:ext cx="5242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b="0">
                <a:solidFill>
                  <a:schemeClr val="tx2"/>
                </a:solidFill>
                <a:latin typeface="+mn-lt"/>
              </a:defRPr>
            </a:lvl2pPr>
            <a:lvl3pPr marL="731502" indent="-243834">
              <a:buClr>
                <a:schemeClr val="accent1"/>
              </a:buClr>
              <a:buSzPct val="100000"/>
              <a:buFont typeface="Arial" pitchFamily="34" charset="0"/>
              <a:buChar char="•"/>
              <a:defRPr sz="1800" b="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13" name="Content Placeholder 2"/>
          <p:cNvSpPr>
            <a:spLocks noGrp="1"/>
          </p:cNvSpPr>
          <p:nvPr>
            <p:ph idx="10"/>
          </p:nvPr>
        </p:nvSpPr>
        <p:spPr>
          <a:xfrm>
            <a:off x="6339840" y="1554480"/>
            <a:ext cx="524256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a:solidFill>
                  <a:schemeClr val="tx2"/>
                </a:solidFill>
                <a:latin typeface="+mn-lt"/>
              </a:defRPr>
            </a:lvl6pPr>
            <a:lvl7pPr>
              <a:defRPr baseline="0">
                <a:solidFill>
                  <a:schemeClr val="tx2"/>
                </a:solidFill>
                <a:latin typeface="+mn-lt"/>
              </a:defRPr>
            </a:lvl7pPr>
            <a:lvl8pPr>
              <a:defRPr baseline="0">
                <a:solidFill>
                  <a:schemeClr val="tx2"/>
                </a:solidFill>
                <a:latin typeface="+mn-lt"/>
              </a:defRPr>
            </a:lvl8pPr>
            <a:lvl9pPr>
              <a:defRPr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2074262632"/>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solidFill>
                  <a:srgbClr val="FFF301"/>
                </a:solidFill>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609600" y="1600201"/>
            <a:ext cx="10972800" cy="4525963"/>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09600" y="6245225"/>
            <a:ext cx="2844800" cy="476251"/>
          </a:xfrm>
          <a:prstGeom prst="rect">
            <a:avLst/>
          </a:prstGeom>
        </p:spPr>
        <p:txBody>
          <a:bodyPr/>
          <a:lstStyle>
            <a:lvl1pPr>
              <a:defRPr>
                <a:solidFill>
                  <a:srgbClr val="FFC000"/>
                </a:solidFill>
                <a:latin typeface="Arial" pitchFamily="34" charset="0"/>
              </a:defRPr>
            </a:lvl1pPr>
          </a:lstStyle>
          <a:p>
            <a:pPr defTabSz="914377">
              <a:defRPr/>
            </a:pPr>
            <a:endParaRPr lang="en-US" dirty="0"/>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a:lstStyle>
            <a:lvl1pPr>
              <a:defRPr>
                <a:solidFill>
                  <a:srgbClr val="FFC000"/>
                </a:solidFill>
                <a:latin typeface="Arial" pitchFamily="34" charset="0"/>
              </a:defRPr>
            </a:lvl1pPr>
          </a:lstStyle>
          <a:p>
            <a:pPr defTabSz="914377">
              <a:defRPr/>
            </a:pPr>
            <a:endParaRPr lang="en-US" dirty="0"/>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a:lstStyle>
            <a:lvl1pPr algn="l">
              <a:defRPr sz="2000">
                <a:solidFill>
                  <a:srgbClr val="FFC000"/>
                </a:solidFill>
              </a:defRPr>
            </a:lvl1pPr>
          </a:lstStyle>
          <a:p>
            <a:pPr defTabSz="914377">
              <a:defRPr/>
            </a:pPr>
            <a:fld id="{E3677369-B932-4998-9241-993C3F5A4F1C}" type="slidenum">
              <a:rPr lang="en-US" smtClean="0"/>
              <a:pPr defTabSz="914377">
                <a:defRPr/>
              </a:pPr>
              <a:t>‹#›</a:t>
            </a:fld>
            <a:endParaRPr lang="en-US" dirty="0"/>
          </a:p>
        </p:txBody>
      </p:sp>
    </p:spTree>
    <p:extLst>
      <p:ext uri="{BB962C8B-B14F-4D97-AF65-F5344CB8AC3E}">
        <p14:creationId xmlns:p14="http://schemas.microsoft.com/office/powerpoint/2010/main" val="1008646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D3C8CB5-3EC1-4F57-BA76-17531D8CC52A}" type="datetime1">
              <a:rPr lang="en-US" smtClean="0">
                <a:solidFill>
                  <a:srgbClr val="0F56DC"/>
                </a:solidFill>
              </a:rPr>
              <a:pPr/>
              <a:t>3/7/2019</a:t>
            </a:fld>
            <a:endParaRPr lang="en-US">
              <a:solidFill>
                <a:srgbClr val="0F56DC"/>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F56DC"/>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8E903C6-2233-4088-A5D7-59A91790C925}"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517824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2998882568"/>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99566439"/>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1420805425"/>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46717231"/>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352933239"/>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29" tIns="45714" rIns="91429" bIns="45714"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lIns="91429" tIns="45714" rIns="91429" bIns="45714"/>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29" tIns="45714" rIns="91429" bIns="45714"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94410764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762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18" tIns="45709" rIns="91418" bIns="45709"/>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lIns="91418" tIns="45709" rIns="91418" bIns="45709"/>
          <a:lstStyle/>
          <a:p>
            <a:pPr defTabSz="914164"/>
            <a:fld id="{5ED923CC-A380-44D3-8C45-D4B8699D6BB5}" type="datetimeFigureOut">
              <a:rPr lang="en-US" smtClean="0">
                <a:solidFill>
                  <a:srgbClr val="0039A6"/>
                </a:solidFill>
              </a:rPr>
              <a:pPr defTabSz="914164"/>
              <a:t>3/7/2019</a:t>
            </a:fld>
            <a:endParaRPr lang="en-US">
              <a:solidFill>
                <a:srgbClr val="0039A6"/>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lIns="91418" tIns="45709" rIns="91418" bIns="45709"/>
          <a:lstStyle/>
          <a:p>
            <a:pPr defTabSz="914164"/>
            <a:endParaRPr lang="en-US">
              <a:solidFill>
                <a:srgbClr val="0039A6"/>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lIns="91418" tIns="45709" rIns="91418" bIns="45709"/>
          <a:lstStyle/>
          <a:p>
            <a:pPr defTabSz="914164"/>
            <a:fld id="{9F62575F-5EC2-4907-AA84-57F7E36D36D9}" type="slidenum">
              <a:rPr lang="en-US" smtClean="0">
                <a:solidFill>
                  <a:srgbClr val="0039A6"/>
                </a:solidFill>
              </a:rPr>
              <a:pPr defTabSz="914164"/>
              <a:t>‹#›</a:t>
            </a:fld>
            <a:endParaRPr lang="en-US">
              <a:solidFill>
                <a:srgbClr val="0039A6"/>
              </a:solidFill>
            </a:endParaRPr>
          </a:p>
        </p:txBody>
      </p:sp>
    </p:spTree>
    <p:extLst>
      <p:ext uri="{BB962C8B-B14F-4D97-AF65-F5344CB8AC3E}">
        <p14:creationId xmlns:p14="http://schemas.microsoft.com/office/powerpoint/2010/main" val="270301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33360" y="1554480"/>
            <a:ext cx="3749040" cy="4620894"/>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Arial" panose="020B0604020202020204" pitchFamily="34" charset="0"/>
              <a:buChar char="–"/>
              <a:defRPr sz="1800">
                <a:solidFill>
                  <a:schemeClr val="tx2"/>
                </a:solidFill>
                <a:latin typeface="+mn-lt"/>
              </a:defRPr>
            </a:lvl2pPr>
            <a:lvl3pPr>
              <a:buClr>
                <a:schemeClr val="accent1"/>
              </a:buClr>
              <a:buSzPct val="100000"/>
              <a:buFont typeface="Arial" pitchFamily="34" charset="0"/>
              <a:buChar char="•"/>
              <a:defRPr sz="1800">
                <a:solidFill>
                  <a:schemeClr val="tx2"/>
                </a:solidFill>
                <a:latin typeface="+mn-lt"/>
              </a:defRPr>
            </a:lvl3pPr>
            <a:lvl4pPr marL="975336" indent="-243834">
              <a:buClr>
                <a:schemeClr val="accent1"/>
              </a:buClr>
              <a:buSzPct val="100000"/>
              <a:buFont typeface="Arial" panose="020B0604020202020204" pitchFamily="34" charset="0"/>
              <a:buChar char="–"/>
              <a:defRPr sz="1800" baseline="0">
                <a:solidFill>
                  <a:schemeClr val="tx2"/>
                </a:solidFill>
                <a:latin typeface="+mn-lt"/>
              </a:defRPr>
            </a:lvl4pPr>
            <a:lvl5pPr marL="1219170" indent="-243834">
              <a:buClr>
                <a:schemeClr val="accent1"/>
              </a:buClr>
              <a:buSzPct val="100000"/>
              <a:buFont typeface="Calibri" panose="020F0502020204030204" pitchFamily="34" charset="0"/>
              <a:buChar char="»"/>
              <a:defRPr sz="1800">
                <a:solidFill>
                  <a:schemeClr val="tx2"/>
                </a:solidFill>
                <a:latin typeface="+mn-lt"/>
              </a:defRPr>
            </a:lvl5pPr>
            <a:lvl6pPr>
              <a:defRPr sz="1800">
                <a:solidFill>
                  <a:schemeClr val="tx2"/>
                </a:solidFill>
                <a:latin typeface="+mn-lt"/>
              </a:defRPr>
            </a:lvl6pPr>
            <a:lvl7pPr>
              <a:defRPr sz="1800" baseline="0">
                <a:solidFill>
                  <a:schemeClr val="tx2"/>
                </a:solidFill>
                <a:latin typeface="+mn-lt"/>
              </a:defRPr>
            </a:lvl7pPr>
            <a:lvl8pPr>
              <a:defRPr sz="1800" baseline="0">
                <a:solidFill>
                  <a:schemeClr val="tx2"/>
                </a:solidFill>
                <a:latin typeface="+mn-lt"/>
              </a:defRPr>
            </a:lvl8pPr>
            <a:lvl9pPr>
              <a:defRPr sz="1800" baseline="0">
                <a:solidFill>
                  <a:schemeClr val="tx2"/>
                </a:solidFill>
                <a:latin typeface="+mn-lt"/>
              </a:defRPr>
            </a:lvl9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3" name="Content Placeholder 2"/>
          <p:cNvSpPr>
            <a:spLocks noGrp="1"/>
          </p:cNvSpPr>
          <p:nvPr>
            <p:ph idx="1"/>
          </p:nvPr>
        </p:nvSpPr>
        <p:spPr>
          <a:xfrm>
            <a:off x="609597" y="1554479"/>
            <a:ext cx="6766560" cy="4620895"/>
          </a:xfrm>
          <a:prstGeom prst="rect">
            <a:avLst/>
          </a:prstGeom>
        </p:spPr>
        <p:txBody>
          <a:bodyPr/>
          <a:lstStyle>
            <a:lvl1pPr marL="243834" indent="-243834">
              <a:buClr>
                <a:schemeClr val="accent1"/>
              </a:buClr>
              <a:buSzPct val="100000"/>
              <a:buFont typeface="Wingdings" panose="05000000000000000000" pitchFamily="2" charset="2"/>
              <a:buChar char="§"/>
              <a:defRPr sz="2400" b="0" baseline="0">
                <a:solidFill>
                  <a:schemeClr val="tx2"/>
                </a:solidFill>
                <a:latin typeface="+mn-lt"/>
              </a:defRPr>
            </a:lvl1pPr>
            <a:lvl2pPr marL="487668" indent="-243834">
              <a:buClr>
                <a:schemeClr val="accent1"/>
              </a:buClr>
              <a:buSzPct val="100000"/>
              <a:buFont typeface="Courier New" panose="02070309020205020404" pitchFamily="49" charset="0"/>
              <a:buChar char="-"/>
              <a:defRPr sz="1800" b="0">
                <a:solidFill>
                  <a:schemeClr val="tx2"/>
                </a:solidFill>
              </a:defRPr>
            </a:lvl2pPr>
            <a:lvl3pPr marL="731502" indent="-243834">
              <a:buClr>
                <a:schemeClr val="accent1"/>
              </a:buClr>
              <a:buSzPct val="100000"/>
              <a:buFont typeface="Arial" pitchFamily="34" charset="0"/>
              <a:buChar char="•"/>
              <a:defRPr sz="1800" b="0">
                <a:solidFill>
                  <a:schemeClr val="tx2"/>
                </a:solidFill>
              </a:defRPr>
            </a:lvl3pPr>
            <a:lvl4pPr marL="1005840" indent="-243834">
              <a:buClr>
                <a:schemeClr val="accent1"/>
              </a:buClr>
              <a:buSzPct val="100000"/>
              <a:buFont typeface="Courier New" pitchFamily="49" charset="0"/>
              <a:buChar char="-"/>
              <a:defRPr sz="1800" baseline="0">
                <a:solidFill>
                  <a:schemeClr val="tx2"/>
                </a:solidFill>
              </a:defRPr>
            </a:lvl4pPr>
            <a:lvl5pPr marL="1219170" indent="-243834">
              <a:buClr>
                <a:schemeClr val="accent1"/>
              </a:buClr>
              <a:buSzPct val="100000"/>
              <a:buFont typeface="Calibri" panose="020F0502020204030204" pitchFamily="34" charset="0"/>
              <a:buChar char="»"/>
              <a:defRPr sz="1800">
                <a:solidFill>
                  <a:schemeClr val="tx2"/>
                </a:solidFill>
              </a:defRPr>
            </a:lvl5pPr>
            <a:lvl6pPr>
              <a:buClr>
                <a:schemeClr val="accent1"/>
              </a:buClr>
              <a:defRPr sz="1800">
                <a:solidFill>
                  <a:schemeClr val="tx2"/>
                </a:solidFill>
              </a:defRPr>
            </a:lvl6pPr>
            <a:lvl7pPr>
              <a:buClr>
                <a:schemeClr val="accent1"/>
              </a:buClr>
              <a:defRPr sz="1800">
                <a:solidFill>
                  <a:schemeClr val="tx2"/>
                </a:solidFill>
              </a:defRPr>
            </a:lvl7pPr>
            <a:lvl8pPr>
              <a:buClr>
                <a:schemeClr val="accent1"/>
              </a:buClr>
              <a:defRPr sz="1800" baseline="0">
                <a:solidFill>
                  <a:schemeClr val="tx2"/>
                </a:solidFill>
              </a:defRPr>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Eighth level</a:t>
            </a:r>
          </a:p>
          <a:p>
            <a:pPr lvl="7"/>
            <a:r>
              <a:rPr lang="en-US" dirty="0" smtClean="0"/>
              <a:t>Ninth level</a:t>
            </a:r>
          </a:p>
          <a:p>
            <a:pPr lvl="7"/>
            <a:r>
              <a:rPr lang="en-US" dirty="0" smtClean="0"/>
              <a:t>Tenth level</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6"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1387093168"/>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96A91B2-2C1E-4344-9764-49ED1B3C997E}" type="datetimeFigureOut">
              <a:rPr lang="en-US">
                <a:solidFill>
                  <a:srgbClr val="FFC000"/>
                </a:solidFill>
              </a:rPr>
              <a:pPr/>
              <a:t>3/7/2019</a:t>
            </a:fld>
            <a:endParaRPr lang="en-US">
              <a:solidFill>
                <a:srgbClr val="FFC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FFC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7FF02C-769E-4C1C-B2F6-00DCA6EA8387}" type="slidenum">
              <a:rPr lang="en-US">
                <a:solidFill>
                  <a:srgbClr val="FFC000"/>
                </a:solidFill>
              </a:rPr>
              <a:pPr/>
              <a:t>‹#›</a:t>
            </a:fld>
            <a:endParaRPr lang="en-US">
              <a:solidFill>
                <a:srgbClr val="FFC000"/>
              </a:solidFill>
            </a:endParaRPr>
          </a:p>
        </p:txBody>
      </p:sp>
    </p:spTree>
    <p:extLst>
      <p:ext uri="{BB962C8B-B14F-4D97-AF65-F5344CB8AC3E}">
        <p14:creationId xmlns:p14="http://schemas.microsoft.com/office/powerpoint/2010/main" val="2751458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490134" y="1981200"/>
            <a:ext cx="9211733"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2689713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418" tIns="45709" rIns="91418" bIns="45709"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lIns="91418" tIns="45709" rIns="91418" bIns="45709"/>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lIns="91418" tIns="45709" rIns="91418" bIns="45709"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28259050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solidFill>
                  <a:srgbClr val="FFF301"/>
                </a:solidFill>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609600" y="1600201"/>
            <a:ext cx="10972800" cy="4525963"/>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09600" y="6245225"/>
            <a:ext cx="2844800" cy="476251"/>
          </a:xfrm>
          <a:prstGeom prst="rect">
            <a:avLst/>
          </a:prstGeom>
        </p:spPr>
        <p:txBody>
          <a:bodyPr/>
          <a:lstStyle>
            <a:lvl1pPr>
              <a:defRPr>
                <a:solidFill>
                  <a:srgbClr val="FFC000"/>
                </a:solidFill>
                <a:latin typeface="Arial" pitchFamily="34" charset="0"/>
              </a:defRPr>
            </a:lvl1pPr>
          </a:lstStyle>
          <a:p>
            <a:pPr defTabSz="914377">
              <a:defRPr/>
            </a:pPr>
            <a:endParaRPr lang="en-US" dirty="0"/>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a:lstStyle>
            <a:lvl1pPr>
              <a:defRPr>
                <a:solidFill>
                  <a:srgbClr val="FFC000"/>
                </a:solidFill>
                <a:latin typeface="Arial" pitchFamily="34" charset="0"/>
              </a:defRPr>
            </a:lvl1pPr>
          </a:lstStyle>
          <a:p>
            <a:pPr defTabSz="914377">
              <a:defRPr/>
            </a:pPr>
            <a:endParaRPr lang="en-US" dirty="0"/>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a:lstStyle>
            <a:lvl1pPr algn="l">
              <a:defRPr sz="2000">
                <a:solidFill>
                  <a:srgbClr val="FFC000"/>
                </a:solidFill>
              </a:defRPr>
            </a:lvl1pPr>
          </a:lstStyle>
          <a:p>
            <a:pPr defTabSz="914377">
              <a:defRPr/>
            </a:pPr>
            <a:fld id="{E3677369-B932-4998-9241-993C3F5A4F1C}" type="slidenum">
              <a:rPr lang="en-US" smtClean="0"/>
              <a:pPr defTabSz="914377">
                <a:defRPr/>
              </a:pPr>
              <a:t>‹#›</a:t>
            </a:fld>
            <a:endParaRPr lang="en-US" dirty="0"/>
          </a:p>
        </p:txBody>
      </p:sp>
    </p:spTree>
    <p:extLst>
      <p:ext uri="{BB962C8B-B14F-4D97-AF65-F5344CB8AC3E}">
        <p14:creationId xmlns:p14="http://schemas.microsoft.com/office/powerpoint/2010/main" val="2213203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D3C8CB5-3EC1-4F57-BA76-17531D8CC52A}" type="datetime1">
              <a:rPr lang="en-US" smtClean="0">
                <a:solidFill>
                  <a:srgbClr val="0F56DC"/>
                </a:solidFill>
              </a:rPr>
              <a:pPr/>
              <a:t>3/7/2019</a:t>
            </a:fld>
            <a:endParaRPr lang="en-US">
              <a:solidFill>
                <a:srgbClr val="0F56DC"/>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F56DC"/>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8E903C6-2233-4088-A5D7-59A91790C925}"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2704348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312964351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5471595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1258483770"/>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2318429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9574750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4"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dirty="0" smtClean="0"/>
              <a:t>*Citations and references</a:t>
            </a:r>
            <a:endParaRPr lang="en-US" dirty="0"/>
          </a:p>
        </p:txBody>
      </p:sp>
    </p:spTree>
    <p:extLst>
      <p:ext uri="{BB962C8B-B14F-4D97-AF65-F5344CB8AC3E}">
        <p14:creationId xmlns:p14="http://schemas.microsoft.com/office/powerpoint/2010/main" val="86571338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EA8CD32-6746-42DD-9850-037EE3C4C4B4}" type="datetimeFigureOut">
              <a:rPr lang="en-US" smtClean="0">
                <a:solidFill>
                  <a:srgbClr val="0F56DC"/>
                </a:solidFill>
              </a:rPr>
              <a:pPr/>
              <a:t>3/7/2019</a:t>
            </a:fld>
            <a:endParaRPr lang="en-US">
              <a:solidFill>
                <a:srgbClr val="0F56DC"/>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solidFill>
                <a:srgbClr val="0F56DC"/>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1A5E66F2-DACF-4775-8E34-E8E71D537D03}"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770066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1" y="6356351"/>
            <a:ext cx="2743200" cy="365125"/>
          </a:xfrm>
          <a:prstGeom prst="rect">
            <a:avLst/>
          </a:prstGeom>
        </p:spPr>
        <p:txBody>
          <a:bodyPr/>
          <a:lstStyle/>
          <a:p>
            <a:endParaRPr lang="en-US">
              <a:solidFill>
                <a:srgbClr val="0F56DC"/>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a:solidFill>
                <a:srgbClr val="0F56DC"/>
              </a:solidFill>
            </a:endParaRPr>
          </a:p>
        </p:txBody>
      </p:sp>
      <p:sp>
        <p:nvSpPr>
          <p:cNvPr id="6" name="Slide Number Placeholder 5"/>
          <p:cNvSpPr>
            <a:spLocks noGrp="1"/>
          </p:cNvSpPr>
          <p:nvPr>
            <p:ph type="sldNum" sz="quarter" idx="12"/>
          </p:nvPr>
        </p:nvSpPr>
        <p:spPr>
          <a:xfrm>
            <a:off x="8610601" y="6356351"/>
            <a:ext cx="2743200" cy="365125"/>
          </a:xfrm>
          <a:prstGeom prst="rect">
            <a:avLst/>
          </a:prstGeom>
        </p:spPr>
        <p:txBody>
          <a:bodyPr/>
          <a:lstStyle/>
          <a:p>
            <a:fld id="{1AC2237B-5DCC-413D-8722-41119C33A42B}"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6311628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4000"/>
              </a:lnSpc>
              <a:defRPr sz="3733"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3200" b="1" baseline="0">
                <a:solidFill>
                  <a:schemeClr val="bg2"/>
                </a:solidFill>
              </a:defRPr>
            </a:lvl1pPr>
            <a:lvl2pPr>
              <a:buClr>
                <a:schemeClr val="tx1"/>
              </a:buClr>
              <a:buSzPct val="100000"/>
              <a:buFont typeface="Wingdings" pitchFamily="2" charset="2"/>
              <a:buChar char="§"/>
              <a:defRPr sz="2667">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baseline="0">
                <a:solidFill>
                  <a:schemeClr val="bg2"/>
                </a:solidFill>
              </a:defRPr>
            </a:lvl4pPr>
            <a:lvl5pPr>
              <a:buClr>
                <a:schemeClr val="tx1"/>
              </a:buClr>
              <a:buSzPct val="70000"/>
              <a:buFont typeface="Arial" pitchFamily="34" charset="0"/>
              <a:buChar char="•"/>
              <a:defRPr sz="24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467">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52226812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1005040140"/>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27653087"/>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493847676"/>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09975441"/>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567117"/>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EA8CD32-6746-42DD-9850-037EE3C4C4B4}" type="datetimeFigureOut">
              <a:rPr lang="en-US" smtClean="0">
                <a:solidFill>
                  <a:srgbClr val="0F56DC"/>
                </a:solidFill>
              </a:rPr>
              <a:pPr/>
              <a:t>3/7/2019</a:t>
            </a:fld>
            <a:endParaRPr lang="en-US">
              <a:solidFill>
                <a:srgbClr val="0F56DC"/>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solidFill>
                <a:srgbClr val="0F56DC"/>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1A5E66F2-DACF-4775-8E34-E8E71D537D03}"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1486017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1" y="6356351"/>
            <a:ext cx="2743200" cy="365125"/>
          </a:xfrm>
          <a:prstGeom prst="rect">
            <a:avLst/>
          </a:prstGeom>
        </p:spPr>
        <p:txBody>
          <a:bodyPr/>
          <a:lstStyle/>
          <a:p>
            <a:endParaRPr lang="en-US">
              <a:solidFill>
                <a:srgbClr val="0F56DC"/>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a:solidFill>
                <a:srgbClr val="0F56DC"/>
              </a:solidFill>
            </a:endParaRPr>
          </a:p>
        </p:txBody>
      </p:sp>
      <p:sp>
        <p:nvSpPr>
          <p:cNvPr id="6" name="Slide Number Placeholder 5"/>
          <p:cNvSpPr>
            <a:spLocks noGrp="1"/>
          </p:cNvSpPr>
          <p:nvPr>
            <p:ph type="sldNum" sz="quarter" idx="12"/>
          </p:nvPr>
        </p:nvSpPr>
        <p:spPr>
          <a:xfrm>
            <a:off x="8610601" y="6356351"/>
            <a:ext cx="2743200" cy="365125"/>
          </a:xfrm>
          <a:prstGeom prst="rect">
            <a:avLst/>
          </a:prstGeom>
        </p:spPr>
        <p:txBody>
          <a:bodyPr/>
          <a:lstStyle/>
          <a:p>
            <a:fld id="{1AC2237B-5DCC-413D-8722-41119C33A42B}"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938846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375207"/>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4000"/>
              </a:lnSpc>
              <a:defRPr sz="3733"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3200" b="1" baseline="0">
                <a:solidFill>
                  <a:schemeClr val="bg2"/>
                </a:solidFill>
              </a:defRPr>
            </a:lvl1pPr>
            <a:lvl2pPr>
              <a:buClr>
                <a:schemeClr val="tx1"/>
              </a:buClr>
              <a:buSzPct val="100000"/>
              <a:buFont typeface="Wingdings" pitchFamily="2" charset="2"/>
              <a:buChar char="§"/>
              <a:defRPr sz="2667">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baseline="0">
                <a:solidFill>
                  <a:schemeClr val="bg2"/>
                </a:solidFill>
              </a:defRPr>
            </a:lvl4pPr>
            <a:lvl5pPr>
              <a:buClr>
                <a:schemeClr val="tx1"/>
              </a:buClr>
              <a:buSzPct val="70000"/>
              <a:buFont typeface="Arial" pitchFamily="34" charset="0"/>
              <a:buChar char="•"/>
              <a:defRPr sz="24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467">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73892574"/>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2971525272"/>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33790805"/>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3113320397"/>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43414369"/>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534629562"/>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EA8CD32-6746-42DD-9850-037EE3C4C4B4}" type="datetimeFigureOut">
              <a:rPr lang="en-US" smtClean="0">
                <a:solidFill>
                  <a:srgbClr val="0F56DC"/>
                </a:solidFill>
              </a:rPr>
              <a:pPr/>
              <a:t>3/7/2019</a:t>
            </a:fld>
            <a:endParaRPr lang="en-US">
              <a:solidFill>
                <a:srgbClr val="0F56DC"/>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solidFill>
                <a:srgbClr val="0F56DC"/>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1A5E66F2-DACF-4775-8E34-E8E71D537D03}"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6543072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1761198133"/>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57643413"/>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1581030742"/>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rgbClr val="FFFFFF"/>
                </a:solidFill>
                <a:effectLst/>
                <a:latin typeface="+mj-lt"/>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rgbClr val="FFFFF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0048760"/>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38667225"/>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305179151"/>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1" y="6356351"/>
            <a:ext cx="2743200" cy="365125"/>
          </a:xfrm>
          <a:prstGeom prst="rect">
            <a:avLst/>
          </a:prstGeom>
        </p:spPr>
        <p:txBody>
          <a:bodyPr/>
          <a:lstStyle/>
          <a:p>
            <a:endParaRPr lang="en-US">
              <a:solidFill>
                <a:srgbClr val="0F56DC"/>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a:solidFill>
                <a:srgbClr val="0F56DC"/>
              </a:solidFill>
            </a:endParaRPr>
          </a:p>
        </p:txBody>
      </p:sp>
      <p:sp>
        <p:nvSpPr>
          <p:cNvPr id="6" name="Slide Number Placeholder 5"/>
          <p:cNvSpPr>
            <a:spLocks noGrp="1"/>
          </p:cNvSpPr>
          <p:nvPr>
            <p:ph type="sldNum" sz="quarter" idx="12"/>
          </p:nvPr>
        </p:nvSpPr>
        <p:spPr>
          <a:xfrm>
            <a:off x="8610601" y="6356351"/>
            <a:ext cx="2743200" cy="365125"/>
          </a:xfrm>
          <a:prstGeom prst="rect">
            <a:avLst/>
          </a:prstGeom>
        </p:spPr>
        <p:txBody>
          <a:bodyPr/>
          <a:lstStyle/>
          <a:p>
            <a:fld id="{1AC2237B-5DCC-413D-8722-41119C33A42B}"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30313818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1039093138"/>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50151864"/>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1291267076"/>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20695890"/>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503192508"/>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1" y="6356351"/>
            <a:ext cx="2743200" cy="365125"/>
          </a:xfrm>
          <a:prstGeom prst="rect">
            <a:avLst/>
          </a:prstGeom>
        </p:spPr>
        <p:txBody>
          <a:bodyPr/>
          <a:lstStyle/>
          <a:p>
            <a:endParaRPr lang="en-US">
              <a:solidFill>
                <a:srgbClr val="0F56DC"/>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a:solidFill>
                <a:srgbClr val="0F56DC"/>
              </a:solidFill>
            </a:endParaRPr>
          </a:p>
        </p:txBody>
      </p:sp>
      <p:sp>
        <p:nvSpPr>
          <p:cNvPr id="6" name="Slide Number Placeholder 5"/>
          <p:cNvSpPr>
            <a:spLocks noGrp="1"/>
          </p:cNvSpPr>
          <p:nvPr>
            <p:ph type="sldNum" sz="quarter" idx="12"/>
          </p:nvPr>
        </p:nvSpPr>
        <p:spPr>
          <a:xfrm>
            <a:off x="8610601" y="6356351"/>
            <a:ext cx="2743200" cy="365125"/>
          </a:xfrm>
          <a:prstGeom prst="rect">
            <a:avLst/>
          </a:prstGeom>
        </p:spPr>
        <p:txBody>
          <a:bodyPr/>
          <a:lstStyle/>
          <a:p>
            <a:fld id="{1AC2237B-5DCC-413D-8722-41119C33A42B}"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2347056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4000"/>
              </a:lnSpc>
              <a:defRPr sz="3733"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3200" b="1" baseline="0">
                <a:solidFill>
                  <a:schemeClr val="bg2"/>
                </a:solidFill>
              </a:defRPr>
            </a:lvl1pPr>
            <a:lvl2pPr>
              <a:buClr>
                <a:schemeClr val="tx1"/>
              </a:buClr>
              <a:buSzPct val="100000"/>
              <a:buFont typeface="Wingdings" pitchFamily="2" charset="2"/>
              <a:buChar char="§"/>
              <a:defRPr sz="2667">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baseline="0">
                <a:solidFill>
                  <a:schemeClr val="bg2"/>
                </a:solidFill>
              </a:defRPr>
            </a:lvl4pPr>
            <a:lvl5pPr>
              <a:buClr>
                <a:schemeClr val="tx1"/>
              </a:buClr>
              <a:buSzPct val="70000"/>
              <a:buFont typeface="Arial" pitchFamily="34" charset="0"/>
              <a:buChar char="•"/>
              <a:defRPr sz="24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467">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61298577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0" y="5680441"/>
            <a:ext cx="12192000" cy="1177559"/>
          </a:xfrm>
          <a:prstGeom prst="rect">
            <a:avLst/>
          </a:prstGeom>
        </p:spPr>
      </p:pic>
      <p:sp>
        <p:nvSpPr>
          <p:cNvPr id="2" name="Title 1"/>
          <p:cNvSpPr>
            <a:spLocks noGrp="1"/>
          </p:cNvSpPr>
          <p:nvPr>
            <p:ph type="title"/>
          </p:nvPr>
        </p:nvSpPr>
        <p:spPr/>
        <p:txBody>
          <a:bodyPr/>
          <a:lstStyle>
            <a:lvl1pPr>
              <a:defRPr b="0">
                <a:solidFill>
                  <a:schemeClr val="tx1"/>
                </a:solidFill>
              </a:defRPr>
            </a:lvl1pPr>
          </a:lstStyle>
          <a:p>
            <a:r>
              <a:rPr lang="en-US" dirty="0" smtClean="0"/>
              <a:t>Click to edit Master title style</a:t>
            </a:r>
            <a:endParaRPr lang="en-US" dirty="0"/>
          </a:p>
        </p:txBody>
      </p:sp>
      <p:sp>
        <p:nvSpPr>
          <p:cNvPr id="7" name="Footer Placeholder 1"/>
          <p:cNvSpPr txBox="1">
            <a:spLocks/>
          </p:cNvSpPr>
          <p:nvPr userDrawn="1"/>
        </p:nvSpPr>
        <p:spPr>
          <a:xfrm>
            <a:off x="609600" y="3472543"/>
            <a:ext cx="10972800" cy="2207898"/>
          </a:xfrm>
          <a:prstGeom prst="rect">
            <a:avLst/>
          </a:prstGeom>
        </p:spPr>
        <p:txBody>
          <a:bodyPr anchor="b" anchorCtr="0"/>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r>
              <a:rPr lang="en-US" sz="1600" dirty="0" smtClean="0">
                <a:solidFill>
                  <a:schemeClr val="tx2"/>
                </a:solidFill>
                <a:latin typeface="+mj-lt"/>
              </a:rPr>
              <a:t>For more information, contact CDC</a:t>
            </a:r>
            <a:br>
              <a:rPr lang="en-US" sz="1600" dirty="0" smtClean="0">
                <a:solidFill>
                  <a:schemeClr val="tx2"/>
                </a:solidFill>
                <a:latin typeface="+mj-lt"/>
              </a:rPr>
            </a:br>
            <a:r>
              <a:rPr lang="en-US" sz="1600" dirty="0" smtClean="0">
                <a:solidFill>
                  <a:schemeClr val="tx2"/>
                </a:solidFill>
                <a:latin typeface="+mj-lt"/>
              </a:rPr>
              <a:t>1-800-CDC-INFO (232-4636)</a:t>
            </a:r>
            <a:br>
              <a:rPr lang="en-US" sz="1600" dirty="0" smtClean="0">
                <a:solidFill>
                  <a:schemeClr val="tx2"/>
                </a:solidFill>
                <a:latin typeface="+mj-lt"/>
              </a:rPr>
            </a:br>
            <a:r>
              <a:rPr lang="en-US" sz="1600" dirty="0" smtClean="0">
                <a:solidFill>
                  <a:schemeClr val="tx2"/>
                </a:solidFill>
                <a:latin typeface="+mj-lt"/>
              </a:rPr>
              <a:t>TTY:  1-888-232-6348    </a:t>
            </a:r>
            <a:r>
              <a:rPr lang="en-US" sz="1600" dirty="0" smtClean="0">
                <a:solidFill>
                  <a:schemeClr val="tx2"/>
                </a:solidFill>
                <a:latin typeface="+mj-lt"/>
                <a:hlinkClick r:id="rId3"/>
              </a:rPr>
              <a:t>www.cdc.gov</a:t>
            </a:r>
            <a:endParaRPr lang="en-US" sz="1600" dirty="0" smtClean="0">
              <a:solidFill>
                <a:schemeClr val="tx2"/>
              </a:solidFill>
              <a:latin typeface="+mj-lt"/>
            </a:endParaRPr>
          </a:p>
          <a:p>
            <a:r>
              <a:rPr lang="en-US" sz="1600" dirty="0" smtClean="0">
                <a:solidFill>
                  <a:schemeClr val="tx2"/>
                </a:solidFill>
                <a:latin typeface="+mj-lt"/>
              </a:rPr>
              <a:t/>
            </a:r>
            <a:br>
              <a:rPr lang="en-US" sz="1600" dirty="0" smtClean="0">
                <a:solidFill>
                  <a:schemeClr val="tx2"/>
                </a:solidFill>
                <a:latin typeface="+mj-lt"/>
              </a:rPr>
            </a:br>
            <a:r>
              <a:rPr lang="en-US" sz="1200" dirty="0" smtClean="0">
                <a:solidFill>
                  <a:schemeClr val="tx2"/>
                </a:solidFill>
                <a:latin typeface="+mj-lt"/>
              </a:rPr>
              <a:t>The findings and conclusions in this report are those of the authors and do not necessarily represent the official position of the Centers for Disease Control and Prevention.</a:t>
            </a:r>
          </a:p>
          <a:p>
            <a:endParaRPr lang="en-US" sz="1200" dirty="0" smtClean="0">
              <a:solidFill>
                <a:schemeClr val="tx2"/>
              </a:solidFill>
              <a:latin typeface="+mj-lt"/>
            </a:endParaRPr>
          </a:p>
          <a:p>
            <a:r>
              <a:rPr lang="en-US" sz="1200" kern="1200" dirty="0" smtClean="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1200" kern="1200" baseline="0" dirty="0" smtClean="0">
                <a:solidFill>
                  <a:schemeClr val="tx2"/>
                </a:solidFill>
                <a:latin typeface="+mj-lt"/>
                <a:ea typeface="Calibri" panose="020F0502020204030204" pitchFamily="34" charset="0"/>
                <a:cs typeface="Times New Roman" panose="02020603050405020304" pitchFamily="18" charset="0"/>
              </a:rPr>
              <a:t> </a:t>
            </a:r>
            <a:r>
              <a:rPr lang="en-US" sz="1200" kern="1200" dirty="0" smtClean="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
        <p:nvSpPr>
          <p:cNvPr id="4" name="Content Placeholder 3"/>
          <p:cNvSpPr>
            <a:spLocks noGrp="1"/>
          </p:cNvSpPr>
          <p:nvPr>
            <p:ph sz="quarter" idx="10"/>
          </p:nvPr>
        </p:nvSpPr>
        <p:spPr>
          <a:xfrm>
            <a:off x="609600" y="1593850"/>
            <a:ext cx="10972800" cy="2163763"/>
          </a:xfrm>
        </p:spPr>
        <p:txBody>
          <a:bodyPr/>
          <a:lstStyle>
            <a:lvl1pPr marL="0" indent="0">
              <a:buNone/>
              <a:defRPr/>
            </a:lvl1pPr>
            <a:lvl2pPr marL="243834" indent="0">
              <a:buNone/>
              <a:defRPr/>
            </a:lvl2pPr>
            <a:lvl3pPr marL="487668" indent="0">
              <a:buNone/>
              <a:defRPr/>
            </a:lvl3pPr>
            <a:lvl4pPr marL="762006" indent="0">
              <a:buNone/>
              <a:defRPr/>
            </a:lvl4pPr>
            <a:lvl5pPr marL="975336" indent="0">
              <a:buNone/>
              <a:defRPr/>
            </a:lvl5pPr>
          </a:lstStyle>
          <a:p>
            <a:pPr lvl="0"/>
            <a:r>
              <a:rPr lang="en-US" dirty="0" smtClean="0"/>
              <a:t>Click to edit Master text styles</a:t>
            </a:r>
          </a:p>
        </p:txBody>
      </p:sp>
    </p:spTree>
    <p:extLst>
      <p:ext uri="{BB962C8B-B14F-4D97-AF65-F5344CB8AC3E}">
        <p14:creationId xmlns:p14="http://schemas.microsoft.com/office/powerpoint/2010/main" val="2733806198"/>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2320603301"/>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9933296"/>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1178973585"/>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59827732"/>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977169346"/>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EA8CD32-6746-42DD-9850-037EE3C4C4B4}" type="datetimeFigureOut">
              <a:rPr lang="en-US" smtClean="0">
                <a:solidFill>
                  <a:srgbClr val="0F56DC"/>
                </a:solidFill>
              </a:rPr>
              <a:pPr/>
              <a:t>3/7/2019</a:t>
            </a:fld>
            <a:endParaRPr lang="en-US">
              <a:solidFill>
                <a:srgbClr val="0F56DC"/>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solidFill>
                <a:srgbClr val="0F56DC"/>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1A5E66F2-DACF-4775-8E34-E8E71D537D03}"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3631695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1" y="6356351"/>
            <a:ext cx="2743200" cy="365125"/>
          </a:xfrm>
          <a:prstGeom prst="rect">
            <a:avLst/>
          </a:prstGeom>
        </p:spPr>
        <p:txBody>
          <a:bodyPr/>
          <a:lstStyle/>
          <a:p>
            <a:endParaRPr lang="en-US">
              <a:solidFill>
                <a:srgbClr val="0F56DC"/>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a:solidFill>
                <a:srgbClr val="0F56DC"/>
              </a:solidFill>
            </a:endParaRPr>
          </a:p>
        </p:txBody>
      </p:sp>
      <p:sp>
        <p:nvSpPr>
          <p:cNvPr id="6" name="Slide Number Placeholder 5"/>
          <p:cNvSpPr>
            <a:spLocks noGrp="1"/>
          </p:cNvSpPr>
          <p:nvPr>
            <p:ph type="sldNum" sz="quarter" idx="12"/>
          </p:nvPr>
        </p:nvSpPr>
        <p:spPr>
          <a:xfrm>
            <a:off x="8610601" y="6356351"/>
            <a:ext cx="2743200" cy="365125"/>
          </a:xfrm>
          <a:prstGeom prst="rect">
            <a:avLst/>
          </a:prstGeom>
        </p:spPr>
        <p:txBody>
          <a:bodyPr/>
          <a:lstStyle/>
          <a:p>
            <a:fld id="{1AC2237B-5DCC-413D-8722-41119C33A42B}"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30454164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4000"/>
              </a:lnSpc>
              <a:defRPr sz="3733"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3200" b="1" baseline="0">
                <a:solidFill>
                  <a:schemeClr val="bg2"/>
                </a:solidFill>
              </a:defRPr>
            </a:lvl1pPr>
            <a:lvl2pPr>
              <a:buClr>
                <a:schemeClr val="tx1"/>
              </a:buClr>
              <a:buSzPct val="100000"/>
              <a:buFont typeface="Wingdings" pitchFamily="2" charset="2"/>
              <a:buChar char="§"/>
              <a:defRPr sz="2667">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baseline="0">
                <a:solidFill>
                  <a:schemeClr val="bg2"/>
                </a:solidFill>
              </a:defRPr>
            </a:lvl4pPr>
            <a:lvl5pPr>
              <a:buClr>
                <a:schemeClr val="tx1"/>
              </a:buClr>
              <a:buSzPct val="70000"/>
              <a:buFont typeface="Arial" pitchFamily="34" charset="0"/>
              <a:buChar char="•"/>
              <a:defRPr sz="24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467">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993501105"/>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79"/>
            <a:ext cx="12192000" cy="120883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dirty="0" smtClean="0">
                <a:solidFill>
                  <a:srgbClr val="FFFFFF">
                    <a:lumMod val="95000"/>
                  </a:srgb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4252885658"/>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7731751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smtClean="0"/>
              <a:t>Bottom band: NCIRD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98985804"/>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92000" cy="183396"/>
          </a:xfrm>
          <a:prstGeom prst="rect">
            <a:avLst/>
          </a:prstGeom>
        </p:spPr>
      </p:pic>
    </p:spTree>
    <p:extLst>
      <p:ext uri="{BB962C8B-B14F-4D97-AF65-F5344CB8AC3E}">
        <p14:creationId xmlns:p14="http://schemas.microsoft.com/office/powerpoint/2010/main" val="1981300439"/>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19040222"/>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smtClean="0">
                <a:solidFill>
                  <a:srgbClr val="695E4A"/>
                </a:solidFill>
                <a:latin typeface="Calibri" panose="020F0502020204030204" pitchFamily="34" charset="0"/>
              </a:rPr>
              <a:t>For more information, contact CDC</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1-800-CDC-INFO (232-4636)</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TTY:  1-888-232-6348    www.cdc.gov</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
            </a:r>
            <a:br>
              <a:rPr lang="en-US" sz="1600" dirty="0" smtClean="0">
                <a:solidFill>
                  <a:srgbClr val="695E4A"/>
                </a:solidFill>
                <a:latin typeface="Calibri" panose="020F0502020204030204" pitchFamily="34" charset="0"/>
              </a:rPr>
            </a:br>
            <a:r>
              <a:rPr lang="en-US" sz="16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504410189"/>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EA8CD32-6746-42DD-9850-037EE3C4C4B4}" type="datetimeFigureOut">
              <a:rPr lang="en-US" smtClean="0">
                <a:solidFill>
                  <a:srgbClr val="0F56DC"/>
                </a:solidFill>
              </a:rPr>
              <a:pPr/>
              <a:t>3/7/2019</a:t>
            </a:fld>
            <a:endParaRPr lang="en-US">
              <a:solidFill>
                <a:srgbClr val="0F56DC"/>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solidFill>
                <a:srgbClr val="0F56DC"/>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1A5E66F2-DACF-4775-8E34-E8E71D537D03}"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19014910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1" y="6356351"/>
            <a:ext cx="2743200" cy="365125"/>
          </a:xfrm>
          <a:prstGeom prst="rect">
            <a:avLst/>
          </a:prstGeom>
        </p:spPr>
        <p:txBody>
          <a:bodyPr/>
          <a:lstStyle/>
          <a:p>
            <a:endParaRPr lang="en-US">
              <a:solidFill>
                <a:srgbClr val="0F56DC"/>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a:solidFill>
                <a:srgbClr val="0F56DC"/>
              </a:solidFill>
            </a:endParaRPr>
          </a:p>
        </p:txBody>
      </p:sp>
      <p:sp>
        <p:nvSpPr>
          <p:cNvPr id="6" name="Slide Number Placeholder 5"/>
          <p:cNvSpPr>
            <a:spLocks noGrp="1"/>
          </p:cNvSpPr>
          <p:nvPr>
            <p:ph type="sldNum" sz="quarter" idx="12"/>
          </p:nvPr>
        </p:nvSpPr>
        <p:spPr>
          <a:xfrm>
            <a:off x="8610601" y="6356351"/>
            <a:ext cx="2743200" cy="365125"/>
          </a:xfrm>
          <a:prstGeom prst="rect">
            <a:avLst/>
          </a:prstGeom>
        </p:spPr>
        <p:txBody>
          <a:bodyPr/>
          <a:lstStyle/>
          <a:p>
            <a:fld id="{1AC2237B-5DCC-413D-8722-41119C33A42B}" type="slidenum">
              <a:rPr lang="en-US" smtClean="0">
                <a:solidFill>
                  <a:srgbClr val="0F56DC"/>
                </a:solidFill>
              </a:rPr>
              <a:pPr/>
              <a:t>‹#›</a:t>
            </a:fld>
            <a:endParaRPr lang="en-US">
              <a:solidFill>
                <a:srgbClr val="0F56DC"/>
              </a:solidFill>
            </a:endParaRPr>
          </a:p>
        </p:txBody>
      </p:sp>
    </p:spTree>
    <p:extLst>
      <p:ext uri="{BB962C8B-B14F-4D97-AF65-F5344CB8AC3E}">
        <p14:creationId xmlns:p14="http://schemas.microsoft.com/office/powerpoint/2010/main" val="11060298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4000"/>
              </a:lnSpc>
              <a:defRPr sz="3733"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3200" b="1" baseline="0">
                <a:solidFill>
                  <a:schemeClr val="bg2"/>
                </a:solidFill>
              </a:defRPr>
            </a:lvl1pPr>
            <a:lvl2pPr>
              <a:buClr>
                <a:schemeClr val="tx1"/>
              </a:buClr>
              <a:buSzPct val="100000"/>
              <a:buFont typeface="Wingdings" pitchFamily="2" charset="2"/>
              <a:buChar char="§"/>
              <a:defRPr sz="2667">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baseline="0">
                <a:solidFill>
                  <a:schemeClr val="bg2"/>
                </a:solidFill>
              </a:defRPr>
            </a:lvl4pPr>
            <a:lvl5pPr>
              <a:buClr>
                <a:schemeClr val="tx1"/>
              </a:buClr>
              <a:buSzPct val="70000"/>
              <a:buFont typeface="Arial" pitchFamily="34" charset="0"/>
              <a:buChar char="•"/>
              <a:defRPr sz="24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467">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782108594"/>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normAutofit/>
          </a:bodyPr>
          <a:lstStyle>
            <a:lvl1pPr algn="l">
              <a:lnSpc>
                <a:spcPts val="4000"/>
              </a:lnSpc>
              <a:defRPr sz="3800" b="1" baseline="0">
                <a:solidFill>
                  <a:schemeClr val="tx1"/>
                </a:solidFill>
                <a:effectLst/>
                <a:latin typeface="Calibri" pitchFamily="34" charset="0"/>
              </a:defRPr>
            </a:lvl1pPr>
          </a:lstStyle>
          <a:p>
            <a:r>
              <a:rPr lang="en-US" smtClean="0"/>
              <a:t>Click to edit Master title style</a:t>
            </a:r>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chemeClr val="tx1"/>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
        <p:nvSpPr>
          <p:cNvPr id="10" name="TextBox 9"/>
          <p:cNvSpPr txBox="1"/>
          <p:nvPr/>
        </p:nvSpPr>
        <p:spPr>
          <a:xfrm>
            <a:off x="609600" y="192627"/>
            <a:ext cx="9204101" cy="461665"/>
          </a:xfrm>
          <a:prstGeom prst="rect">
            <a:avLst/>
          </a:prstGeom>
          <a:noFill/>
        </p:spPr>
        <p:txBody>
          <a:bodyPr wrap="square" rtlCol="0">
            <a:spAutoFit/>
          </a:bodyPr>
          <a:lstStyle/>
          <a:p>
            <a:pPr defTabSz="914293" eaLnBrk="1" fontAlgn="auto" hangingPunct="1">
              <a:spcBef>
                <a:spcPts val="0"/>
              </a:spcBef>
              <a:spcAft>
                <a:spcPts val="0"/>
              </a:spcAft>
            </a:pPr>
            <a:r>
              <a:rPr lang="en-US" sz="2400" b="1" dirty="0" smtClean="0">
                <a:solidFill>
                  <a:srgbClr val="474747">
                    <a:lumMod val="95000"/>
                  </a:srgbClr>
                </a:solidFill>
                <a:latin typeface="Calibri" panose="020F0502020204030204" pitchFamily="34" charset="0"/>
              </a:rPr>
              <a:t>Centers for Disease Control and Prevention</a:t>
            </a:r>
          </a:p>
        </p:txBody>
      </p:sp>
      <p:sp>
        <p:nvSpPr>
          <p:cNvPr id="7" name="Rectangle 6"/>
          <p:cNvSpPr/>
          <p:nvPr/>
        </p:nvSpPr>
        <p:spPr>
          <a:xfrm>
            <a:off x="609599" y="577002"/>
            <a:ext cx="9204101" cy="400110"/>
          </a:xfrm>
          <a:prstGeom prst="rect">
            <a:avLst/>
          </a:prstGeom>
        </p:spPr>
        <p:txBody>
          <a:bodyPr wrap="square">
            <a:spAutoFit/>
          </a:bodyPr>
          <a:lstStyle/>
          <a:p>
            <a:pPr defTabSz="914293" eaLnBrk="1" fontAlgn="auto" hangingPunct="1">
              <a:spcBef>
                <a:spcPts val="0"/>
              </a:spcBef>
              <a:spcAft>
                <a:spcPts val="0"/>
              </a:spcAft>
            </a:pPr>
            <a:r>
              <a:rPr lang="en-US" sz="2000" dirty="0">
                <a:solidFill>
                  <a:srgbClr val="474747">
                    <a:lumMod val="95000"/>
                  </a:srgbClr>
                </a:solidFill>
                <a:latin typeface="Calibri" panose="020F0502020204030204"/>
              </a:rPr>
              <a:t>National Center for Immunization and Respiratory Diseases</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t="-1" b="12824"/>
          <a:stretch/>
        </p:blipFill>
        <p:spPr>
          <a:xfrm>
            <a:off x="2" y="0"/>
            <a:ext cx="12210197" cy="1254035"/>
          </a:xfrm>
          <a:prstGeom prst="rect">
            <a:avLst/>
          </a:prstGeom>
        </p:spPr>
      </p:pic>
      <p:sp>
        <p:nvSpPr>
          <p:cNvPr id="12" name="TextBox 11"/>
          <p:cNvSpPr txBox="1"/>
          <p:nvPr/>
        </p:nvSpPr>
        <p:spPr>
          <a:xfrm>
            <a:off x="609600" y="192627"/>
            <a:ext cx="9204101" cy="461665"/>
          </a:xfrm>
          <a:prstGeom prst="rect">
            <a:avLst/>
          </a:prstGeom>
          <a:noFill/>
        </p:spPr>
        <p:txBody>
          <a:bodyPr wrap="square" rtlCol="0">
            <a:spAutoFit/>
          </a:bodyPr>
          <a:lstStyle/>
          <a:p>
            <a:pPr defTabSz="914293" eaLnBrk="1" fontAlgn="auto" hangingPunct="1">
              <a:spcBef>
                <a:spcPts val="0"/>
              </a:spcBef>
              <a:spcAft>
                <a:spcPts val="0"/>
              </a:spcAft>
            </a:pPr>
            <a:r>
              <a:rPr lang="en-US" sz="2400" b="1" dirty="0" smtClean="0">
                <a:solidFill>
                  <a:srgbClr val="FFFFFF"/>
                </a:solidFill>
                <a:latin typeface="Calibri" panose="020F0502020204030204" pitchFamily="34" charset="0"/>
              </a:rPr>
              <a:t>Centers for Disease Control and Prevention</a:t>
            </a:r>
          </a:p>
        </p:txBody>
      </p:sp>
      <p:sp>
        <p:nvSpPr>
          <p:cNvPr id="13" name="Rectangle 12"/>
          <p:cNvSpPr/>
          <p:nvPr/>
        </p:nvSpPr>
        <p:spPr>
          <a:xfrm>
            <a:off x="609599" y="577002"/>
            <a:ext cx="9204101" cy="400110"/>
          </a:xfrm>
          <a:prstGeom prst="rect">
            <a:avLst/>
          </a:prstGeom>
        </p:spPr>
        <p:txBody>
          <a:bodyPr wrap="square">
            <a:spAutoFit/>
          </a:bodyPr>
          <a:lstStyle/>
          <a:p>
            <a:pPr defTabSz="914293" eaLnBrk="1" fontAlgn="auto" hangingPunct="1">
              <a:spcBef>
                <a:spcPts val="0"/>
              </a:spcBef>
              <a:spcAft>
                <a:spcPts val="0"/>
              </a:spcAft>
            </a:pPr>
            <a:r>
              <a:rPr lang="en-US" sz="2000" dirty="0">
                <a:solidFill>
                  <a:srgbClr val="FFFFFF"/>
                </a:solidFill>
                <a:latin typeface="Calibri" panose="020F0502020204030204"/>
              </a:rPr>
              <a:t>National Center for Immunization and Respiratory Diseases</a:t>
            </a:r>
          </a:p>
        </p:txBody>
      </p:sp>
    </p:spTree>
    <p:extLst>
      <p:ext uri="{BB962C8B-B14F-4D97-AF65-F5344CB8AC3E}">
        <p14:creationId xmlns:p14="http://schemas.microsoft.com/office/powerpoint/2010/main" val="2613429335"/>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DATA SLIDE_O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3"/>
          </p:nvPr>
        </p:nvSpPr>
        <p:spPr/>
        <p:txBody>
          <a:bodyPr/>
          <a:lstStyle/>
          <a:p>
            <a:endParaRPr lang="en-US" dirty="0">
              <a:solidFill>
                <a:srgbClr val="474747"/>
              </a:solidFill>
            </a:endParaRPr>
          </a:p>
        </p:txBody>
      </p:sp>
    </p:spTree>
    <p:extLst>
      <p:ext uri="{BB962C8B-B14F-4D97-AF65-F5344CB8AC3E}">
        <p14:creationId xmlns:p14="http://schemas.microsoft.com/office/powerpoint/2010/main" val="595658066"/>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ATA SLIDE_OD_medium">
    <p:bg>
      <p:bgPr>
        <a:solidFill>
          <a:schemeClr val="bg2">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3"/>
          </p:nvPr>
        </p:nvSpPr>
        <p:spPr/>
        <p:txBody>
          <a:bodyPr/>
          <a:lstStyle/>
          <a:p>
            <a:endParaRPr lang="en-US" dirty="0">
              <a:solidFill>
                <a:srgbClr val="474747"/>
              </a:solidFill>
            </a:endParaRPr>
          </a:p>
        </p:txBody>
      </p:sp>
    </p:spTree>
    <p:extLst>
      <p:ext uri="{BB962C8B-B14F-4D97-AF65-F5344CB8AC3E}">
        <p14:creationId xmlns:p14="http://schemas.microsoft.com/office/powerpoint/2010/main" val="4200568357"/>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DATA SLIDE_OD_deep">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20000"/>
                    <a:lumOff val="80000"/>
                  </a:schemeClr>
                </a:solidFill>
              </a:defRPr>
            </a:lvl1pPr>
          </a:lstStyle>
          <a:p>
            <a:r>
              <a:rPr lang="en-US" smtClean="0"/>
              <a:t>Click to edit Master title style</a:t>
            </a:r>
            <a:endParaRPr lang="en-US" dirty="0"/>
          </a:p>
        </p:txBody>
      </p:sp>
      <p:sp>
        <p:nvSpPr>
          <p:cNvPr id="10" name="Text Placeholder 9"/>
          <p:cNvSpPr>
            <a:spLocks noGrp="1"/>
          </p:cNvSpPr>
          <p:nvPr>
            <p:ph type="body" sz="quarter" idx="12"/>
          </p:nvPr>
        </p:nvSpPr>
        <p:spPr>
          <a:xfrm>
            <a:off x="609600" y="1554480"/>
            <a:ext cx="10972800" cy="462030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baseline="0">
                <a:solidFill>
                  <a:schemeClr val="bg2"/>
                </a:solidFill>
              </a:defRPr>
            </a:lvl8pPr>
            <a:lvl9pPr>
              <a:defRPr baseline="0">
                <a:solidFill>
                  <a:schemeClr val="bg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3"/>
          </p:nvPr>
        </p:nvSpPr>
        <p:spPr/>
        <p:txBody>
          <a:bodyPr/>
          <a:lstStyle>
            <a:lvl1pPr>
              <a:defRPr>
                <a:solidFill>
                  <a:schemeClr val="bg2">
                    <a:lumMod val="95000"/>
                  </a:schemeClr>
                </a:solidFill>
              </a:defRPr>
            </a:lvl1pPr>
          </a:lstStyle>
          <a:p>
            <a:endParaRPr lang="en-US" dirty="0">
              <a:solidFill>
                <a:srgbClr val="FFFFFF">
                  <a:lumMod val="95000"/>
                </a:srgbClr>
              </a:solidFill>
            </a:endParaRPr>
          </a:p>
        </p:txBody>
      </p:sp>
    </p:spTree>
    <p:extLst>
      <p:ext uri="{BB962C8B-B14F-4D97-AF65-F5344CB8AC3E}">
        <p14:creationId xmlns:p14="http://schemas.microsoft.com/office/powerpoint/2010/main" val="3842220276"/>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wmf"/><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wmf"/><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wmf"/><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15.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theme" Target="../theme/theme16.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image" Target="../media/image1.wmf"/><Relationship Id="rId5" Type="http://schemas.openxmlformats.org/officeDocument/2006/relationships/slideLayout" Target="../slideLayouts/slideLayout157.xml"/><Relationship Id="rId10" Type="http://schemas.openxmlformats.org/officeDocument/2006/relationships/theme" Target="../theme/theme17.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image" Target="../media/image1.wmf"/><Relationship Id="rId5" Type="http://schemas.openxmlformats.org/officeDocument/2006/relationships/slideLayout" Target="../slideLayouts/slideLayout166.xml"/><Relationship Id="rId10" Type="http://schemas.openxmlformats.org/officeDocument/2006/relationships/theme" Target="../theme/theme18.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9.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6" name="Picture 5"/>
          <p:cNvPicPr>
            <a:picLocks noChangeAspect="1"/>
          </p:cNvPicPr>
          <p:nvPr/>
        </p:nvPicPr>
        <p:blipFill rotWithShape="1">
          <a:blip r:embed="rId15"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7" name="Picture 6"/>
          <p:cNvPicPr>
            <a:picLocks noChangeAspect="1"/>
          </p:cNvPicPr>
          <p:nvPr userDrawn="1"/>
        </p:nvPicPr>
        <p:blipFill rotWithShape="1">
          <a:blip r:embed="rId15"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spTree>
    <p:extLst>
      <p:ext uri="{BB962C8B-B14F-4D97-AF65-F5344CB8AC3E}">
        <p14:creationId xmlns:p14="http://schemas.microsoft.com/office/powerpoint/2010/main" val="1691875556"/>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2" r:id="rId3"/>
    <p:sldLayoutId id="2147483853" r:id="rId4"/>
    <p:sldLayoutId id="2147483854" r:id="rId5"/>
    <p:sldLayoutId id="2147483855" r:id="rId6"/>
    <p:sldLayoutId id="2147483856" r:id="rId7"/>
    <p:sldLayoutId id="2147483857" r:id="rId8"/>
    <p:sldLayoutId id="2147484070" r:id="rId9"/>
    <p:sldLayoutId id="2147484074" r:id="rId10"/>
    <p:sldLayoutId id="2147484075" r:id="rId11"/>
    <p:sldLayoutId id="2147484076" r:id="rId12"/>
    <p:sldLayoutId id="2147484077" r:id="rId13"/>
  </p:sldLayoutIdLst>
  <p:transition>
    <p:fade/>
  </p:transition>
  <p:timing>
    <p:tnLst>
      <p:par>
        <p:cTn id="1" dur="indefinite" restart="never" nodeType="tmRoot"/>
      </p:par>
    </p:tnLst>
  </p:timing>
  <p:hf sldNum="0" hdr="0" ft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3664258783"/>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2779335023"/>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pic>
        <p:nvPicPr>
          <p:cNvPr id="4" name="Picture 3"/>
          <p:cNvPicPr>
            <a:picLocks noChangeAspect="1"/>
          </p:cNvPicPr>
          <p:nvPr/>
        </p:nvPicPr>
        <p:blipFill rotWithShape="1">
          <a:blip r:embed="rId13" cstate="email">
            <a:extLst>
              <a:ext uri="{28A0092B-C50C-407E-A947-70E740481C1C}">
                <a14:useLocalDpi xmlns:a14="http://schemas.microsoft.com/office/drawing/2010/main"/>
              </a:ext>
            </a:extLst>
          </a:blip>
          <a:srcRect t="89544"/>
          <a:stretch/>
        </p:blipFill>
        <p:spPr>
          <a:xfrm>
            <a:off x="0" y="6707587"/>
            <a:ext cx="12192000" cy="150413"/>
          </a:xfrm>
          <a:prstGeom prst="rect">
            <a:avLst/>
          </a:prstGeom>
        </p:spPr>
      </p:pic>
      <p:sp>
        <p:nvSpPr>
          <p:cNvPr id="5" name="Footer Placeholder 4"/>
          <p:cNvSpPr>
            <a:spLocks noGrp="1"/>
          </p:cNvSpPr>
          <p:nvPr>
            <p:ph type="ftr" sz="quarter" idx="3"/>
          </p:nvPr>
        </p:nvSpPr>
        <p:spPr>
          <a:xfrm>
            <a:off x="609600" y="6237394"/>
            <a:ext cx="10972800" cy="484082"/>
          </a:xfrm>
          <a:prstGeom prst="rect">
            <a:avLst/>
          </a:prstGeom>
        </p:spPr>
        <p:txBody>
          <a:bodyPr vert="horz" lIns="91440" tIns="45720" rIns="91440" bIns="45720" rtlCol="0" anchor="b" anchorCtr="0"/>
          <a:lstStyle>
            <a:lvl1pPr algn="l">
              <a:defRPr sz="1400">
                <a:solidFill>
                  <a:schemeClr val="tx2"/>
                </a:solidFill>
                <a:latin typeface="+mn-lt"/>
              </a:defRPr>
            </a:lvl1pPr>
          </a:lstStyle>
          <a:p>
            <a:pPr defTabSz="914293" eaLnBrk="1" fontAlgn="auto" hangingPunct="1">
              <a:spcBef>
                <a:spcPts val="0"/>
              </a:spcBef>
              <a:spcAft>
                <a:spcPts val="0"/>
              </a:spcAft>
            </a:pPr>
            <a:endParaRPr lang="en-US" dirty="0">
              <a:solidFill>
                <a:srgbClr val="474747"/>
              </a:solidFill>
            </a:endParaRPr>
          </a:p>
        </p:txBody>
      </p:sp>
    </p:spTree>
    <p:extLst>
      <p:ext uri="{BB962C8B-B14F-4D97-AF65-F5344CB8AC3E}">
        <p14:creationId xmlns:p14="http://schemas.microsoft.com/office/powerpoint/2010/main" val="1115680043"/>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p:fade/>
  </p:transition>
  <p:timing>
    <p:tnLst>
      <p:par>
        <p:cTn id="1" dur="indefinite" restart="never" nodeType="tmRoot"/>
      </p:par>
    </p:tnLst>
  </p:timing>
  <p:hf sldNum="0" hd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pic>
        <p:nvPicPr>
          <p:cNvPr id="4" name="Picture 3"/>
          <p:cNvPicPr>
            <a:picLocks noChangeAspect="1"/>
          </p:cNvPicPr>
          <p:nvPr/>
        </p:nvPicPr>
        <p:blipFill rotWithShape="1">
          <a:blip r:embed="rId13" cstate="email">
            <a:extLst>
              <a:ext uri="{28A0092B-C50C-407E-A947-70E740481C1C}">
                <a14:useLocalDpi xmlns:a14="http://schemas.microsoft.com/office/drawing/2010/main"/>
              </a:ext>
            </a:extLst>
          </a:blip>
          <a:srcRect t="89544"/>
          <a:stretch/>
        </p:blipFill>
        <p:spPr>
          <a:xfrm>
            <a:off x="0" y="6707587"/>
            <a:ext cx="12192000" cy="150413"/>
          </a:xfrm>
          <a:prstGeom prst="rect">
            <a:avLst/>
          </a:prstGeom>
        </p:spPr>
      </p:pic>
      <p:sp>
        <p:nvSpPr>
          <p:cNvPr id="5" name="Footer Placeholder 4"/>
          <p:cNvSpPr>
            <a:spLocks noGrp="1"/>
          </p:cNvSpPr>
          <p:nvPr>
            <p:ph type="ftr" sz="quarter" idx="3"/>
          </p:nvPr>
        </p:nvSpPr>
        <p:spPr>
          <a:xfrm>
            <a:off x="609600" y="6237394"/>
            <a:ext cx="10972800" cy="484082"/>
          </a:xfrm>
          <a:prstGeom prst="rect">
            <a:avLst/>
          </a:prstGeom>
        </p:spPr>
        <p:txBody>
          <a:bodyPr vert="horz" lIns="91440" tIns="45720" rIns="91440" bIns="45720" rtlCol="0" anchor="b" anchorCtr="0"/>
          <a:lstStyle>
            <a:lvl1pPr algn="l">
              <a:defRPr sz="1400">
                <a:solidFill>
                  <a:schemeClr val="tx2"/>
                </a:solidFill>
                <a:latin typeface="+mn-lt"/>
              </a:defRPr>
            </a:lvl1pPr>
          </a:lstStyle>
          <a:p>
            <a:pPr defTabSz="914293" eaLnBrk="1" fontAlgn="auto" hangingPunct="1">
              <a:spcBef>
                <a:spcPts val="0"/>
              </a:spcBef>
              <a:spcAft>
                <a:spcPts val="0"/>
              </a:spcAft>
            </a:pPr>
            <a:endParaRPr lang="en-US" dirty="0">
              <a:solidFill>
                <a:srgbClr val="474747"/>
              </a:solidFill>
            </a:endParaRPr>
          </a:p>
        </p:txBody>
      </p:sp>
    </p:spTree>
    <p:extLst>
      <p:ext uri="{BB962C8B-B14F-4D97-AF65-F5344CB8AC3E}">
        <p14:creationId xmlns:p14="http://schemas.microsoft.com/office/powerpoint/2010/main" val="149393296"/>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ransition>
    <p:fade/>
  </p:transition>
  <p:timing>
    <p:tnLst>
      <p:par>
        <p:cTn id="1" dur="indefinite" restart="never" nodeType="tmRoot"/>
      </p:par>
    </p:tnLst>
  </p:timing>
  <p:hf sldNum="0" hd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pic>
        <p:nvPicPr>
          <p:cNvPr id="4" name="Picture 3"/>
          <p:cNvPicPr>
            <a:picLocks noChangeAspect="1"/>
          </p:cNvPicPr>
          <p:nvPr/>
        </p:nvPicPr>
        <p:blipFill rotWithShape="1">
          <a:blip r:embed="rId13" cstate="email">
            <a:extLst>
              <a:ext uri="{28A0092B-C50C-407E-A947-70E740481C1C}">
                <a14:useLocalDpi xmlns:a14="http://schemas.microsoft.com/office/drawing/2010/main"/>
              </a:ext>
            </a:extLst>
          </a:blip>
          <a:srcRect t="89544"/>
          <a:stretch/>
        </p:blipFill>
        <p:spPr>
          <a:xfrm>
            <a:off x="0" y="6707587"/>
            <a:ext cx="12192000" cy="150413"/>
          </a:xfrm>
          <a:prstGeom prst="rect">
            <a:avLst/>
          </a:prstGeom>
        </p:spPr>
      </p:pic>
      <p:sp>
        <p:nvSpPr>
          <p:cNvPr id="5" name="Footer Placeholder 4"/>
          <p:cNvSpPr>
            <a:spLocks noGrp="1"/>
          </p:cNvSpPr>
          <p:nvPr>
            <p:ph type="ftr" sz="quarter" idx="3"/>
          </p:nvPr>
        </p:nvSpPr>
        <p:spPr>
          <a:xfrm>
            <a:off x="609600" y="6237394"/>
            <a:ext cx="10972800" cy="484082"/>
          </a:xfrm>
          <a:prstGeom prst="rect">
            <a:avLst/>
          </a:prstGeom>
        </p:spPr>
        <p:txBody>
          <a:bodyPr vert="horz" lIns="91440" tIns="45720" rIns="91440" bIns="45720" rtlCol="0" anchor="b" anchorCtr="0"/>
          <a:lstStyle>
            <a:lvl1pPr algn="l">
              <a:defRPr sz="1400">
                <a:solidFill>
                  <a:schemeClr val="tx2"/>
                </a:solidFill>
                <a:latin typeface="+mn-lt"/>
              </a:defRPr>
            </a:lvl1pPr>
          </a:lstStyle>
          <a:p>
            <a:pPr defTabSz="914293" eaLnBrk="1" fontAlgn="auto" hangingPunct="1">
              <a:spcBef>
                <a:spcPts val="0"/>
              </a:spcBef>
              <a:spcAft>
                <a:spcPts val="0"/>
              </a:spcAft>
            </a:pPr>
            <a:endParaRPr lang="en-US" dirty="0">
              <a:solidFill>
                <a:srgbClr val="474747"/>
              </a:solidFill>
            </a:endParaRPr>
          </a:p>
        </p:txBody>
      </p:sp>
    </p:spTree>
    <p:extLst>
      <p:ext uri="{BB962C8B-B14F-4D97-AF65-F5344CB8AC3E}">
        <p14:creationId xmlns:p14="http://schemas.microsoft.com/office/powerpoint/2010/main" val="215473042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ransition>
    <p:fade/>
  </p:transition>
  <p:timing>
    <p:tnLst>
      <p:par>
        <p:cTn id="1" dur="indefinite" restart="never" nodeType="tmRoot"/>
      </p:par>
    </p:tnLst>
  </p:timing>
  <p:hf sldNum="0" hd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417323726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316902015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Lst>
  <p:transition>
    <p:fade/>
  </p:transition>
  <p:timing>
    <p:tnLst>
      <p:par>
        <p:cTn id="1" dur="indefinite" restart="never" nodeType="tmRoot"/>
      </p:par>
    </p:tnLst>
  </p:timing>
  <p:hf sldNum="0" hdr="0" ft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100" kern="1200">
          <a:solidFill>
            <a:schemeClr val="accent4">
              <a:lumMod val="50000"/>
            </a:schemeClr>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600" kern="1200">
          <a:solidFill>
            <a:schemeClr val="accent4">
              <a:lumMod val="50000"/>
            </a:schemeClr>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600" kern="1200">
          <a:solidFill>
            <a:schemeClr val="accent4">
              <a:lumMod val="50000"/>
            </a:schemeClr>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600" kern="1200">
          <a:solidFill>
            <a:schemeClr val="accent4">
              <a:lumMod val="50000"/>
            </a:schemeClr>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600" kern="1200">
          <a:solidFill>
            <a:schemeClr val="accent4">
              <a:lumMod val="50000"/>
            </a:schemeClr>
          </a:solidFill>
          <a:latin typeface="+mn-lt"/>
          <a:ea typeface="+mn-ea"/>
          <a:cs typeface="+mn-cs"/>
        </a:defRPr>
      </a:lvl5pPr>
      <a:lvl6pPr marL="1417320" indent="-182880" algn="l" defTabSz="1219170" rtl="0" eaLnBrk="1" latinLnBrk="0" hangingPunct="1">
        <a:spcBef>
          <a:spcPct val="20000"/>
        </a:spcBef>
        <a:buClr>
          <a:schemeClr val="accent1"/>
        </a:buClr>
        <a:buSzPct val="100000"/>
        <a:buFont typeface="Arial" pitchFamily="34" charset="0"/>
        <a:buChar char="•"/>
        <a:defRPr sz="1600" kern="1200">
          <a:solidFill>
            <a:schemeClr val="accent4">
              <a:lumMod val="50000"/>
            </a:schemeClr>
          </a:solidFill>
          <a:latin typeface="+mn-lt"/>
          <a:ea typeface="+mn-ea"/>
          <a:cs typeface="+mn-cs"/>
        </a:defRPr>
      </a:lvl6pPr>
      <a:lvl7pPr marL="1645920" indent="-182880" algn="l" defTabSz="1219170" rtl="0" eaLnBrk="1" latinLnBrk="0" hangingPunct="1">
        <a:spcBef>
          <a:spcPct val="20000"/>
        </a:spcBef>
        <a:buClr>
          <a:schemeClr val="accent1"/>
        </a:buClr>
        <a:buSzPct val="100000"/>
        <a:buFont typeface="Arial" pitchFamily="34" charset="0"/>
        <a:buChar char="•"/>
        <a:defRPr sz="1600" kern="1200">
          <a:solidFill>
            <a:schemeClr val="accent4">
              <a:lumMod val="50000"/>
            </a:schemeClr>
          </a:solidFill>
          <a:latin typeface="+mn-lt"/>
          <a:ea typeface="+mn-ea"/>
          <a:cs typeface="+mn-cs"/>
        </a:defRPr>
      </a:lvl7pPr>
      <a:lvl8pPr marL="1828800" indent="-182880" algn="l" defTabSz="1219170" rtl="0" eaLnBrk="1" latinLnBrk="0" hangingPunct="1">
        <a:spcBef>
          <a:spcPct val="20000"/>
        </a:spcBef>
        <a:buClr>
          <a:schemeClr val="accent1"/>
        </a:buClr>
        <a:buSzPct val="100000"/>
        <a:buFont typeface="Arial" pitchFamily="34" charset="0"/>
        <a:buChar char="•"/>
        <a:defRPr sz="1600" kern="1200" baseline="0">
          <a:solidFill>
            <a:schemeClr val="accent4">
              <a:lumMod val="50000"/>
            </a:schemeClr>
          </a:solidFill>
          <a:latin typeface="+mn-lt"/>
          <a:ea typeface="+mn-ea"/>
          <a:cs typeface="+mn-cs"/>
        </a:defRPr>
      </a:lvl8pPr>
      <a:lvl9pPr marL="2011680" indent="-182880" algn="l" defTabSz="1219170" rtl="0" eaLnBrk="1" latinLnBrk="0" hangingPunct="1">
        <a:spcBef>
          <a:spcPct val="20000"/>
        </a:spcBef>
        <a:buClr>
          <a:schemeClr val="accent1"/>
        </a:buClr>
        <a:buSzPct val="100000"/>
        <a:buFont typeface="Arial" pitchFamily="34" charset="0"/>
        <a:buChar char="•"/>
        <a:defRPr sz="1600" kern="1200" baseline="0">
          <a:solidFill>
            <a:schemeClr val="accent4">
              <a:lumMod val="50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7" name="Picture 6"/>
          <p:cNvPicPr>
            <a:picLocks noChangeAspect="1"/>
          </p:cNvPicPr>
          <p:nvPr userDrawn="1"/>
        </p:nvPicPr>
        <p:blipFill rotWithShape="1">
          <a:blip r:embed="rId11"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spTree>
    <p:extLst>
      <p:ext uri="{BB962C8B-B14F-4D97-AF65-F5344CB8AC3E}">
        <p14:creationId xmlns:p14="http://schemas.microsoft.com/office/powerpoint/2010/main" val="29239444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69" r:id="rId9"/>
  </p:sldLayoutIdLst>
  <p:transition>
    <p:fade/>
  </p:transition>
  <p:timing>
    <p:tnLst>
      <p:par>
        <p:cTn id="1" dur="indefinite" restart="never" nodeType="tmRoot"/>
      </p:par>
    </p:tnLst>
  </p:timing>
  <p:hf sldNum="0" hdr="0" ft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7" name="Picture 6"/>
          <p:cNvPicPr>
            <a:picLocks noChangeAspect="1"/>
          </p:cNvPicPr>
          <p:nvPr userDrawn="1"/>
        </p:nvPicPr>
        <p:blipFill rotWithShape="1">
          <a:blip r:embed="rId11"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spTree>
    <p:extLst>
      <p:ext uri="{BB962C8B-B14F-4D97-AF65-F5344CB8AC3E}">
        <p14:creationId xmlns:p14="http://schemas.microsoft.com/office/powerpoint/2010/main" val="3106970080"/>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Lst>
  <p:transition>
    <p:fade/>
  </p:transition>
  <p:timing>
    <p:tnLst>
      <p:par>
        <p:cTn id="1" dur="indefinite" restart="never" nodeType="tmRoot"/>
      </p:par>
    </p:tnLst>
  </p:timing>
  <p:hf sldNum="0" hdr="0" ft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554480"/>
            <a:ext cx="10972800"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5"/>
            <a:r>
              <a:rPr lang="en-US" altLang="en-US" dirty="0" smtClean="0"/>
              <a:t>Sixth level</a:t>
            </a:r>
          </a:p>
          <a:p>
            <a:pPr lvl="6"/>
            <a:r>
              <a:rPr lang="en-US" altLang="en-US" dirty="0" smtClean="0"/>
              <a:t>Seventh level</a:t>
            </a:r>
          </a:p>
          <a:p>
            <a:pPr lvl="7"/>
            <a:r>
              <a:rPr lang="en-US" altLang="en-US" dirty="0" smtClean="0"/>
              <a:t>Eighth level</a:t>
            </a:r>
          </a:p>
          <a:p>
            <a:pPr lvl="8"/>
            <a:r>
              <a:rPr lang="en-US" altLang="en-US" dirty="0" smtClean="0"/>
              <a:t>Ninth level</a:t>
            </a:r>
          </a:p>
          <a:p>
            <a:pPr lvl="8"/>
            <a:r>
              <a:rPr lang="en-US" altLang="en-US" dirty="0" smtClean="0"/>
              <a:t>Tenth level</a:t>
            </a:r>
          </a:p>
        </p:txBody>
      </p:sp>
      <p:sp>
        <p:nvSpPr>
          <p:cNvPr id="2" name="Title Placeholder 1"/>
          <p:cNvSpPr>
            <a:spLocks noGrp="1"/>
          </p:cNvSpPr>
          <p:nvPr>
            <p:ph type="title"/>
          </p:nvPr>
        </p:nvSpPr>
        <p:spPr>
          <a:xfrm>
            <a:off x="609600" y="274320"/>
            <a:ext cx="10972800" cy="118872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pic>
        <p:nvPicPr>
          <p:cNvPr id="4"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6" name="Picture 5"/>
          <p:cNvPicPr>
            <a:picLocks noChangeAspect="1"/>
          </p:cNvPicPr>
          <p:nvPr/>
        </p:nvPicPr>
        <p:blipFill rotWithShape="1">
          <a:blip r:embed="rId14"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pic>
        <p:nvPicPr>
          <p:cNvPr id="7" name="Picture 6"/>
          <p:cNvPicPr>
            <a:picLocks noChangeAspect="1"/>
          </p:cNvPicPr>
          <p:nvPr userDrawn="1"/>
        </p:nvPicPr>
        <p:blipFill rotWithShape="1">
          <a:blip r:embed="rId14" cstate="print">
            <a:extLst>
              <a:ext uri="{28A0092B-C50C-407E-A947-70E740481C1C}">
                <a14:useLocalDpi xmlns:a14="http://schemas.microsoft.com/office/drawing/2010/main" val="0"/>
              </a:ext>
            </a:extLst>
          </a:blip>
          <a:srcRect t="89544"/>
          <a:stretch/>
        </p:blipFill>
        <p:spPr>
          <a:xfrm>
            <a:off x="0" y="6707587"/>
            <a:ext cx="12192000" cy="150413"/>
          </a:xfrm>
          <a:prstGeom prst="rect">
            <a:avLst/>
          </a:prstGeom>
        </p:spPr>
      </p:pic>
    </p:spTree>
    <p:extLst>
      <p:ext uri="{BB962C8B-B14F-4D97-AF65-F5344CB8AC3E}">
        <p14:creationId xmlns:p14="http://schemas.microsoft.com/office/powerpoint/2010/main" val="116925778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2" r:id="rId9"/>
    <p:sldLayoutId id="2147484063" r:id="rId10"/>
    <p:sldLayoutId id="2147484064" r:id="rId11"/>
    <p:sldLayoutId id="2147484065" r:id="rId12"/>
  </p:sldLayoutIdLst>
  <p:transition>
    <p:fade/>
  </p:transition>
  <p:timing>
    <p:tnLst>
      <p:par>
        <p:cTn id="1" dur="indefinite" restart="never" nodeType="tmRoot"/>
      </p:par>
    </p:tnLst>
  </p:timing>
  <p:hf sldNum="0" hdr="0" ft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191867057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70" r:id="rId6"/>
    <p:sldLayoutId id="2147483871" r:id="rId7"/>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78336952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9" r:id="rId6"/>
    <p:sldLayoutId id="2147483880" r:id="rId7"/>
    <p:sldLayoutId id="2147483882" r:id="rId8"/>
    <p:sldLayoutId id="2147483883" r:id="rId9"/>
    <p:sldLayoutId id="2147483884" r:id="rId10"/>
    <p:sldLayoutId id="2147483885" r:id="rId1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395759910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171113213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2723348739"/>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34863378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413208279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4" r:id="rId6"/>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420719391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3" r:id="rId6"/>
    <p:sldLayoutId id="2147483944" r:id="rId7"/>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dc.gov/flu"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www.cdc.gov/flu/about/burden/index.ht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vaccines/pregnancy/hcp-toolkit/tdap-vaccine-pregnancy.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c.gov/mmwr/volumes/67/wr/mm6738a3.htm?s_cid=mm6738a3_e" TargetMode="External"/><Relationship Id="rId2" Type="http://schemas.openxmlformats.org/officeDocument/2006/relationships/notesSlide" Target="../notesSlides/notesSlide35.xml"/><Relationship Id="rId1" Type="http://schemas.openxmlformats.org/officeDocument/2006/relationships/slideLayout" Target="../slideLayouts/slideLayout17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179.xml"/></Relationships>
</file>

<file path=ppt/slides/_rels/slide41.xml.rels><?xml version="1.0" encoding="UTF-8" standalone="yes"?>
<Relationships xmlns="http://schemas.openxmlformats.org/package/2006/relationships"><Relationship Id="rId3" Type="http://schemas.openxmlformats.org/officeDocument/2006/relationships/hyperlink" Target="https://www.cdc.gov/vaccines/imz-managers/coverage/adultvaxview/pubs-resources/tdap-report-2017.html"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9.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46.xml.rels><?xml version="1.0" encoding="UTF-8" standalone="yes"?>
<Relationships xmlns="http://schemas.openxmlformats.org/package/2006/relationships"><Relationship Id="rId3" Type="http://schemas.openxmlformats.org/officeDocument/2006/relationships/hyperlink" Target="http://www.medscape.com/viewarticle/882865?src=par_cdc_stm_mscpedt&amp;faf=1" TargetMode="External"/><Relationship Id="rId2" Type="http://schemas.openxmlformats.org/officeDocument/2006/relationships/notesSlide" Target="../notesSlides/notesSlide42.xml"/><Relationship Id="rId1" Type="http://schemas.openxmlformats.org/officeDocument/2006/relationships/slideLayout" Target="../slideLayouts/slideLayout15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www.medscape.com/viewarticle/742313"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56.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wGvr4S33tW4&amp;feature=youtu.be" TargetMode="External"/><Relationship Id="rId2" Type="http://schemas.openxmlformats.org/officeDocument/2006/relationships/notesSlide" Target="../notesSlides/notesSlide45.xml"/><Relationship Id="rId1" Type="http://schemas.openxmlformats.org/officeDocument/2006/relationships/slideLayout" Target="../slideLayouts/slideLayout161.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5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56.xml"/></Relationships>
</file>

<file path=ppt/slides/_rels/slide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5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 Id="rId9"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54.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154.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5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4.xml"/></Relationships>
</file>

<file path=ppt/slides/_rels/slide57.xml.rels><?xml version="1.0" encoding="UTF-8" standalone="yes"?>
<Relationships xmlns="http://schemas.openxmlformats.org/package/2006/relationships"><Relationship Id="rId3" Type="http://schemas.openxmlformats.org/officeDocument/2006/relationships/hyperlink" Target="https://www.cdc.gov/vaccines/events/niiw" TargetMode="External"/><Relationship Id="rId2" Type="http://schemas.openxmlformats.org/officeDocument/2006/relationships/notesSlide" Target="../notesSlides/notesSlide53.xml"/><Relationship Id="rId1" Type="http://schemas.openxmlformats.org/officeDocument/2006/relationships/slideLayout" Target="../slideLayouts/slideLayout154.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4.xml"/></Relationships>
</file>

<file path=ppt/slides/_rels/slide59.xml.rels><?xml version="1.0" encoding="UTF-8" standalone="yes"?>
<Relationships xmlns="http://schemas.openxmlformats.org/package/2006/relationships"><Relationship Id="rId3" Type="http://schemas.openxmlformats.org/officeDocument/2006/relationships/hyperlink" Target="mailto:ylo5@cdc.gov" TargetMode="External"/><Relationship Id="rId2" Type="http://schemas.openxmlformats.org/officeDocument/2006/relationships/notesSlide" Target="../notesSlides/notesSlide55.xml"/><Relationship Id="rId1" Type="http://schemas.openxmlformats.org/officeDocument/2006/relationships/slideLayout" Target="../slideLayouts/slideLayout160.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www.cdc.gov/pertussis/surv-reporting.ht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gi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pertussis/surv-reporting/cases-by-year.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onder.cdc.gov/nndss/nndss_weekly_tables_menu.asp" TargetMode="External"/><Relationship Id="rId5" Type="http://schemas.openxmlformats.org/officeDocument/2006/relationships/hyperlink" Target="https://wonder.cdc.gov/nndss/static/2016/annual/2016-table2k.html" TargetMode="External"/><Relationship Id="rId4" Type="http://schemas.openxmlformats.org/officeDocument/2006/relationships/hyperlink" Target="https://www.cdc.gov/pertussis/surv-reporting.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553790" y="1843560"/>
            <a:ext cx="10972800" cy="702528"/>
          </a:xfrm>
        </p:spPr>
        <p:txBody>
          <a:bodyPr>
            <a:normAutofit fontScale="90000"/>
          </a:bodyPr>
          <a:lstStyle/>
          <a:p>
            <a:pPr>
              <a:lnSpc>
                <a:spcPct val="100000"/>
              </a:lnSpc>
            </a:pPr>
            <a:r>
              <a:rPr lang="en-US" sz="4000" dirty="0" smtClean="0"/>
              <a:t>Maternal Immunization: Research to Practice and Making a Strong Recommendation </a:t>
            </a:r>
            <a:endParaRPr lang="en-US" sz="4000" dirty="0"/>
          </a:p>
        </p:txBody>
      </p:sp>
      <p:sp>
        <p:nvSpPr>
          <p:cNvPr id="16" name="Text Placeholder 15"/>
          <p:cNvSpPr>
            <a:spLocks noGrp="1"/>
          </p:cNvSpPr>
          <p:nvPr>
            <p:ph type="body" sz="quarter" idx="10"/>
          </p:nvPr>
        </p:nvSpPr>
        <p:spPr>
          <a:xfrm>
            <a:off x="609599" y="5149846"/>
            <a:ext cx="11084417" cy="820648"/>
          </a:xfrm>
        </p:spPr>
        <p:txBody>
          <a:bodyPr/>
          <a:lstStyle/>
          <a:p>
            <a:pPr>
              <a:lnSpc>
                <a:spcPct val="100000"/>
              </a:lnSpc>
              <a:spcBef>
                <a:spcPts val="0"/>
              </a:spcBef>
            </a:pPr>
            <a:r>
              <a:rPr lang="en-US" b="1" dirty="0" smtClean="0"/>
              <a:t>Ashley Brooks, MPH</a:t>
            </a:r>
          </a:p>
          <a:p>
            <a:pPr>
              <a:lnSpc>
                <a:spcPct val="100000"/>
              </a:lnSpc>
              <a:spcBef>
                <a:spcPts val="0"/>
              </a:spcBef>
            </a:pPr>
            <a:r>
              <a:rPr lang="en-US" b="1" dirty="0" smtClean="0"/>
              <a:t>National Center for Immunization and Respiratory Diseases</a:t>
            </a:r>
          </a:p>
        </p:txBody>
      </p:sp>
      <p:sp>
        <p:nvSpPr>
          <p:cNvPr id="5" name="Text Placeholder 15"/>
          <p:cNvSpPr txBox="1">
            <a:spLocks/>
          </p:cNvSpPr>
          <p:nvPr/>
        </p:nvSpPr>
        <p:spPr bwMode="auto">
          <a:xfrm>
            <a:off x="609599" y="3481201"/>
            <a:ext cx="11084417" cy="97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ts val="2667"/>
              </a:lnSpc>
              <a:spcBef>
                <a:spcPts val="800"/>
              </a:spcBef>
              <a:spcAft>
                <a:spcPct val="0"/>
              </a:spcAft>
              <a:buClr>
                <a:schemeClr val="accent1"/>
              </a:buClr>
              <a:buSzPct val="100000"/>
              <a:buFont typeface="Wingdings" panose="05000000000000000000" pitchFamily="2" charset="2"/>
              <a:buNone/>
              <a:defRPr sz="2400" kern="1200" baseline="0">
                <a:solidFill>
                  <a:schemeClr val="tx2"/>
                </a:solidFill>
                <a:latin typeface="+mn-lt"/>
                <a:ea typeface="+mn-ea"/>
                <a:cs typeface="+mn-cs"/>
              </a:defRPr>
            </a:lvl1pPr>
            <a:lvl2pPr marL="487668" indent="-243834" algn="ctr"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ctr"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ctr"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ctr"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a:lstStyle>
          <a:p>
            <a:pPr>
              <a:lnSpc>
                <a:spcPct val="100000"/>
              </a:lnSpc>
              <a:spcBef>
                <a:spcPts val="0"/>
              </a:spcBef>
            </a:pPr>
            <a:r>
              <a:rPr lang="en-US" sz="3000" b="1" dirty="0" smtClean="0">
                <a:solidFill>
                  <a:srgbClr val="07245D"/>
                </a:solidFill>
              </a:rPr>
              <a:t>NILE Immunize Nevada Webinar </a:t>
            </a:r>
          </a:p>
          <a:p>
            <a:pPr>
              <a:lnSpc>
                <a:spcPct val="100000"/>
              </a:lnSpc>
              <a:spcBef>
                <a:spcPts val="0"/>
              </a:spcBef>
            </a:pPr>
            <a:r>
              <a:rPr lang="en-US" b="1" dirty="0" smtClean="0">
                <a:solidFill>
                  <a:srgbClr val="07245D"/>
                </a:solidFill>
              </a:rPr>
              <a:t>March 14, 2019 </a:t>
            </a:r>
          </a:p>
        </p:txBody>
      </p:sp>
    </p:spTree>
    <p:extLst>
      <p:ext uri="{BB962C8B-B14F-4D97-AF65-F5344CB8AC3E}">
        <p14:creationId xmlns:p14="http://schemas.microsoft.com/office/powerpoint/2010/main" val="286825533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idx="4294967295"/>
          </p:nvPr>
        </p:nvSpPr>
        <p:spPr>
          <a:xfrm>
            <a:off x="527410" y="281804"/>
            <a:ext cx="10972800" cy="681037"/>
          </a:xfrm>
        </p:spPr>
        <p:txBody>
          <a:bodyPr>
            <a:normAutofit/>
          </a:bodyPr>
          <a:lstStyle/>
          <a:p>
            <a:pPr algn="ctr"/>
            <a:r>
              <a:rPr lang="en-US" dirty="0">
                <a:solidFill>
                  <a:srgbClr val="07245D"/>
                </a:solidFill>
              </a:rPr>
              <a:t>Burden of </a:t>
            </a:r>
            <a:r>
              <a:rPr lang="en-US" dirty="0" smtClean="0">
                <a:solidFill>
                  <a:srgbClr val="07245D"/>
                </a:solidFill>
              </a:rPr>
              <a:t>Flu</a:t>
            </a:r>
            <a:endParaRPr lang="en-US" dirty="0">
              <a:solidFill>
                <a:srgbClr val="07245D"/>
              </a:solidFill>
            </a:endParaRPr>
          </a:p>
        </p:txBody>
      </p:sp>
      <p:sp>
        <p:nvSpPr>
          <p:cNvPr id="3" name="Content Placeholder 2"/>
          <p:cNvSpPr>
            <a:spLocks noGrp="1"/>
          </p:cNvSpPr>
          <p:nvPr>
            <p:ph type="body" sz="quarter" idx="4294967295"/>
          </p:nvPr>
        </p:nvSpPr>
        <p:spPr>
          <a:xfrm>
            <a:off x="527407" y="1160463"/>
            <a:ext cx="9910133" cy="4786312"/>
          </a:xfrm>
        </p:spPr>
        <p:txBody>
          <a:bodyPr>
            <a:normAutofit fontScale="92500" lnSpcReduction="10000"/>
          </a:bodyPr>
          <a:lstStyle/>
          <a:p>
            <a:pPr>
              <a:spcBef>
                <a:spcPts val="400"/>
              </a:spcBef>
            </a:pPr>
            <a:r>
              <a:rPr lang="en-US" sz="2800" dirty="0" smtClean="0">
                <a:solidFill>
                  <a:srgbClr val="00133A"/>
                </a:solidFill>
              </a:rPr>
              <a:t>Flu is a contagious respiratory illness caused by influenza viruses that infect the nose, throat, and sometimes the lungs</a:t>
            </a:r>
          </a:p>
          <a:p>
            <a:pPr>
              <a:spcBef>
                <a:spcPts val="400"/>
              </a:spcBef>
            </a:pPr>
            <a:r>
              <a:rPr lang="en-US" sz="2800" dirty="0" smtClean="0">
                <a:solidFill>
                  <a:srgbClr val="00133A"/>
                </a:solidFill>
              </a:rPr>
              <a:t>CDC estimates that flu has resulted in between 9.3 million-49.0 million illnesses, between 140,000-960,000 hospitalizations and between 12,000-79,000 deaths annually since 2010</a:t>
            </a:r>
          </a:p>
          <a:p>
            <a:pPr>
              <a:spcBef>
                <a:spcPts val="400"/>
              </a:spcBef>
            </a:pPr>
            <a:r>
              <a:rPr lang="en-US" sz="2800" dirty="0" smtClean="0">
                <a:solidFill>
                  <a:srgbClr val="00133A"/>
                </a:solidFill>
              </a:rPr>
              <a:t>Deaths in children with lab-confirmed influenza are reportable in the US</a:t>
            </a:r>
          </a:p>
          <a:p>
            <a:pPr lvl="1">
              <a:spcBef>
                <a:spcPts val="400"/>
              </a:spcBef>
            </a:pPr>
            <a:r>
              <a:rPr lang="en-US" sz="2200" dirty="0" smtClean="0">
                <a:solidFill>
                  <a:srgbClr val="00133A"/>
                </a:solidFill>
              </a:rPr>
              <a:t>183 deaths were reported for the 17-18 season</a:t>
            </a:r>
          </a:p>
          <a:p>
            <a:pPr marL="243834" lvl="1">
              <a:spcBef>
                <a:spcPts val="400"/>
              </a:spcBef>
              <a:buFont typeface="Wingdings" panose="05000000000000000000" pitchFamily="2" charset="2"/>
              <a:buChar char="§"/>
            </a:pPr>
            <a:r>
              <a:rPr lang="en-US" sz="2800" dirty="0">
                <a:solidFill>
                  <a:srgbClr val="00133A"/>
                </a:solidFill>
              </a:rPr>
              <a:t>People at high risk of developing flu-related </a:t>
            </a:r>
            <a:r>
              <a:rPr lang="en-US" sz="2800" dirty="0" smtClean="0">
                <a:solidFill>
                  <a:srgbClr val="00133A"/>
                </a:solidFill>
              </a:rPr>
              <a:t>complications</a:t>
            </a:r>
          </a:p>
          <a:p>
            <a:pPr lvl="1">
              <a:spcBef>
                <a:spcPts val="400"/>
              </a:spcBef>
            </a:pPr>
            <a:r>
              <a:rPr lang="en-US" sz="2200" dirty="0">
                <a:solidFill>
                  <a:srgbClr val="00133A"/>
                </a:solidFill>
              </a:rPr>
              <a:t>Children younger than 5, but especially children younger than 2 years old</a:t>
            </a:r>
          </a:p>
          <a:p>
            <a:pPr lvl="1">
              <a:spcBef>
                <a:spcPts val="400"/>
              </a:spcBef>
            </a:pPr>
            <a:r>
              <a:rPr lang="en-US" sz="2200" dirty="0">
                <a:solidFill>
                  <a:srgbClr val="00133A"/>
                </a:solidFill>
              </a:rPr>
              <a:t>Adults 65 years of age and older</a:t>
            </a:r>
          </a:p>
          <a:p>
            <a:pPr lvl="1">
              <a:spcBef>
                <a:spcPts val="400"/>
              </a:spcBef>
            </a:pPr>
            <a:r>
              <a:rPr lang="en-US" sz="2200" dirty="0">
                <a:solidFill>
                  <a:srgbClr val="00133A"/>
                </a:solidFill>
              </a:rPr>
              <a:t>Pregnant women (and women up to 2 weeks </a:t>
            </a:r>
            <a:r>
              <a:rPr lang="en-US" sz="2200" dirty="0" smtClean="0">
                <a:solidFill>
                  <a:srgbClr val="00133A"/>
                </a:solidFill>
              </a:rPr>
              <a:t>postpartum)</a:t>
            </a:r>
            <a:endParaRPr lang="en-US" sz="2200" dirty="0">
              <a:solidFill>
                <a:srgbClr val="00133A"/>
              </a:solidFill>
            </a:endParaRPr>
          </a:p>
          <a:p>
            <a:pPr lvl="1">
              <a:spcBef>
                <a:spcPts val="400"/>
              </a:spcBef>
            </a:pPr>
            <a:r>
              <a:rPr lang="en-US" sz="2200" dirty="0">
                <a:solidFill>
                  <a:srgbClr val="00133A"/>
                </a:solidFill>
              </a:rPr>
              <a:t>Residents of nursing homes and other long-term care facilities</a:t>
            </a:r>
          </a:p>
        </p:txBody>
      </p:sp>
      <p:sp>
        <p:nvSpPr>
          <p:cNvPr id="4" name="Text Placeholder 3"/>
          <p:cNvSpPr txBox="1">
            <a:spLocks/>
          </p:cNvSpPr>
          <p:nvPr/>
        </p:nvSpPr>
        <p:spPr bwMode="auto">
          <a:xfrm>
            <a:off x="527409" y="6144397"/>
            <a:ext cx="10972801" cy="49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8B9B92"/>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B2A97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94F4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7">
              <a:spcBef>
                <a:spcPts val="0"/>
              </a:spcBef>
              <a:buNone/>
            </a:pPr>
            <a:r>
              <a:rPr lang="en-US" sz="1400" dirty="0">
                <a:solidFill>
                  <a:srgbClr val="7F7F7F">
                    <a:lumMod val="75000"/>
                  </a:srgbClr>
                </a:solidFill>
              </a:rPr>
              <a:t>CDC. </a:t>
            </a:r>
            <a:r>
              <a:rPr lang="fr-FR" sz="1400" dirty="0" smtClean="0">
                <a:solidFill>
                  <a:srgbClr val="7F7F7F">
                    <a:lumMod val="75000"/>
                  </a:srgbClr>
                </a:solidFill>
              </a:rPr>
              <a:t>Influenza </a:t>
            </a:r>
            <a:r>
              <a:rPr lang="en-US" sz="1400" dirty="0" smtClean="0">
                <a:solidFill>
                  <a:srgbClr val="7F7F7F">
                    <a:lumMod val="75000"/>
                  </a:srgbClr>
                </a:solidFill>
                <a:hlinkClick r:id="rId3"/>
              </a:rPr>
              <a:t>www.cdc.gov/flu</a:t>
            </a:r>
            <a:r>
              <a:rPr lang="en-US" sz="1400" dirty="0" smtClean="0">
                <a:solidFill>
                  <a:srgbClr val="7F7F7F">
                    <a:lumMod val="75000"/>
                  </a:srgbClr>
                </a:solidFill>
              </a:rPr>
              <a:t> </a:t>
            </a:r>
            <a:endParaRPr lang="en-US" sz="1400" dirty="0">
              <a:solidFill>
                <a:srgbClr val="7F7F7F">
                  <a:lumMod val="75000"/>
                </a:srgbClr>
              </a:solidFill>
            </a:endParaRPr>
          </a:p>
          <a:p>
            <a:pPr marL="0" indent="0" defTabSz="914377">
              <a:spcBef>
                <a:spcPts val="0"/>
              </a:spcBef>
              <a:buNone/>
            </a:pPr>
            <a:r>
              <a:rPr lang="en-US" sz="1400" dirty="0">
                <a:solidFill>
                  <a:srgbClr val="7F7F7F">
                    <a:lumMod val="75000"/>
                  </a:srgbClr>
                </a:solidFill>
              </a:rPr>
              <a:t>CDC. </a:t>
            </a:r>
            <a:r>
              <a:rPr lang="en-US" sz="1400" dirty="0" smtClean="0">
                <a:solidFill>
                  <a:srgbClr val="7F7F7F">
                    <a:lumMod val="75000"/>
                  </a:srgbClr>
                </a:solidFill>
              </a:rPr>
              <a:t>Influenza-Burden </a:t>
            </a:r>
            <a:r>
              <a:rPr lang="en-US" sz="1400" dirty="0" smtClean="0">
                <a:solidFill>
                  <a:srgbClr val="7F7F7F">
                    <a:lumMod val="75000"/>
                  </a:srgbClr>
                </a:solidFill>
                <a:hlinkClick r:id="rId4"/>
              </a:rPr>
              <a:t>www.cdc.gov/flu/about/burden/index.htm</a:t>
            </a:r>
            <a:r>
              <a:rPr lang="en-US" sz="1400" dirty="0" smtClean="0">
                <a:solidFill>
                  <a:srgbClr val="7F7F7F">
                    <a:lumMod val="75000"/>
                  </a:srgbClr>
                </a:solidFill>
              </a:rPr>
              <a:t> </a:t>
            </a:r>
            <a:endParaRPr lang="en-US" sz="1400" dirty="0">
              <a:solidFill>
                <a:srgbClr val="7F7F7F">
                  <a:lumMod val="75000"/>
                </a:srgbClr>
              </a:solidFill>
            </a:endParaRPr>
          </a:p>
        </p:txBody>
      </p:sp>
    </p:spTree>
    <p:extLst>
      <p:ext uri="{BB962C8B-B14F-4D97-AF65-F5344CB8AC3E}">
        <p14:creationId xmlns:p14="http://schemas.microsoft.com/office/powerpoint/2010/main" val="82259144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09600" y="902445"/>
            <a:ext cx="10972800" cy="4933767"/>
          </a:xfrm>
        </p:spPr>
        <p:txBody>
          <a:bodyPr/>
          <a:lstStyle/>
          <a:p>
            <a:pPr marL="0" indent="0">
              <a:buNone/>
            </a:pPr>
            <a:r>
              <a:rPr lang="en-US" sz="2800" dirty="0" smtClean="0"/>
              <a:t>Pertussis illness</a:t>
            </a:r>
          </a:p>
          <a:p>
            <a:pPr lvl="1"/>
            <a:r>
              <a:rPr lang="en-US" sz="2400" dirty="0" smtClean="0"/>
              <a:t>Most deaths </a:t>
            </a:r>
            <a:r>
              <a:rPr lang="en-US" sz="2400" dirty="0"/>
              <a:t>are among infants who are too young to be protected by the childhood pertussis vaccine </a:t>
            </a:r>
            <a:r>
              <a:rPr lang="en-US" sz="2400" dirty="0" smtClean="0"/>
              <a:t>series (</a:t>
            </a:r>
            <a:r>
              <a:rPr lang="en-US" sz="2400" dirty="0" err="1" smtClean="0"/>
              <a:t>DTaP</a:t>
            </a:r>
            <a:r>
              <a:rPr lang="en-US" sz="2400" dirty="0" smtClean="0"/>
              <a:t>) </a:t>
            </a:r>
            <a:r>
              <a:rPr lang="en-US" sz="2400" dirty="0"/>
              <a:t>that starts when infants are 2 months old</a:t>
            </a:r>
            <a:r>
              <a:rPr lang="en-US" sz="2400" dirty="0" smtClean="0"/>
              <a:t>.</a:t>
            </a:r>
          </a:p>
          <a:p>
            <a:pPr lvl="1"/>
            <a:r>
              <a:rPr lang="en-US" sz="2400" dirty="0" smtClean="0"/>
              <a:t>Infants </a:t>
            </a:r>
            <a:r>
              <a:rPr lang="en-US" sz="2400" dirty="0"/>
              <a:t>are at the greatest risk of contracting pertussis and having severe, potentially life-threatening complications from the </a:t>
            </a:r>
            <a:r>
              <a:rPr lang="en-US" sz="2400" dirty="0" smtClean="0"/>
              <a:t>infection in first months of life.</a:t>
            </a:r>
          </a:p>
          <a:p>
            <a:pPr marL="0" indent="0">
              <a:buNone/>
            </a:pPr>
            <a:r>
              <a:rPr lang="en-US" sz="2800" dirty="0" smtClean="0"/>
              <a:t>Importance of vaccination</a:t>
            </a:r>
          </a:p>
          <a:p>
            <a:pPr lvl="1"/>
            <a:r>
              <a:rPr lang="en-US" sz="2400" dirty="0" smtClean="0"/>
              <a:t>Maternal </a:t>
            </a:r>
            <a:r>
              <a:rPr lang="en-US" sz="2400" dirty="0" err="1"/>
              <a:t>Tdap</a:t>
            </a:r>
            <a:r>
              <a:rPr lang="en-US" sz="2400" dirty="0"/>
              <a:t> vaccination helps protect </a:t>
            </a:r>
            <a:r>
              <a:rPr lang="en-US" sz="2400" dirty="0" smtClean="0"/>
              <a:t>newborns by passing antibodies (proteins produced by the body to fight off diseases) to baby before birth.</a:t>
            </a:r>
            <a:endParaRPr lang="en-US" sz="2400" dirty="0"/>
          </a:p>
          <a:p>
            <a:pPr lvl="1"/>
            <a:r>
              <a:rPr lang="en-US" sz="2400" dirty="0" smtClean="0"/>
              <a:t>Fewer </a:t>
            </a:r>
            <a:r>
              <a:rPr lang="en-US" sz="2400" dirty="0"/>
              <a:t>babies will be hospitalized for and die from pertussis when </a:t>
            </a:r>
            <a:r>
              <a:rPr lang="en-US" sz="2400" dirty="0" err="1"/>
              <a:t>Tdap</a:t>
            </a:r>
            <a:r>
              <a:rPr lang="en-US" sz="2400" dirty="0"/>
              <a:t> is given during pregnancy rather than during the postpartum period</a:t>
            </a:r>
            <a:r>
              <a:rPr lang="en-US" sz="2400" dirty="0" smtClean="0"/>
              <a:t>.</a:t>
            </a:r>
          </a:p>
          <a:p>
            <a:pPr lvl="1"/>
            <a:r>
              <a:rPr lang="en-US" sz="2400" dirty="0"/>
              <a:t>Cocooning alone may not be effective and is hard to implement. </a:t>
            </a:r>
          </a:p>
        </p:txBody>
      </p:sp>
      <p:sp>
        <p:nvSpPr>
          <p:cNvPr id="3" name="Title 2"/>
          <p:cNvSpPr>
            <a:spLocks noGrp="1"/>
          </p:cNvSpPr>
          <p:nvPr>
            <p:ph type="title"/>
          </p:nvPr>
        </p:nvSpPr>
        <p:spPr/>
        <p:txBody>
          <a:bodyPr/>
          <a:lstStyle/>
          <a:p>
            <a:pPr algn="ctr"/>
            <a:r>
              <a:rPr lang="en-US" dirty="0" err="1" smtClean="0"/>
              <a:t>Tdap</a:t>
            </a:r>
            <a:r>
              <a:rPr lang="en-US" dirty="0" smtClean="0"/>
              <a:t> Vaccination Recommendation</a:t>
            </a:r>
            <a:endParaRPr lang="en-US" dirty="0"/>
          </a:p>
        </p:txBody>
      </p:sp>
      <p:sp>
        <p:nvSpPr>
          <p:cNvPr id="4" name="Text Placeholder 3"/>
          <p:cNvSpPr>
            <a:spLocks noGrp="1"/>
          </p:cNvSpPr>
          <p:nvPr>
            <p:ph type="body" sz="quarter" idx="13"/>
          </p:nvPr>
        </p:nvSpPr>
        <p:spPr>
          <a:xfrm>
            <a:off x="609600" y="6307137"/>
            <a:ext cx="10972800" cy="550863"/>
          </a:xfrm>
        </p:spPr>
        <p:txBody>
          <a:bodyPr/>
          <a:lstStyle/>
          <a:p>
            <a:r>
              <a:rPr lang="en-US" b="1" dirty="0"/>
              <a:t>Source:</a:t>
            </a:r>
            <a:r>
              <a:rPr lang="en-US" dirty="0"/>
              <a:t> </a:t>
            </a:r>
            <a:r>
              <a:rPr lang="en-US" dirty="0" err="1"/>
              <a:t>Tdap</a:t>
            </a:r>
            <a:r>
              <a:rPr lang="en-US" dirty="0"/>
              <a:t> </a:t>
            </a:r>
            <a:r>
              <a:rPr lang="en-US" dirty="0" smtClean="0"/>
              <a:t>(Pertussis</a:t>
            </a:r>
            <a:r>
              <a:rPr lang="en-US" dirty="0"/>
              <a:t>) </a:t>
            </a:r>
            <a:r>
              <a:rPr lang="en-US" dirty="0" smtClean="0"/>
              <a:t>Vaccine </a:t>
            </a:r>
            <a:r>
              <a:rPr lang="en-US" dirty="0"/>
              <a:t>and </a:t>
            </a:r>
            <a:r>
              <a:rPr lang="en-US" dirty="0" smtClean="0"/>
              <a:t>Pregnancy</a:t>
            </a:r>
            <a:r>
              <a:rPr lang="en-US" dirty="0"/>
              <a:t>. </a:t>
            </a:r>
            <a:r>
              <a:rPr lang="en-US" dirty="0">
                <a:hlinkClick r:id="rId3"/>
              </a:rPr>
              <a:t>https://www.cdc.gov/vaccines/pregnancy/hcp-toolkit/tdap-vaccine-pregnancy.html</a:t>
            </a:r>
            <a:r>
              <a:rPr lang="en-US" dirty="0"/>
              <a:t> </a:t>
            </a:r>
          </a:p>
          <a:p>
            <a:endParaRPr lang="en-US" dirty="0"/>
          </a:p>
        </p:txBody>
      </p:sp>
    </p:spTree>
    <p:extLst>
      <p:ext uri="{BB962C8B-B14F-4D97-AF65-F5344CB8AC3E}">
        <p14:creationId xmlns:p14="http://schemas.microsoft.com/office/powerpoint/2010/main" val="225993665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09600" y="1113183"/>
            <a:ext cx="10972800" cy="5194852"/>
          </a:xfrm>
        </p:spPr>
        <p:txBody>
          <a:bodyPr/>
          <a:lstStyle/>
          <a:p>
            <a:r>
              <a:rPr lang="en-US" sz="2800" dirty="0"/>
              <a:t>Adults</a:t>
            </a:r>
          </a:p>
          <a:p>
            <a:pPr lvl="1"/>
            <a:r>
              <a:rPr lang="en-US" sz="2200" dirty="0"/>
              <a:t>1 dose </a:t>
            </a:r>
            <a:r>
              <a:rPr lang="en-US" sz="2200" dirty="0" err="1"/>
              <a:t>Tdap</a:t>
            </a:r>
            <a:r>
              <a:rPr lang="en-US" sz="2200" dirty="0"/>
              <a:t> if previously not received, except for pregnant women</a:t>
            </a:r>
          </a:p>
          <a:p>
            <a:r>
              <a:rPr lang="en-US" sz="2800" dirty="0"/>
              <a:t>Pregnant women</a:t>
            </a:r>
          </a:p>
          <a:p>
            <a:pPr lvl="1"/>
            <a:r>
              <a:rPr lang="en-US" sz="2200" dirty="0"/>
              <a:t>Direct protection for mom, indirect protection for baby</a:t>
            </a:r>
          </a:p>
          <a:p>
            <a:pPr lvl="1"/>
            <a:r>
              <a:rPr lang="en-US" sz="2200" dirty="0"/>
              <a:t>Infants of vaccinated moms were born with significantly higher anti-pertussis antibodies if </a:t>
            </a:r>
            <a:r>
              <a:rPr lang="en-US" sz="2200" dirty="0" err="1"/>
              <a:t>Tdap</a:t>
            </a:r>
            <a:r>
              <a:rPr lang="en-US" sz="2200" dirty="0"/>
              <a:t> given in pregnancy weeks 27–36</a:t>
            </a:r>
          </a:p>
          <a:p>
            <a:pPr lvl="1"/>
            <a:r>
              <a:rPr lang="en-US" sz="2200" dirty="0"/>
              <a:t>Concentration of anti-pertussis antibodies in infant cord blood higher when mothers vaccinated earlier in this window</a:t>
            </a:r>
          </a:p>
          <a:p>
            <a:pPr lvl="1"/>
            <a:r>
              <a:rPr lang="en-US" sz="2200" dirty="0"/>
              <a:t>Longer exposure to vaccine allows higher vaccine-induced antibody levels produced by mother and transferred to infant</a:t>
            </a:r>
          </a:p>
          <a:p>
            <a:pPr lvl="1"/>
            <a:r>
              <a:rPr lang="en-US" sz="2200" dirty="0"/>
              <a:t>Vaccination is recommended for </a:t>
            </a:r>
            <a:r>
              <a:rPr lang="en-US" sz="2200" i="1" dirty="0"/>
              <a:t>every</a:t>
            </a:r>
            <a:r>
              <a:rPr lang="en-US" sz="2200" dirty="0"/>
              <a:t> pregnancy</a:t>
            </a:r>
          </a:p>
          <a:p>
            <a:pPr lvl="1"/>
            <a:r>
              <a:rPr lang="en-US" sz="2200" dirty="0"/>
              <a:t>Cocooning alone may not be effective and it is difficult to implement</a:t>
            </a:r>
          </a:p>
        </p:txBody>
      </p:sp>
      <p:sp>
        <p:nvSpPr>
          <p:cNvPr id="3" name="Title 2"/>
          <p:cNvSpPr>
            <a:spLocks noGrp="1"/>
          </p:cNvSpPr>
          <p:nvPr>
            <p:ph type="title"/>
          </p:nvPr>
        </p:nvSpPr>
        <p:spPr>
          <a:xfrm>
            <a:off x="609600" y="274321"/>
            <a:ext cx="10972800" cy="719593"/>
          </a:xfrm>
        </p:spPr>
        <p:txBody>
          <a:bodyPr>
            <a:normAutofit/>
          </a:bodyPr>
          <a:lstStyle/>
          <a:p>
            <a:pPr algn="ctr"/>
            <a:r>
              <a:rPr lang="en-US" dirty="0" err="1" smtClean="0"/>
              <a:t>Tdap</a:t>
            </a:r>
            <a:r>
              <a:rPr lang="en-US" dirty="0" smtClean="0"/>
              <a:t> </a:t>
            </a:r>
            <a:r>
              <a:rPr lang="en-US" dirty="0"/>
              <a:t>Vaccination Recommendations </a:t>
            </a:r>
          </a:p>
        </p:txBody>
      </p:sp>
      <p:sp>
        <p:nvSpPr>
          <p:cNvPr id="5" name="Text Placeholder 4"/>
          <p:cNvSpPr>
            <a:spLocks noGrp="1"/>
          </p:cNvSpPr>
          <p:nvPr>
            <p:ph type="body" sz="quarter" idx="13"/>
          </p:nvPr>
        </p:nvSpPr>
        <p:spPr/>
        <p:txBody>
          <a:bodyPr/>
          <a:lstStyle/>
          <a:p>
            <a:r>
              <a:rPr lang="en-US" dirty="0"/>
              <a:t>CDC. MMWR 2012;61:ND:719–32</a:t>
            </a:r>
          </a:p>
          <a:p>
            <a:r>
              <a:rPr lang="en-US" dirty="0"/>
              <a:t>CDC. MMWR 2013;62(07):131–135</a:t>
            </a:r>
          </a:p>
        </p:txBody>
      </p:sp>
    </p:spTree>
    <p:extLst>
      <p:ext uri="{BB962C8B-B14F-4D97-AF65-F5344CB8AC3E}">
        <p14:creationId xmlns:p14="http://schemas.microsoft.com/office/powerpoint/2010/main" val="283419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2167"/>
            <a:ext cx="10972800" cy="1143000"/>
          </a:xfrm>
        </p:spPr>
        <p:txBody>
          <a:bodyPr>
            <a:normAutofit/>
          </a:bodyPr>
          <a:lstStyle/>
          <a:p>
            <a:r>
              <a:rPr lang="en-US" sz="3800" dirty="0">
                <a:solidFill>
                  <a:schemeClr val="tx1"/>
                </a:solidFill>
                <a:latin typeface="+mj-lt"/>
              </a:rPr>
              <a:t>History of Recommendations for </a:t>
            </a:r>
            <a:r>
              <a:rPr lang="en-US" sz="3800" dirty="0" err="1">
                <a:solidFill>
                  <a:schemeClr val="tx1"/>
                </a:solidFill>
                <a:latin typeface="+mj-lt"/>
              </a:rPr>
              <a:t>Tdap</a:t>
            </a:r>
            <a:r>
              <a:rPr lang="en-US" sz="3800" dirty="0">
                <a:solidFill>
                  <a:schemeClr val="tx1"/>
                </a:solidFill>
                <a:latin typeface="+mj-lt"/>
              </a:rPr>
              <a:t> vaccine</a:t>
            </a:r>
            <a:br>
              <a:rPr lang="en-US" sz="3800" dirty="0">
                <a:solidFill>
                  <a:schemeClr val="tx1"/>
                </a:solidFill>
                <a:latin typeface="+mj-lt"/>
              </a:rPr>
            </a:br>
            <a:r>
              <a:rPr lang="en-US" sz="3800" dirty="0">
                <a:solidFill>
                  <a:schemeClr val="tx1"/>
                </a:solidFill>
                <a:latin typeface="+mj-lt"/>
              </a:rPr>
              <a:t>during pregnancy</a:t>
            </a:r>
          </a:p>
        </p:txBody>
      </p:sp>
      <p:sp>
        <p:nvSpPr>
          <p:cNvPr id="3" name="Text Placeholder 2"/>
          <p:cNvSpPr>
            <a:spLocks noGrp="1"/>
          </p:cNvSpPr>
          <p:nvPr>
            <p:ph type="body" sz="quarter" idx="10"/>
          </p:nvPr>
        </p:nvSpPr>
        <p:spPr/>
        <p:txBody>
          <a:bodyPr/>
          <a:lstStyle/>
          <a:p>
            <a:r>
              <a:rPr lang="en-US" sz="3200" dirty="0"/>
              <a:t>ACIP recommendations in pregnant women</a:t>
            </a:r>
            <a:r>
              <a:rPr lang="en-US" sz="3200" baseline="30000" dirty="0"/>
              <a:t>1</a:t>
            </a:r>
          </a:p>
          <a:p>
            <a:pPr lvl="1"/>
            <a:r>
              <a:rPr lang="en-US" sz="3200" dirty="0"/>
              <a:t>2006: </a:t>
            </a:r>
            <a:r>
              <a:rPr lang="en-US" sz="3200" dirty="0" err="1"/>
              <a:t>Tdap</a:t>
            </a:r>
            <a:r>
              <a:rPr lang="en-US" sz="3200" dirty="0"/>
              <a:t> booster to post-partum mothers and family members (cocooning)</a:t>
            </a:r>
          </a:p>
          <a:p>
            <a:pPr lvl="1"/>
            <a:r>
              <a:rPr lang="en-US" sz="3200" dirty="0"/>
              <a:t>2011: </a:t>
            </a:r>
            <a:r>
              <a:rPr lang="en-US" sz="3200" dirty="0" err="1"/>
              <a:t>Tdap</a:t>
            </a:r>
            <a:r>
              <a:rPr lang="en-US" sz="3200" dirty="0"/>
              <a:t> for unvaccinated pregnant women after 20 weeks gestation</a:t>
            </a:r>
            <a:endParaRPr lang="en-US" sz="3200" baseline="30000" dirty="0"/>
          </a:p>
          <a:p>
            <a:pPr lvl="1"/>
            <a:r>
              <a:rPr lang="en-US" sz="3200" dirty="0"/>
              <a:t>2012: </a:t>
            </a:r>
            <a:r>
              <a:rPr lang="en-US" sz="3200" dirty="0" err="1"/>
              <a:t>Tdap</a:t>
            </a:r>
            <a:r>
              <a:rPr lang="en-US" sz="3200" dirty="0"/>
              <a:t> for every pregnant woman at every pregnancy regardless of prior immunization status (optimally between 27-36 weeks gestation)</a:t>
            </a:r>
          </a:p>
          <a:p>
            <a:endParaRPr lang="en-US" dirty="0"/>
          </a:p>
        </p:txBody>
      </p:sp>
      <p:sp>
        <p:nvSpPr>
          <p:cNvPr id="4" name="TextBox 3"/>
          <p:cNvSpPr txBox="1"/>
          <p:nvPr/>
        </p:nvSpPr>
        <p:spPr>
          <a:xfrm>
            <a:off x="173870" y="6395976"/>
            <a:ext cx="8842257" cy="235898"/>
          </a:xfrm>
          <a:prstGeom prst="rect">
            <a:avLst/>
          </a:prstGeom>
          <a:noFill/>
        </p:spPr>
        <p:txBody>
          <a:bodyPr wrap="square" rtlCol="0">
            <a:spAutoFit/>
          </a:bodyPr>
          <a:lstStyle/>
          <a:p>
            <a:r>
              <a:rPr lang="en-US" sz="933" b="1" dirty="0">
                <a:solidFill>
                  <a:schemeClr val="accent6"/>
                </a:solidFill>
              </a:rPr>
              <a:t>Centers for Disease Control and Prevention. MMWR (2012)</a:t>
            </a:r>
          </a:p>
        </p:txBody>
      </p:sp>
    </p:spTree>
    <p:extLst>
      <p:ext uri="{BB962C8B-B14F-4D97-AF65-F5344CB8AC3E}">
        <p14:creationId xmlns:p14="http://schemas.microsoft.com/office/powerpoint/2010/main" val="172441985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74822" y="288925"/>
            <a:ext cx="4486275" cy="5772150"/>
          </a:xfrm>
          <a:prstGeom prst="rect">
            <a:avLst/>
          </a:prstGeom>
          <a:ln>
            <a:solidFill>
              <a:schemeClr val="accent6"/>
            </a:solidFill>
          </a:ln>
        </p:spPr>
      </p:pic>
      <p:sp>
        <p:nvSpPr>
          <p:cNvPr id="5" name="Rectangle 4"/>
          <p:cNvSpPr/>
          <p:nvPr/>
        </p:nvSpPr>
        <p:spPr>
          <a:xfrm>
            <a:off x="2216425" y="6229350"/>
            <a:ext cx="7603067"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eaLnBrk="1" hangingPunct="1">
              <a:spcBef>
                <a:spcPct val="30000"/>
              </a:spcBef>
              <a:defRPr/>
            </a:pPr>
            <a:r>
              <a:rPr lang="en-US" sz="2000" b="1" dirty="0">
                <a:solidFill>
                  <a:schemeClr val="bg1"/>
                </a:solidFill>
              </a:rPr>
              <a:t>https://</a:t>
            </a:r>
            <a:r>
              <a:rPr lang="en-US" sz="2000" b="1" dirty="0" smtClean="0">
                <a:solidFill>
                  <a:schemeClr val="bg1"/>
                </a:solidFill>
              </a:rPr>
              <a:t>www.cdc.gov/vaccines/pregnancy/hcp-toolkit/resources.html</a:t>
            </a:r>
            <a:endParaRPr lang="en-US" sz="2000" b="1" dirty="0">
              <a:solidFill>
                <a:schemeClr val="bg1"/>
              </a:solidFill>
            </a:endParaRPr>
          </a:p>
        </p:txBody>
      </p:sp>
    </p:spTree>
    <p:extLst>
      <p:ext uri="{BB962C8B-B14F-4D97-AF65-F5344CB8AC3E}">
        <p14:creationId xmlns:p14="http://schemas.microsoft.com/office/powerpoint/2010/main" val="287361968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2" y="4467097"/>
            <a:ext cx="7942727" cy="1162051"/>
          </a:xfrm>
        </p:spPr>
        <p:txBody>
          <a:bodyPr>
            <a:normAutofit fontScale="90000"/>
          </a:bodyPr>
          <a:lstStyle/>
          <a:p>
            <a:r>
              <a:rPr lang="en-US" dirty="0"/>
              <a:t>What does communication research tell us? </a:t>
            </a:r>
          </a:p>
        </p:txBody>
      </p:sp>
      <p:sp>
        <p:nvSpPr>
          <p:cNvPr id="2" name="Text Placeholder 1"/>
          <p:cNvSpPr>
            <a:spLocks noGrp="1"/>
          </p:cNvSpPr>
          <p:nvPr>
            <p:ph type="body" idx="1"/>
          </p:nvPr>
        </p:nvSpPr>
        <p:spPr/>
        <p:txBody>
          <a:bodyPr/>
          <a:lstStyle/>
          <a:p>
            <a:r>
              <a:rPr lang="en-US" dirty="0"/>
              <a:t>CDC Maternal Research</a:t>
            </a:r>
          </a:p>
        </p:txBody>
      </p:sp>
      <p:pic>
        <p:nvPicPr>
          <p:cNvPr id="7" name="Picture 15" descr="Pregnant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637" y="2763924"/>
            <a:ext cx="3647020" cy="3705329"/>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07407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02069"/>
            <a:ext cx="10449264" cy="4620895"/>
          </a:xfrm>
        </p:spPr>
        <p:txBody>
          <a:bodyPr/>
          <a:lstStyle/>
          <a:p>
            <a:endParaRPr lang="en-US" dirty="0">
              <a:solidFill>
                <a:srgbClr val="000000"/>
              </a:solidFill>
            </a:endParaRPr>
          </a:p>
          <a:p>
            <a:r>
              <a:rPr lang="en-US" sz="2600" dirty="0">
                <a:solidFill>
                  <a:srgbClr val="000000"/>
                </a:solidFill>
              </a:rPr>
              <a:t>CDC conducts formative and evaluation research </a:t>
            </a:r>
            <a:r>
              <a:rPr lang="en-US" sz="2600" dirty="0" smtClean="0">
                <a:solidFill>
                  <a:srgbClr val="000000"/>
                </a:solidFill>
              </a:rPr>
              <a:t>with pregnant women, </a:t>
            </a:r>
            <a:r>
              <a:rPr lang="en-US" sz="2600" dirty="0">
                <a:solidFill>
                  <a:srgbClr val="000000"/>
                </a:solidFill>
              </a:rPr>
              <a:t>parents and healthcare professionals in order to inform its </a:t>
            </a:r>
            <a:r>
              <a:rPr lang="en-US" sz="2600" dirty="0" smtClean="0">
                <a:solidFill>
                  <a:srgbClr val="000000"/>
                </a:solidFill>
              </a:rPr>
              <a:t>immunization education and outreach.  </a:t>
            </a:r>
          </a:p>
          <a:p>
            <a:r>
              <a:rPr lang="en-US" sz="2600" dirty="0" smtClean="0">
                <a:solidFill>
                  <a:srgbClr val="000000"/>
                </a:solidFill>
              </a:rPr>
              <a:t>Methodology: focus groups, in-depth interviews, online surveys, polls</a:t>
            </a:r>
            <a:endParaRPr lang="en-US" sz="2600" dirty="0">
              <a:solidFill>
                <a:srgbClr val="000000"/>
              </a:solidFill>
            </a:endParaRPr>
          </a:p>
          <a:p>
            <a:r>
              <a:rPr lang="en-US" sz="2600" dirty="0">
                <a:solidFill>
                  <a:srgbClr val="000000"/>
                </a:solidFill>
              </a:rPr>
              <a:t>This research helps CDC to better understand </a:t>
            </a:r>
            <a:r>
              <a:rPr lang="en-US" sz="2600" dirty="0" smtClean="0">
                <a:solidFill>
                  <a:srgbClr val="000000"/>
                </a:solidFill>
              </a:rPr>
              <a:t>audiences’ </a:t>
            </a:r>
            <a:r>
              <a:rPr lang="en-US" sz="2600" dirty="0">
                <a:solidFill>
                  <a:srgbClr val="000000"/>
                </a:solidFill>
              </a:rPr>
              <a:t>knowledge of diseases and </a:t>
            </a:r>
            <a:r>
              <a:rPr lang="en-US" sz="2600" dirty="0" smtClean="0">
                <a:solidFill>
                  <a:srgbClr val="000000"/>
                </a:solidFill>
              </a:rPr>
              <a:t>vaccines and helps </a:t>
            </a:r>
            <a:r>
              <a:rPr lang="en-US" sz="2600" dirty="0">
                <a:solidFill>
                  <a:srgbClr val="000000"/>
                </a:solidFill>
              </a:rPr>
              <a:t>CDC to track attitudes, beliefs and self-reported practices over time</a:t>
            </a:r>
            <a:r>
              <a:rPr lang="en-US" sz="2600" dirty="0" smtClean="0">
                <a:solidFill>
                  <a:srgbClr val="000000"/>
                </a:solidFill>
              </a:rPr>
              <a:t>. It also helps CDC to develop and test communication materials for healthcare providers and patients. </a:t>
            </a:r>
            <a:endParaRPr lang="en-US" sz="2600" dirty="0">
              <a:solidFill>
                <a:srgbClr val="000000"/>
              </a:solidFill>
            </a:endParaRPr>
          </a:p>
          <a:p>
            <a:endParaRPr lang="en-US" dirty="0">
              <a:solidFill>
                <a:srgbClr val="000000"/>
              </a:solidFill>
            </a:endParaRPr>
          </a:p>
          <a:p>
            <a:pPr marL="0" indent="0">
              <a:buNone/>
            </a:pPr>
            <a:endParaRPr lang="en-US" dirty="0">
              <a:solidFill>
                <a:srgbClr val="000000"/>
              </a:solidFill>
            </a:endParaRPr>
          </a:p>
        </p:txBody>
      </p:sp>
      <p:sp>
        <p:nvSpPr>
          <p:cNvPr id="6" name="Title 5"/>
          <p:cNvSpPr>
            <a:spLocks noGrp="1"/>
          </p:cNvSpPr>
          <p:nvPr>
            <p:ph type="title"/>
          </p:nvPr>
        </p:nvSpPr>
        <p:spPr>
          <a:xfrm>
            <a:off x="609600" y="274320"/>
            <a:ext cx="10972800" cy="763792"/>
          </a:xfrm>
        </p:spPr>
        <p:txBody>
          <a:bodyPr>
            <a:noAutofit/>
          </a:bodyPr>
          <a:lstStyle/>
          <a:p>
            <a:r>
              <a:rPr lang="en-US" dirty="0"/>
              <a:t>Understanding v</a:t>
            </a:r>
            <a:r>
              <a:rPr lang="en-US" dirty="0" smtClean="0"/>
              <a:t>accine knowledge</a:t>
            </a:r>
            <a:r>
              <a:rPr lang="en-US" dirty="0"/>
              <a:t>, </a:t>
            </a:r>
            <a:r>
              <a:rPr lang="en-US" dirty="0" smtClean="0"/>
              <a:t>attitudes </a:t>
            </a:r>
            <a:r>
              <a:rPr lang="en-US" dirty="0"/>
              <a:t>and </a:t>
            </a:r>
            <a:r>
              <a:rPr lang="en-US" dirty="0" smtClean="0"/>
              <a:t>beliefs</a:t>
            </a:r>
            <a:endParaRPr lang="en-US" dirty="0"/>
          </a:p>
        </p:txBody>
      </p:sp>
      <p:sp>
        <p:nvSpPr>
          <p:cNvPr id="4" name="TextBox 3"/>
          <p:cNvSpPr txBox="1"/>
          <p:nvPr/>
        </p:nvSpPr>
        <p:spPr>
          <a:xfrm>
            <a:off x="11180064" y="6345976"/>
            <a:ext cx="2194560" cy="369332"/>
          </a:xfrm>
          <a:prstGeom prst="rect">
            <a:avLst/>
          </a:prstGeom>
          <a:noFill/>
        </p:spPr>
        <p:txBody>
          <a:bodyPr wrap="square" rtlCol="0">
            <a:spAutoFit/>
          </a:bodyPr>
          <a:lstStyle/>
          <a:p>
            <a:r>
              <a:rPr lang="en-US" b="1" dirty="0">
                <a:latin typeface="Calibri" panose="020F0502020204030204" pitchFamily="34" charset="0"/>
              </a:rPr>
              <a:t>30</a:t>
            </a:r>
          </a:p>
        </p:txBody>
      </p:sp>
    </p:spTree>
    <p:extLst>
      <p:ext uri="{BB962C8B-B14F-4D97-AF65-F5344CB8AC3E}">
        <p14:creationId xmlns:p14="http://schemas.microsoft.com/office/powerpoint/2010/main" val="20681074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943337" y="2641959"/>
            <a:ext cx="4909996" cy="4621212"/>
          </a:xfrm>
        </p:spPr>
        <p:txBody>
          <a:bodyPr/>
          <a:lstStyle/>
          <a:p>
            <a:pPr marL="0" indent="0" fontAlgn="auto">
              <a:spcBef>
                <a:spcPct val="20000"/>
              </a:spcBef>
              <a:spcAft>
                <a:spcPts val="0"/>
              </a:spcAft>
              <a:buClrTx/>
              <a:buSzTx/>
              <a:buNone/>
            </a:pPr>
            <a:r>
              <a:rPr lang="en-US" sz="2667" u="sng" dirty="0">
                <a:solidFill>
                  <a:srgbClr val="4B4B4B"/>
                </a:solidFill>
                <a:latin typeface="Myriad Web Pro"/>
              </a:rPr>
              <a:t>Ob-gyns</a:t>
            </a:r>
          </a:p>
          <a:p>
            <a:pPr marL="342891" indent="-342891" fontAlgn="auto">
              <a:spcBef>
                <a:spcPct val="20000"/>
              </a:spcBef>
              <a:spcAft>
                <a:spcPts val="0"/>
              </a:spcAft>
              <a:buClrTx/>
              <a:buSzTx/>
              <a:buFont typeface="Arial" pitchFamily="34" charset="0"/>
              <a:buChar char="•"/>
            </a:pPr>
            <a:r>
              <a:rPr lang="en-US" sz="2667" dirty="0">
                <a:solidFill>
                  <a:srgbClr val="4B4B4B"/>
                </a:solidFill>
                <a:latin typeface="Myriad Web Pro"/>
              </a:rPr>
              <a:t>Are recommending vaccines to pregnant patients</a:t>
            </a:r>
          </a:p>
          <a:p>
            <a:pPr marL="342891" indent="-342891" fontAlgn="auto">
              <a:spcBef>
                <a:spcPct val="20000"/>
              </a:spcBef>
              <a:spcAft>
                <a:spcPts val="0"/>
              </a:spcAft>
              <a:buClrTx/>
              <a:buSzTx/>
              <a:buFont typeface="Arial" pitchFamily="34" charset="0"/>
              <a:buChar char="•"/>
            </a:pPr>
            <a:r>
              <a:rPr lang="en-US" sz="2667" dirty="0">
                <a:solidFill>
                  <a:srgbClr val="4B4B4B"/>
                </a:solidFill>
                <a:latin typeface="Myriad Web Pro"/>
              </a:rPr>
              <a:t>Understand importance of maternal vaccination</a:t>
            </a:r>
          </a:p>
          <a:p>
            <a:pPr marL="342891" indent="-342891" fontAlgn="auto">
              <a:spcBef>
                <a:spcPct val="20000"/>
              </a:spcBef>
              <a:spcAft>
                <a:spcPts val="0"/>
              </a:spcAft>
              <a:buClrTx/>
              <a:buSzTx/>
              <a:buFont typeface="Arial" pitchFamily="34" charset="0"/>
              <a:buChar char="•"/>
            </a:pPr>
            <a:r>
              <a:rPr lang="en-US" sz="2667" dirty="0">
                <a:solidFill>
                  <a:srgbClr val="4B4B4B"/>
                </a:solidFill>
                <a:latin typeface="Myriad Web Pro"/>
              </a:rPr>
              <a:t>Low perceived susceptibility</a:t>
            </a:r>
          </a:p>
          <a:p>
            <a:pPr marL="342891" indent="-342891" fontAlgn="auto">
              <a:spcBef>
                <a:spcPct val="20000"/>
              </a:spcBef>
              <a:spcAft>
                <a:spcPts val="0"/>
              </a:spcAft>
              <a:buClrTx/>
              <a:buSzTx/>
              <a:buFont typeface="Arial" pitchFamily="34" charset="0"/>
              <a:buChar char="•"/>
            </a:pPr>
            <a:r>
              <a:rPr lang="en-US" sz="2667" dirty="0">
                <a:solidFill>
                  <a:srgbClr val="4B4B4B"/>
                </a:solidFill>
                <a:latin typeface="Myriad Web Pro"/>
              </a:rPr>
              <a:t>Systems barriers to stocking vaccines</a:t>
            </a:r>
          </a:p>
          <a:p>
            <a:endParaRPr lang="en-US" dirty="0"/>
          </a:p>
        </p:txBody>
      </p:sp>
      <p:sp>
        <p:nvSpPr>
          <p:cNvPr id="3" name="Title 2"/>
          <p:cNvSpPr>
            <a:spLocks noGrp="1"/>
          </p:cNvSpPr>
          <p:nvPr>
            <p:ph type="title"/>
          </p:nvPr>
        </p:nvSpPr>
        <p:spPr>
          <a:xfrm>
            <a:off x="609600" y="274321"/>
            <a:ext cx="10972800" cy="658187"/>
          </a:xfrm>
        </p:spPr>
        <p:txBody>
          <a:bodyPr>
            <a:noAutofit/>
          </a:bodyPr>
          <a:lstStyle/>
          <a:p>
            <a:pPr algn="ctr"/>
            <a:r>
              <a:rPr lang="en-US" sz="3200" dirty="0">
                <a:solidFill>
                  <a:srgbClr val="0039A6"/>
                </a:solidFill>
                <a:latin typeface="+mn-lt"/>
              </a:rPr>
              <a:t>Summary of Findings from 2014 Mixed Methods Research</a:t>
            </a:r>
            <a:endParaRPr lang="en-US" sz="3200" dirty="0">
              <a:latin typeface="+mn-lt"/>
            </a:endParaRPr>
          </a:p>
        </p:txBody>
      </p:sp>
      <p:sp>
        <p:nvSpPr>
          <p:cNvPr id="5" name="Rectangle 4"/>
          <p:cNvSpPr/>
          <p:nvPr/>
        </p:nvSpPr>
        <p:spPr>
          <a:xfrm>
            <a:off x="1083733" y="2641959"/>
            <a:ext cx="5859604" cy="3786165"/>
          </a:xfrm>
          <a:prstGeom prst="rect">
            <a:avLst/>
          </a:prstGeom>
        </p:spPr>
        <p:txBody>
          <a:bodyPr wrap="square">
            <a:spAutoFit/>
          </a:bodyPr>
          <a:lstStyle/>
          <a:p>
            <a:pPr defTabSz="914377" eaLnBrk="1" fontAlgn="auto" hangingPunct="1">
              <a:spcBef>
                <a:spcPct val="20000"/>
              </a:spcBef>
              <a:spcAft>
                <a:spcPts val="0"/>
              </a:spcAft>
              <a:defRPr/>
            </a:pPr>
            <a:r>
              <a:rPr lang="en-US" sz="2667" u="sng" dirty="0">
                <a:solidFill>
                  <a:srgbClr val="4B4B4B"/>
                </a:solidFill>
                <a:latin typeface="Myriad Web Pro"/>
              </a:rPr>
              <a:t>Pregnant Women</a:t>
            </a:r>
            <a:r>
              <a:rPr lang="en-US" sz="2667" dirty="0">
                <a:solidFill>
                  <a:srgbClr val="4B4B4B"/>
                </a:solidFill>
                <a:latin typeface="Myriad Web Pro"/>
              </a:rPr>
              <a:t>	</a:t>
            </a:r>
          </a:p>
          <a:p>
            <a:pPr marL="342891" indent="-342891" defTabSz="914377" eaLnBrk="1" fontAlgn="auto" hangingPunct="1">
              <a:spcBef>
                <a:spcPct val="20000"/>
              </a:spcBef>
              <a:spcAft>
                <a:spcPts val="0"/>
              </a:spcAft>
              <a:buFont typeface="Arial" pitchFamily="34" charset="0"/>
              <a:buChar char="•"/>
              <a:defRPr/>
            </a:pPr>
            <a:r>
              <a:rPr lang="en-US" sz="2667" dirty="0">
                <a:solidFill>
                  <a:srgbClr val="4B4B4B"/>
                </a:solidFill>
                <a:latin typeface="Myriad Web Pro"/>
              </a:rPr>
              <a:t>Low disease and vaccine awareness</a:t>
            </a:r>
          </a:p>
          <a:p>
            <a:pPr marL="342891" indent="-342891" defTabSz="914377" eaLnBrk="1" fontAlgn="auto" hangingPunct="1">
              <a:spcBef>
                <a:spcPct val="20000"/>
              </a:spcBef>
              <a:spcAft>
                <a:spcPts val="0"/>
              </a:spcAft>
              <a:buFont typeface="Arial" pitchFamily="34" charset="0"/>
              <a:buChar char="•"/>
              <a:defRPr/>
            </a:pPr>
            <a:r>
              <a:rPr lang="en-US" sz="2667" dirty="0">
                <a:solidFill>
                  <a:srgbClr val="4B4B4B"/>
                </a:solidFill>
                <a:latin typeface="Myriad Web Pro"/>
              </a:rPr>
              <a:t>Protection for their babies is very important</a:t>
            </a:r>
          </a:p>
          <a:p>
            <a:pPr marL="342891" indent="-342891" defTabSz="914377" eaLnBrk="1" fontAlgn="auto" hangingPunct="1">
              <a:spcBef>
                <a:spcPct val="20000"/>
              </a:spcBef>
              <a:spcAft>
                <a:spcPts val="0"/>
              </a:spcAft>
              <a:buFont typeface="Arial" pitchFamily="34" charset="0"/>
              <a:buChar char="•"/>
              <a:defRPr/>
            </a:pPr>
            <a:r>
              <a:rPr lang="en-US" sz="2667" dirty="0">
                <a:solidFill>
                  <a:srgbClr val="4B4B4B"/>
                </a:solidFill>
                <a:latin typeface="Myriad Web Pro"/>
              </a:rPr>
              <a:t>Want to be assured of safety</a:t>
            </a:r>
          </a:p>
          <a:p>
            <a:pPr marL="342891" indent="-342891" defTabSz="914377" eaLnBrk="1" fontAlgn="auto" hangingPunct="1">
              <a:spcBef>
                <a:spcPct val="20000"/>
              </a:spcBef>
              <a:spcAft>
                <a:spcPts val="0"/>
              </a:spcAft>
              <a:buFont typeface="Arial" pitchFamily="34" charset="0"/>
              <a:buChar char="•"/>
              <a:defRPr/>
            </a:pPr>
            <a:r>
              <a:rPr lang="en-US" sz="2667" dirty="0">
                <a:solidFill>
                  <a:srgbClr val="4B4B4B"/>
                </a:solidFill>
                <a:latin typeface="Myriad Web Pro"/>
              </a:rPr>
              <a:t>High information-seeking</a:t>
            </a:r>
          </a:p>
          <a:p>
            <a:pPr marL="342891" indent="-342891" defTabSz="914377" eaLnBrk="1" fontAlgn="auto" hangingPunct="1">
              <a:spcBef>
                <a:spcPct val="20000"/>
              </a:spcBef>
              <a:spcAft>
                <a:spcPts val="0"/>
              </a:spcAft>
              <a:buFont typeface="Arial" pitchFamily="34" charset="0"/>
              <a:buChar char="•"/>
              <a:defRPr/>
            </a:pPr>
            <a:r>
              <a:rPr lang="en-US" sz="2667" dirty="0">
                <a:solidFill>
                  <a:srgbClr val="4B4B4B"/>
                </a:solidFill>
                <a:latin typeface="Myriad Web Pro"/>
              </a:rPr>
              <a:t>Want information from ob-gyn or midwife</a:t>
            </a:r>
          </a:p>
        </p:txBody>
      </p:sp>
      <p:sp>
        <p:nvSpPr>
          <p:cNvPr id="6" name="TextBox 5"/>
          <p:cNvSpPr txBox="1"/>
          <p:nvPr/>
        </p:nvSpPr>
        <p:spPr>
          <a:xfrm>
            <a:off x="920337" y="932508"/>
            <a:ext cx="9998243" cy="2011063"/>
          </a:xfrm>
          <a:prstGeom prst="rect">
            <a:avLst/>
          </a:prstGeom>
          <a:noFill/>
        </p:spPr>
        <p:txBody>
          <a:bodyPr wrap="square" rtlCol="0">
            <a:spAutoFit/>
          </a:bodyPr>
          <a:lstStyle/>
          <a:p>
            <a:pPr defTabSz="914377"/>
            <a:r>
              <a:rPr lang="en-US" sz="2667" u="sng" dirty="0">
                <a:solidFill>
                  <a:srgbClr val="4B4B4B"/>
                </a:solidFill>
                <a:latin typeface="Myriad Web Pro"/>
              </a:rPr>
              <a:t>Methodology</a:t>
            </a:r>
            <a:r>
              <a:rPr lang="en-US" sz="2667" dirty="0">
                <a:solidFill>
                  <a:srgbClr val="4B4B4B"/>
                </a:solidFill>
                <a:latin typeface="Myriad Web Pro"/>
              </a:rPr>
              <a:t>: </a:t>
            </a:r>
          </a:p>
          <a:p>
            <a:pPr marL="285744" indent="-285744" defTabSz="914377">
              <a:buFont typeface="Arial" panose="020B0604020202020204" pitchFamily="34" charset="0"/>
              <a:buChar char="•"/>
            </a:pPr>
            <a:r>
              <a:rPr lang="en-US" sz="2667" dirty="0">
                <a:solidFill>
                  <a:srgbClr val="4B4B4B"/>
                </a:solidFill>
                <a:latin typeface="Myriad Web Pro"/>
              </a:rPr>
              <a:t>Surveys</a:t>
            </a:r>
          </a:p>
          <a:p>
            <a:pPr marL="285744" indent="-285744" defTabSz="914377">
              <a:buFont typeface="Arial" panose="020B0604020202020204" pitchFamily="34" charset="0"/>
              <a:buChar char="•"/>
            </a:pPr>
            <a:r>
              <a:rPr lang="en-US" sz="2667" dirty="0">
                <a:solidFill>
                  <a:srgbClr val="4B4B4B"/>
                </a:solidFill>
                <a:latin typeface="Myriad Web Pro"/>
              </a:rPr>
              <a:t>Focus groups</a:t>
            </a:r>
          </a:p>
          <a:p>
            <a:pPr marL="285744" indent="-285744" defTabSz="914377">
              <a:buFont typeface="Arial" panose="020B0604020202020204" pitchFamily="34" charset="0"/>
              <a:buChar char="•"/>
            </a:pPr>
            <a:r>
              <a:rPr lang="en-US" sz="2667" dirty="0">
                <a:solidFill>
                  <a:srgbClr val="4B4B4B"/>
                </a:solidFill>
                <a:latin typeface="Myriad Web Pro"/>
              </a:rPr>
              <a:t>In depth interviews</a:t>
            </a:r>
          </a:p>
          <a:p>
            <a:pPr marL="742932" lvl="1" indent="-285744" defTabSz="914377">
              <a:buFont typeface="Arial" panose="020B0604020202020204" pitchFamily="34" charset="0"/>
              <a:buChar char="•"/>
            </a:pP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5303239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sz="3733" dirty="0"/>
              <a:t>Online survey and message testing with pregnant women</a:t>
            </a:r>
          </a:p>
          <a:p>
            <a:pPr lvl="1"/>
            <a:r>
              <a:rPr lang="en-US" sz="2667" dirty="0"/>
              <a:t>251 pregnant women aged 18-45 years in U.S. receiving prenatal care</a:t>
            </a:r>
          </a:p>
          <a:p>
            <a:pPr lvl="1"/>
            <a:r>
              <a:rPr lang="en-US" sz="2667" dirty="0"/>
              <a:t>Mixed household income, age, and experience with pregnancy </a:t>
            </a:r>
          </a:p>
          <a:p>
            <a:pPr lvl="1"/>
            <a:r>
              <a:rPr lang="en-US" sz="2667" dirty="0"/>
              <a:t>Range of intention for flu and </a:t>
            </a:r>
            <a:r>
              <a:rPr lang="en-US" sz="2667" dirty="0" err="1"/>
              <a:t>Tdap</a:t>
            </a:r>
            <a:r>
              <a:rPr lang="en-US" sz="2667" dirty="0"/>
              <a:t> vaccines</a:t>
            </a:r>
          </a:p>
          <a:p>
            <a:pPr lvl="1"/>
            <a:endParaRPr lang="en-US" sz="2400" dirty="0"/>
          </a:p>
          <a:p>
            <a:r>
              <a:rPr lang="en-US" sz="3733" dirty="0"/>
              <a:t>In-depth interviews with HCPs </a:t>
            </a:r>
          </a:p>
          <a:p>
            <a:pPr lvl="1"/>
            <a:r>
              <a:rPr lang="en-US" sz="2667" dirty="0"/>
              <a:t>16 OB-GYNs and 8 certified nurse midwives (CNM)</a:t>
            </a:r>
          </a:p>
          <a:p>
            <a:pPr lvl="1"/>
            <a:r>
              <a:rPr lang="en-US" sz="2667" dirty="0"/>
              <a:t>Across all regions of U.S.</a:t>
            </a:r>
          </a:p>
          <a:p>
            <a:pPr lvl="1"/>
            <a:r>
              <a:rPr lang="en-US" sz="2667" dirty="0"/>
              <a:t>Included those that provide </a:t>
            </a:r>
            <a:r>
              <a:rPr lang="en-US" sz="2667" dirty="0" err="1"/>
              <a:t>Tdap</a:t>
            </a:r>
            <a:r>
              <a:rPr lang="en-US" sz="2667" dirty="0"/>
              <a:t> onsite + those that refer</a:t>
            </a:r>
          </a:p>
          <a:p>
            <a:pPr lvl="1"/>
            <a:endParaRPr lang="en-US" dirty="0"/>
          </a:p>
          <a:p>
            <a:endParaRPr lang="en-US" dirty="0"/>
          </a:p>
        </p:txBody>
      </p:sp>
      <p:sp>
        <p:nvSpPr>
          <p:cNvPr id="3" name="Title 2"/>
          <p:cNvSpPr>
            <a:spLocks noGrp="1"/>
          </p:cNvSpPr>
          <p:nvPr>
            <p:ph type="title"/>
          </p:nvPr>
        </p:nvSpPr>
        <p:spPr/>
        <p:txBody>
          <a:bodyPr/>
          <a:lstStyle/>
          <a:p>
            <a:r>
              <a:rPr lang="en-US" dirty="0"/>
              <a:t>Additional Research: November – December 2016</a:t>
            </a:r>
          </a:p>
        </p:txBody>
      </p:sp>
    </p:spTree>
    <p:extLst>
      <p:ext uri="{BB962C8B-B14F-4D97-AF65-F5344CB8AC3E}">
        <p14:creationId xmlns:p14="http://schemas.microsoft.com/office/powerpoint/2010/main" val="404388102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320"/>
            <a:ext cx="10972800" cy="658187"/>
          </a:xfrm>
        </p:spPr>
        <p:txBody>
          <a:bodyPr>
            <a:noAutofit/>
          </a:bodyPr>
          <a:lstStyle/>
          <a:p>
            <a:r>
              <a:rPr lang="en-US" dirty="0" smtClean="0">
                <a:solidFill>
                  <a:srgbClr val="0039A6"/>
                </a:solidFill>
                <a:latin typeface="+mn-lt"/>
              </a:rPr>
              <a:t>Pregnant women: Key findings</a:t>
            </a:r>
            <a:endParaRPr lang="en-US" dirty="0">
              <a:latin typeface="+mn-lt"/>
            </a:endParaRPr>
          </a:p>
        </p:txBody>
      </p:sp>
      <p:sp>
        <p:nvSpPr>
          <p:cNvPr id="4" name="Content Placeholder 3"/>
          <p:cNvSpPr>
            <a:spLocks noGrp="1"/>
          </p:cNvSpPr>
          <p:nvPr>
            <p:ph sz="quarter" idx="14"/>
          </p:nvPr>
        </p:nvSpPr>
        <p:spPr>
          <a:xfrm>
            <a:off x="609600" y="1217279"/>
            <a:ext cx="10972800" cy="4621212"/>
          </a:xfrm>
        </p:spPr>
        <p:txBody>
          <a:bodyPr/>
          <a:lstStyle/>
          <a:p>
            <a:r>
              <a:rPr lang="en-US" sz="2600" dirty="0" smtClean="0"/>
              <a:t>Low awareness about diseases (pertussis and flu) and vaccines.</a:t>
            </a:r>
          </a:p>
          <a:p>
            <a:r>
              <a:rPr lang="en-US" sz="2600" dirty="0"/>
              <a:t>69</a:t>
            </a:r>
            <a:r>
              <a:rPr lang="en-US" sz="2600" dirty="0" smtClean="0"/>
              <a:t>% report receiving a flu </a:t>
            </a:r>
            <a:r>
              <a:rPr lang="en-US" sz="2600" dirty="0"/>
              <a:t>vaccine recommendation and 41% </a:t>
            </a:r>
            <a:r>
              <a:rPr lang="en-US" sz="2600" dirty="0" smtClean="0"/>
              <a:t>report receiving a </a:t>
            </a:r>
            <a:r>
              <a:rPr lang="en-US" sz="2600" dirty="0" err="1"/>
              <a:t>Tdap</a:t>
            </a:r>
            <a:r>
              <a:rPr lang="en-US" sz="2600" dirty="0"/>
              <a:t> vaccine </a:t>
            </a:r>
            <a:r>
              <a:rPr lang="en-US" sz="2600" dirty="0" smtClean="0"/>
              <a:t>recommendation.</a:t>
            </a:r>
          </a:p>
          <a:p>
            <a:r>
              <a:rPr lang="en-US" sz="2600" dirty="0" smtClean="0"/>
              <a:t>Only </a:t>
            </a:r>
            <a:r>
              <a:rPr lang="en-US" sz="2600" dirty="0"/>
              <a:t>60% who </a:t>
            </a:r>
            <a:r>
              <a:rPr lang="en-US" sz="2600" dirty="0" smtClean="0"/>
              <a:t>received a </a:t>
            </a:r>
            <a:r>
              <a:rPr lang="en-US" sz="2600" dirty="0" err="1" smtClean="0"/>
              <a:t>Tdap</a:t>
            </a:r>
            <a:r>
              <a:rPr lang="en-US" sz="2600" dirty="0" smtClean="0"/>
              <a:t> or flu </a:t>
            </a:r>
            <a:r>
              <a:rPr lang="en-US" sz="2600" dirty="0"/>
              <a:t>recommendations </a:t>
            </a:r>
            <a:r>
              <a:rPr lang="en-US" sz="2600" dirty="0" smtClean="0"/>
              <a:t>were </a:t>
            </a:r>
            <a:r>
              <a:rPr lang="en-US" sz="2600" dirty="0"/>
              <a:t>told the vaccine was “extremely or very </a:t>
            </a:r>
            <a:r>
              <a:rPr lang="en-US" sz="2600" dirty="0" smtClean="0"/>
              <a:t>important.”</a:t>
            </a:r>
            <a:endParaRPr lang="en-US" sz="2600" dirty="0"/>
          </a:p>
          <a:p>
            <a:r>
              <a:rPr lang="en-US" sz="2600" dirty="0" smtClean="0"/>
              <a:t>Protection for their babies is very important.</a:t>
            </a:r>
          </a:p>
          <a:p>
            <a:r>
              <a:rPr lang="en-US" sz="2600" dirty="0" smtClean="0"/>
              <a:t>They are high information seekers, but not actively seeking information about pregnancy vaccines.</a:t>
            </a:r>
          </a:p>
          <a:p>
            <a:r>
              <a:rPr lang="en-US" sz="2600" dirty="0" smtClean="0"/>
              <a:t>Want to receive vaccine information from their ob-gyn or midwife.</a:t>
            </a:r>
          </a:p>
          <a:p>
            <a:r>
              <a:rPr lang="en-US" sz="2600" dirty="0" smtClean="0"/>
              <a:t>Have questions about maternal vaccines.</a:t>
            </a:r>
          </a:p>
        </p:txBody>
      </p:sp>
    </p:spTree>
    <p:extLst>
      <p:ext uri="{BB962C8B-B14F-4D97-AF65-F5344CB8AC3E}">
        <p14:creationId xmlns:p14="http://schemas.microsoft.com/office/powerpoint/2010/main" val="6654902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09600" y="1335024"/>
            <a:ext cx="10972800" cy="4524972"/>
          </a:xfrm>
        </p:spPr>
        <p:txBody>
          <a:bodyPr/>
          <a:lstStyle/>
          <a:p>
            <a:pPr lvl="0"/>
            <a:r>
              <a:rPr lang="en-US" dirty="0" smtClean="0">
                <a:solidFill>
                  <a:srgbClr val="00133A"/>
                </a:solidFill>
              </a:rPr>
              <a:t>Presenter has </a:t>
            </a:r>
            <a:r>
              <a:rPr lang="en-US" dirty="0">
                <a:solidFill>
                  <a:srgbClr val="00133A"/>
                </a:solidFill>
              </a:rPr>
              <a:t>no </a:t>
            </a:r>
            <a:r>
              <a:rPr lang="en-US" dirty="0" smtClean="0">
                <a:solidFill>
                  <a:srgbClr val="00133A"/>
                </a:solidFill>
              </a:rPr>
              <a:t>conflict </a:t>
            </a:r>
            <a:r>
              <a:rPr lang="en-US" dirty="0">
                <a:solidFill>
                  <a:srgbClr val="00133A"/>
                </a:solidFill>
              </a:rPr>
              <a:t>of </a:t>
            </a:r>
            <a:r>
              <a:rPr lang="en-US" dirty="0" smtClean="0">
                <a:solidFill>
                  <a:srgbClr val="00133A"/>
                </a:solidFill>
              </a:rPr>
              <a:t>interest.</a:t>
            </a:r>
            <a:endParaRPr lang="en-US" dirty="0">
              <a:solidFill>
                <a:srgbClr val="00133A"/>
              </a:solidFill>
            </a:endParaRPr>
          </a:p>
          <a:p>
            <a:pPr lvl="0"/>
            <a:r>
              <a:rPr lang="en-US" dirty="0">
                <a:solidFill>
                  <a:srgbClr val="00133A"/>
                </a:solidFill>
              </a:rPr>
              <a:t>Discussions on unlicensed products </a:t>
            </a:r>
            <a:r>
              <a:rPr lang="en-US" dirty="0" smtClean="0">
                <a:solidFill>
                  <a:srgbClr val="00133A"/>
                </a:solidFill>
              </a:rPr>
              <a:t>and off-label uses are </a:t>
            </a:r>
            <a:r>
              <a:rPr lang="en-US" dirty="0">
                <a:solidFill>
                  <a:srgbClr val="00133A"/>
                </a:solidFill>
              </a:rPr>
              <a:t>in the context of </a:t>
            </a:r>
            <a:r>
              <a:rPr lang="en-US" dirty="0" smtClean="0">
                <a:solidFill>
                  <a:srgbClr val="00133A"/>
                </a:solidFill>
              </a:rPr>
              <a:t>ACIP considerations.</a:t>
            </a:r>
            <a:endParaRPr lang="en-US" dirty="0">
              <a:solidFill>
                <a:srgbClr val="00133A"/>
              </a:solidFill>
            </a:endParaRPr>
          </a:p>
          <a:p>
            <a:pPr lvl="0"/>
            <a:r>
              <a:rPr lang="en-US" dirty="0" smtClean="0">
                <a:solidFill>
                  <a:srgbClr val="00133A"/>
                </a:solidFill>
              </a:rPr>
              <a:t>The </a:t>
            </a:r>
            <a:r>
              <a:rPr lang="en-US" dirty="0">
                <a:solidFill>
                  <a:srgbClr val="00133A"/>
                </a:solidFill>
              </a:rPr>
              <a:t>use of trade names is for identification purposes only and does not imply </a:t>
            </a:r>
            <a:r>
              <a:rPr lang="en-US" dirty="0" smtClean="0">
                <a:solidFill>
                  <a:srgbClr val="00133A"/>
                </a:solidFill>
              </a:rPr>
              <a:t>endorsement.</a:t>
            </a:r>
            <a:endParaRPr lang="en-US" dirty="0">
              <a:solidFill>
                <a:srgbClr val="00133A"/>
              </a:solidFill>
            </a:endParaRPr>
          </a:p>
          <a:p>
            <a:pPr lvl="0"/>
            <a:r>
              <a:rPr lang="en-US" dirty="0">
                <a:solidFill>
                  <a:srgbClr val="00133A"/>
                </a:solidFill>
              </a:rPr>
              <a:t>Disclaimer – The opinions expressed in this presentation are solely those of the </a:t>
            </a:r>
            <a:r>
              <a:rPr lang="en-US" dirty="0" smtClean="0">
                <a:solidFill>
                  <a:srgbClr val="00133A"/>
                </a:solidFill>
              </a:rPr>
              <a:t>presenters </a:t>
            </a:r>
            <a:r>
              <a:rPr lang="en-US" dirty="0">
                <a:solidFill>
                  <a:srgbClr val="00133A"/>
                </a:solidFill>
              </a:rPr>
              <a:t>and do not necessarily represent </a:t>
            </a:r>
            <a:r>
              <a:rPr lang="en-US" dirty="0" smtClean="0">
                <a:solidFill>
                  <a:srgbClr val="00133A"/>
                </a:solidFill>
              </a:rPr>
              <a:t>official </a:t>
            </a:r>
            <a:r>
              <a:rPr lang="en-US" dirty="0">
                <a:solidFill>
                  <a:srgbClr val="00133A"/>
                </a:solidFill>
              </a:rPr>
              <a:t>positions of </a:t>
            </a:r>
            <a:r>
              <a:rPr lang="en-US" dirty="0" smtClean="0">
                <a:solidFill>
                  <a:srgbClr val="00133A"/>
                </a:solidFill>
              </a:rPr>
              <a:t>CDC.</a:t>
            </a:r>
            <a:endParaRPr lang="en-US" dirty="0">
              <a:solidFill>
                <a:srgbClr val="00133A"/>
              </a:solidFill>
            </a:endParaRPr>
          </a:p>
        </p:txBody>
      </p:sp>
      <p:sp>
        <p:nvSpPr>
          <p:cNvPr id="3" name="Title 2"/>
          <p:cNvSpPr>
            <a:spLocks noGrp="1"/>
          </p:cNvSpPr>
          <p:nvPr>
            <p:ph type="title"/>
          </p:nvPr>
        </p:nvSpPr>
        <p:spPr>
          <a:xfrm>
            <a:off x="609600" y="274320"/>
            <a:ext cx="10972800" cy="697953"/>
          </a:xfrm>
        </p:spPr>
        <p:txBody>
          <a:bodyPr>
            <a:normAutofit/>
          </a:bodyPr>
          <a:lstStyle/>
          <a:p>
            <a:r>
              <a:rPr lang="en-US" dirty="0" smtClean="0">
                <a:solidFill>
                  <a:schemeClr val="accent5">
                    <a:lumMod val="75000"/>
                  </a:schemeClr>
                </a:solidFill>
              </a:rPr>
              <a:t>Disclosure</a:t>
            </a:r>
            <a:endParaRPr lang="en-US" dirty="0">
              <a:solidFill>
                <a:schemeClr val="accent5">
                  <a:lumMod val="75000"/>
                </a:schemeClr>
              </a:solidFill>
            </a:endParaRPr>
          </a:p>
        </p:txBody>
      </p:sp>
      <p:sp>
        <p:nvSpPr>
          <p:cNvPr id="4" name="Text Placeholder 3"/>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56783771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609600" y="868681"/>
            <a:ext cx="10972800" cy="4973108"/>
          </a:xfrm>
        </p:spPr>
        <p:txBody>
          <a:bodyPr/>
          <a:lstStyle/>
          <a:p>
            <a:r>
              <a:rPr lang="en-US" sz="3200" dirty="0"/>
              <a:t>Vaccine Recommendations</a:t>
            </a:r>
          </a:p>
          <a:p>
            <a:pPr lvl="1"/>
            <a:r>
              <a:rPr lang="en-US" sz="2400" dirty="0"/>
              <a:t>69% received flu vaccine recommendation and 41% received </a:t>
            </a:r>
            <a:r>
              <a:rPr lang="en-US" sz="2400" dirty="0" err="1"/>
              <a:t>Tdap</a:t>
            </a:r>
            <a:r>
              <a:rPr lang="en-US" sz="2400" dirty="0"/>
              <a:t> vaccine recommendation</a:t>
            </a:r>
          </a:p>
          <a:p>
            <a:pPr lvl="1"/>
            <a:r>
              <a:rPr lang="en-US" sz="2400" dirty="0"/>
              <a:t>About 60% who received recommendations (for flu or </a:t>
            </a:r>
            <a:r>
              <a:rPr lang="en-US" sz="2400" dirty="0" err="1"/>
              <a:t>Tdap</a:t>
            </a:r>
            <a:r>
              <a:rPr lang="en-US" sz="2400" dirty="0"/>
              <a:t> vaccine) were told the vaccine was “extremely or very important”</a:t>
            </a:r>
            <a:endParaRPr lang="en-US" sz="2133" dirty="0"/>
          </a:p>
          <a:p>
            <a:r>
              <a:rPr lang="en-US" sz="3200" dirty="0"/>
              <a:t>Vaccine Acceptance</a:t>
            </a:r>
          </a:p>
          <a:p>
            <a:pPr lvl="1"/>
            <a:r>
              <a:rPr lang="en-US" sz="2400" dirty="0"/>
              <a:t>More respondents had gotten or intended to get flu vaccine (59%) than </a:t>
            </a:r>
            <a:r>
              <a:rPr lang="en-US" sz="2400" dirty="0" err="1"/>
              <a:t>Tdap</a:t>
            </a:r>
            <a:r>
              <a:rPr lang="en-US" sz="2400" dirty="0"/>
              <a:t> (42%)</a:t>
            </a:r>
          </a:p>
          <a:p>
            <a:pPr lvl="1"/>
            <a:r>
              <a:rPr lang="en-US" sz="2400" dirty="0"/>
              <a:t>28% had decided not to get each of the vaccines</a:t>
            </a:r>
            <a:endParaRPr lang="en-US" sz="2133" dirty="0"/>
          </a:p>
          <a:p>
            <a:r>
              <a:rPr lang="en-US" sz="3200" dirty="0"/>
              <a:t>Vaccine Decision-making</a:t>
            </a:r>
          </a:p>
          <a:p>
            <a:pPr lvl="1"/>
            <a:r>
              <a:rPr lang="en-US" sz="2400" dirty="0"/>
              <a:t>Pregnant women get vaccines because their prenatal care providers recommend them or because they heard the illnesses could harm their baby.</a:t>
            </a:r>
          </a:p>
          <a:p>
            <a:pPr lvl="1"/>
            <a:r>
              <a:rPr lang="en-US" sz="2400" dirty="0"/>
              <a:t>They want information about safety of individual vaccines, side effects, and vaccine ingredients.</a:t>
            </a:r>
            <a:endParaRPr lang="en-US" sz="1867" dirty="0"/>
          </a:p>
        </p:txBody>
      </p:sp>
      <p:sp>
        <p:nvSpPr>
          <p:cNvPr id="3" name="Title 2"/>
          <p:cNvSpPr>
            <a:spLocks noGrp="1"/>
          </p:cNvSpPr>
          <p:nvPr>
            <p:ph type="title"/>
          </p:nvPr>
        </p:nvSpPr>
        <p:spPr/>
        <p:txBody>
          <a:bodyPr/>
          <a:lstStyle/>
          <a:p>
            <a:r>
              <a:rPr lang="en-US" dirty="0"/>
              <a:t>Key Findings: Pregnant Women</a:t>
            </a:r>
          </a:p>
        </p:txBody>
      </p:sp>
      <p:sp>
        <p:nvSpPr>
          <p:cNvPr id="5" name="Text Placeholder 4"/>
          <p:cNvSpPr>
            <a:spLocks noGrp="1"/>
          </p:cNvSpPr>
          <p:nvPr>
            <p:ph type="body" sz="quarter" idx="13"/>
          </p:nvPr>
        </p:nvSpPr>
        <p:spPr/>
        <p:txBody>
          <a:bodyPr/>
          <a:lstStyle/>
          <a:p>
            <a:r>
              <a:rPr lang="en-US" dirty="0"/>
              <a:t>PRELIMINARY</a:t>
            </a:r>
          </a:p>
        </p:txBody>
      </p:sp>
    </p:spTree>
    <p:extLst>
      <p:ext uri="{BB962C8B-B14F-4D97-AF65-F5344CB8AC3E}">
        <p14:creationId xmlns:p14="http://schemas.microsoft.com/office/powerpoint/2010/main" val="35855878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7" y="1463040"/>
            <a:ext cx="10972803" cy="4620895"/>
          </a:xfrm>
        </p:spPr>
        <p:txBody>
          <a:bodyPr/>
          <a:lstStyle/>
          <a:p>
            <a:r>
              <a:rPr lang="en-US" dirty="0">
                <a:solidFill>
                  <a:srgbClr val="000000"/>
                </a:solidFill>
              </a:rPr>
              <a:t>Initial survey showed that over 85% of respondents had already made a plan for vaccinating their baby by their 2</a:t>
            </a:r>
            <a:r>
              <a:rPr lang="en-US" baseline="30000" dirty="0">
                <a:solidFill>
                  <a:srgbClr val="000000"/>
                </a:solidFill>
              </a:rPr>
              <a:t>nd</a:t>
            </a:r>
            <a:r>
              <a:rPr lang="en-US" dirty="0">
                <a:solidFill>
                  <a:srgbClr val="000000"/>
                </a:solidFill>
              </a:rPr>
              <a:t> trimester.</a:t>
            </a:r>
          </a:p>
          <a:p>
            <a:r>
              <a:rPr lang="en-US" dirty="0">
                <a:solidFill>
                  <a:srgbClr val="000000"/>
                </a:solidFill>
              </a:rPr>
              <a:t>However, only 6% of </a:t>
            </a:r>
            <a:r>
              <a:rPr lang="en-US" dirty="0" smtClean="0">
                <a:solidFill>
                  <a:srgbClr val="000000"/>
                </a:solidFill>
              </a:rPr>
              <a:t>pregnant women </a:t>
            </a:r>
            <a:r>
              <a:rPr lang="en-US" dirty="0">
                <a:solidFill>
                  <a:srgbClr val="000000"/>
                </a:solidFill>
              </a:rPr>
              <a:t>were very satisfied with their current level of knowledge about childhood vaccines.</a:t>
            </a:r>
          </a:p>
          <a:p>
            <a:r>
              <a:rPr lang="en-US" dirty="0">
                <a:solidFill>
                  <a:srgbClr val="000000"/>
                </a:solidFill>
              </a:rPr>
              <a:t>Internet search engines were their #1 source of information about childhood </a:t>
            </a:r>
            <a:r>
              <a:rPr lang="en-US" dirty="0" smtClean="0">
                <a:solidFill>
                  <a:srgbClr val="000000"/>
                </a:solidFill>
              </a:rPr>
              <a:t>vaccines during pregnancy.  </a:t>
            </a:r>
            <a:r>
              <a:rPr lang="en-US" dirty="0">
                <a:solidFill>
                  <a:srgbClr val="000000"/>
                </a:solidFill>
              </a:rPr>
              <a:t>Only 22.5% cited their ob-gyn or primary care provider.</a:t>
            </a:r>
          </a:p>
          <a:p>
            <a:r>
              <a:rPr lang="en-US" dirty="0">
                <a:solidFill>
                  <a:srgbClr val="000000"/>
                </a:solidFill>
              </a:rPr>
              <a:t>Results suggest a need for midwives and ob-gyns to direct expectant women to credible sources of childhood immunization </a:t>
            </a:r>
            <a:r>
              <a:rPr lang="en-US" dirty="0" smtClean="0">
                <a:solidFill>
                  <a:srgbClr val="000000"/>
                </a:solidFill>
              </a:rPr>
              <a:t>information. Ex: Meeting with a pediatrician before the baby is born.</a:t>
            </a:r>
            <a:endParaRPr lang="en-US" dirty="0">
              <a:solidFill>
                <a:srgbClr val="000000"/>
              </a:solidFill>
            </a:endParaRPr>
          </a:p>
          <a:p>
            <a:endParaRPr lang="en-US" dirty="0"/>
          </a:p>
          <a:p>
            <a:endParaRPr lang="en-US" dirty="0"/>
          </a:p>
        </p:txBody>
      </p:sp>
      <p:sp>
        <p:nvSpPr>
          <p:cNvPr id="4" name="Title 3"/>
          <p:cNvSpPr>
            <a:spLocks noGrp="1"/>
          </p:cNvSpPr>
          <p:nvPr>
            <p:ph type="title"/>
          </p:nvPr>
        </p:nvSpPr>
        <p:spPr/>
        <p:txBody>
          <a:bodyPr>
            <a:normAutofit/>
          </a:bodyPr>
          <a:lstStyle/>
          <a:p>
            <a:r>
              <a:rPr lang="en-US" dirty="0"/>
              <a:t>CDC </a:t>
            </a:r>
            <a:r>
              <a:rPr lang="en-US" dirty="0" smtClean="0"/>
              <a:t>longitudinal </a:t>
            </a:r>
            <a:r>
              <a:rPr lang="en-US" dirty="0"/>
              <a:t>s</a:t>
            </a:r>
            <a:r>
              <a:rPr lang="en-US" dirty="0" smtClean="0"/>
              <a:t>urvey </a:t>
            </a:r>
            <a:r>
              <a:rPr lang="en-US" dirty="0"/>
              <a:t>of </a:t>
            </a:r>
            <a:r>
              <a:rPr lang="en-US" dirty="0" smtClean="0"/>
              <a:t>first-time </a:t>
            </a:r>
            <a:r>
              <a:rPr lang="en-US" dirty="0"/>
              <a:t>e</a:t>
            </a:r>
            <a:r>
              <a:rPr lang="en-US" dirty="0" smtClean="0"/>
              <a:t>xpectant </a:t>
            </a:r>
            <a:r>
              <a:rPr lang="en-US" dirty="0"/>
              <a:t>m</a:t>
            </a:r>
            <a:r>
              <a:rPr lang="en-US" dirty="0" smtClean="0"/>
              <a:t>oms</a:t>
            </a:r>
            <a:endParaRPr lang="en-US" dirty="0"/>
          </a:p>
        </p:txBody>
      </p:sp>
      <p:sp>
        <p:nvSpPr>
          <p:cNvPr id="5" name="Text Placeholder 4"/>
          <p:cNvSpPr>
            <a:spLocks noGrp="1"/>
          </p:cNvSpPr>
          <p:nvPr>
            <p:ph type="body" sz="quarter" idx="13"/>
          </p:nvPr>
        </p:nvSpPr>
        <p:spPr>
          <a:xfrm>
            <a:off x="609600" y="5808503"/>
            <a:ext cx="10972800" cy="550863"/>
          </a:xfrm>
        </p:spPr>
        <p:txBody>
          <a:bodyPr/>
          <a:lstStyle/>
          <a:p>
            <a:endParaRPr lang="en-US" dirty="0"/>
          </a:p>
          <a:p>
            <a:r>
              <a:rPr lang="en-US" u="sng" dirty="0"/>
              <a:t>Source</a:t>
            </a:r>
            <a:r>
              <a:rPr lang="en-US" dirty="0"/>
              <a:t>: Weiner, J. et al. Childhood Immunizations: First Time Expectant Mothers’ Knowledge, Intentions, Beliefs, and Behaviors. </a:t>
            </a:r>
            <a:r>
              <a:rPr lang="en-US" i="1" dirty="0"/>
              <a:t>Am J </a:t>
            </a:r>
            <a:r>
              <a:rPr lang="en-US" i="1" dirty="0" err="1"/>
              <a:t>Prev</a:t>
            </a:r>
            <a:r>
              <a:rPr lang="en-US" i="1" dirty="0"/>
              <a:t> Med </a:t>
            </a:r>
            <a:r>
              <a:rPr lang="en-US" dirty="0"/>
              <a:t>2015;49(6S4):S426–S434.</a:t>
            </a:r>
          </a:p>
        </p:txBody>
      </p:sp>
      <p:sp>
        <p:nvSpPr>
          <p:cNvPr id="6" name="TextBox 5"/>
          <p:cNvSpPr txBox="1"/>
          <p:nvPr/>
        </p:nvSpPr>
        <p:spPr>
          <a:xfrm>
            <a:off x="11180064" y="6345976"/>
            <a:ext cx="2194560" cy="369332"/>
          </a:xfrm>
          <a:prstGeom prst="rect">
            <a:avLst/>
          </a:prstGeom>
          <a:noFill/>
        </p:spPr>
        <p:txBody>
          <a:bodyPr wrap="square" rtlCol="0">
            <a:spAutoFit/>
          </a:bodyPr>
          <a:lstStyle/>
          <a:p>
            <a:r>
              <a:rPr lang="en-US" b="1" dirty="0">
                <a:latin typeface="Calibri" panose="020F0502020204030204" pitchFamily="34" charset="0"/>
              </a:rPr>
              <a:t>31</a:t>
            </a:r>
          </a:p>
        </p:txBody>
      </p:sp>
    </p:spTree>
    <p:extLst>
      <p:ext uri="{BB962C8B-B14F-4D97-AF65-F5344CB8AC3E}">
        <p14:creationId xmlns:p14="http://schemas.microsoft.com/office/powerpoint/2010/main" val="252914131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4770" y="-72013"/>
            <a:ext cx="8858460" cy="1143000"/>
          </a:xfrm>
        </p:spPr>
        <p:txBody>
          <a:bodyPr>
            <a:normAutofit/>
          </a:bodyPr>
          <a:lstStyle/>
          <a:p>
            <a:r>
              <a:rPr lang="en-US" sz="3800" dirty="0">
                <a:latin typeface="+mj-lt"/>
              </a:rPr>
              <a:t>How HCPs Talk about Maternal Vaccines </a:t>
            </a:r>
          </a:p>
        </p:txBody>
      </p:sp>
      <p:sp>
        <p:nvSpPr>
          <p:cNvPr id="5" name="Content Placeholder 4"/>
          <p:cNvSpPr>
            <a:spLocks noGrp="1"/>
          </p:cNvSpPr>
          <p:nvPr>
            <p:ph idx="1"/>
          </p:nvPr>
        </p:nvSpPr>
        <p:spPr>
          <a:xfrm>
            <a:off x="359230" y="1493855"/>
            <a:ext cx="11290903" cy="4596703"/>
          </a:xfrm>
        </p:spPr>
        <p:txBody>
          <a:bodyPr/>
          <a:lstStyle/>
          <a:p>
            <a:pPr marL="342891" lvl="1" indent="-342891">
              <a:buSzPct val="70000"/>
              <a:buFont typeface="Wingdings" panose="05000000000000000000" pitchFamily="2" charset="2"/>
              <a:buChar char="§"/>
            </a:pPr>
            <a:r>
              <a:rPr lang="en-US" sz="2667" dirty="0"/>
              <a:t>Most use similar </a:t>
            </a:r>
            <a:r>
              <a:rPr lang="en-US" sz="2667" dirty="0" err="1"/>
              <a:t>Tdap</a:t>
            </a:r>
            <a:r>
              <a:rPr lang="en-US" sz="2667" dirty="0"/>
              <a:t> and flu vaccine messages with patients</a:t>
            </a:r>
          </a:p>
          <a:p>
            <a:pPr marL="342891" lvl="1" indent="-342891">
              <a:buSzPct val="70000"/>
              <a:buFont typeface="Wingdings" panose="05000000000000000000" pitchFamily="2" charset="2"/>
              <a:buChar char="§"/>
            </a:pPr>
            <a:endParaRPr lang="en-US" sz="2667" dirty="0"/>
          </a:p>
          <a:p>
            <a:pPr marL="342891" lvl="1" indent="-342891">
              <a:buSzPct val="70000"/>
              <a:buFont typeface="Wingdings" panose="05000000000000000000" pitchFamily="2" charset="2"/>
              <a:buChar char="§"/>
            </a:pPr>
            <a:r>
              <a:rPr lang="en-US" sz="2667" dirty="0"/>
              <a:t>Most discuss </a:t>
            </a:r>
            <a:r>
              <a:rPr lang="en-US" sz="2667" dirty="0" err="1"/>
              <a:t>Tdap</a:t>
            </a:r>
            <a:r>
              <a:rPr lang="en-US" sz="2667" dirty="0"/>
              <a:t> and flu vaccination concurrently, during initial intake visit</a:t>
            </a:r>
          </a:p>
          <a:p>
            <a:pPr marL="742932" lvl="2" indent="-342891">
              <a:buSzPct val="70000"/>
              <a:buFont typeface="Wingdings" panose="05000000000000000000" pitchFamily="2" charset="2"/>
              <a:buChar char="§"/>
            </a:pPr>
            <a:r>
              <a:rPr lang="en-US" sz="2667" dirty="0"/>
              <a:t>Use printed materials to help educate patients about vaccines</a:t>
            </a:r>
          </a:p>
          <a:p>
            <a:pPr marL="742932" lvl="2" indent="-342891">
              <a:buSzPct val="70000"/>
              <a:buFont typeface="Wingdings" panose="05000000000000000000" pitchFamily="2" charset="2"/>
              <a:buChar char="§"/>
            </a:pPr>
            <a:endParaRPr lang="en-US" sz="2400" dirty="0"/>
          </a:p>
          <a:p>
            <a:pPr marL="342891" lvl="1" indent="-342891">
              <a:buSzPct val="70000"/>
              <a:buFont typeface="Wingdings" panose="05000000000000000000" pitchFamily="2" charset="2"/>
              <a:buChar char="§"/>
            </a:pPr>
            <a:r>
              <a:rPr lang="en-US" sz="2667" dirty="0"/>
              <a:t>Key message themes to facilitate vaccine conversations:</a:t>
            </a:r>
          </a:p>
          <a:p>
            <a:pPr marL="742932" lvl="2" indent="-342891">
              <a:buSzPct val="70000"/>
              <a:buFont typeface="Calibri" panose="020F0502020204030204" pitchFamily="34" charset="0"/>
              <a:buChar char="-"/>
            </a:pPr>
            <a:r>
              <a:rPr lang="en-US" sz="2133" dirty="0">
                <a:solidFill>
                  <a:schemeClr val="tx2"/>
                </a:solidFill>
              </a:rPr>
              <a:t>Disease susceptibility and severity </a:t>
            </a:r>
          </a:p>
          <a:p>
            <a:pPr marL="742932" lvl="2" indent="-342891">
              <a:buSzPct val="70000"/>
              <a:buFont typeface="Calibri" panose="020F0502020204030204" pitchFamily="34" charset="0"/>
              <a:buChar char="-"/>
            </a:pPr>
            <a:r>
              <a:rPr lang="en-US" sz="2133" dirty="0">
                <a:solidFill>
                  <a:schemeClr val="tx2"/>
                </a:solidFill>
              </a:rPr>
              <a:t>Vaccination benefits (protection, passive immunity)</a:t>
            </a:r>
          </a:p>
          <a:p>
            <a:pPr marL="742932" lvl="2" indent="-342891">
              <a:buSzPct val="70000"/>
              <a:buFont typeface="Calibri" panose="020F0502020204030204" pitchFamily="34" charset="0"/>
              <a:buChar char="-"/>
            </a:pPr>
            <a:r>
              <a:rPr lang="en-US" sz="2133" dirty="0">
                <a:solidFill>
                  <a:schemeClr val="tx2"/>
                </a:solidFill>
              </a:rPr>
              <a:t>Vaccine safety</a:t>
            </a:r>
          </a:p>
          <a:p>
            <a:pPr marL="742932" lvl="2" indent="-342891">
              <a:buSzPct val="70000"/>
              <a:buFont typeface="Wingdings" panose="05000000000000000000" pitchFamily="2" charset="2"/>
              <a:buChar char="§"/>
            </a:pPr>
            <a:endParaRPr lang="en-US" sz="2400" dirty="0"/>
          </a:p>
          <a:p>
            <a:pPr marL="342891" lvl="1" indent="-342891">
              <a:buSzPct val="70000"/>
              <a:buFont typeface="Wingdings" panose="05000000000000000000" pitchFamily="2" charset="2"/>
              <a:buChar char="§"/>
            </a:pPr>
            <a:r>
              <a:rPr lang="en-US" sz="2667" dirty="0"/>
              <a:t>CNMs were more likely than OB-GYNs to feel uncomfortable making a strong recommendation for either vaccine, as they view it as a patient decision</a:t>
            </a:r>
          </a:p>
          <a:p>
            <a:pPr marL="342891" lvl="1" indent="-342891">
              <a:buSzPct val="70000"/>
              <a:buFont typeface="Wingdings" panose="05000000000000000000" pitchFamily="2" charset="2"/>
              <a:buChar char="§"/>
            </a:pPr>
            <a:endParaRPr lang="en-US" sz="2400" dirty="0"/>
          </a:p>
        </p:txBody>
      </p:sp>
      <p:sp>
        <p:nvSpPr>
          <p:cNvPr id="6" name="Text Placeholder 4"/>
          <p:cNvSpPr>
            <a:spLocks noGrp="1"/>
          </p:cNvSpPr>
          <p:nvPr>
            <p:ph type="body" sz="quarter" idx="4294967295"/>
          </p:nvPr>
        </p:nvSpPr>
        <p:spPr>
          <a:xfrm>
            <a:off x="407407" y="6431783"/>
            <a:ext cx="10972800" cy="550863"/>
          </a:xfrm>
          <a:prstGeom prst="rect">
            <a:avLst/>
          </a:prstGeom>
        </p:spPr>
        <p:txBody>
          <a:bodyPr/>
          <a:lstStyle/>
          <a:p>
            <a:pPr marL="0" indent="0">
              <a:buNone/>
            </a:pPr>
            <a:r>
              <a:rPr lang="en-US" sz="1200" dirty="0"/>
              <a:t>PRELIMINARY</a:t>
            </a:r>
          </a:p>
        </p:txBody>
      </p:sp>
    </p:spTree>
    <p:extLst>
      <p:ext uri="{BB962C8B-B14F-4D97-AF65-F5344CB8AC3E}">
        <p14:creationId xmlns:p14="http://schemas.microsoft.com/office/powerpoint/2010/main" val="18058632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dirty="0" smtClean="0"/>
              <a:t>Levels of awareness of pertussis and perceived susceptibility to the disease are low among pregnant women</a:t>
            </a:r>
          </a:p>
          <a:p>
            <a:r>
              <a:rPr lang="en-US" dirty="0" smtClean="0"/>
              <a:t>Pregnant women are primarily concerned with the health and safety of their baby when making decisions about vaccines during pregnancy</a:t>
            </a:r>
          </a:p>
          <a:p>
            <a:r>
              <a:rPr lang="en-US" dirty="0" smtClean="0"/>
              <a:t>Pregnant women view their ob-gyn or midwife as the ultimate authority on pregnancy-related topics</a:t>
            </a:r>
            <a:endParaRPr lang="en-US" dirty="0"/>
          </a:p>
        </p:txBody>
      </p:sp>
      <p:sp>
        <p:nvSpPr>
          <p:cNvPr id="3" name="Title 2"/>
          <p:cNvSpPr>
            <a:spLocks noGrp="1"/>
          </p:cNvSpPr>
          <p:nvPr>
            <p:ph type="title"/>
          </p:nvPr>
        </p:nvSpPr>
        <p:spPr/>
        <p:txBody>
          <a:bodyPr/>
          <a:lstStyle/>
          <a:p>
            <a:r>
              <a:rPr lang="en-US" dirty="0" smtClean="0"/>
              <a:t>Guiding Principles for Pregnant Women	</a:t>
            </a:r>
            <a:endParaRPr lang="en-US"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166361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dirty="0" smtClean="0"/>
              <a:t>Knowledge of the </a:t>
            </a:r>
            <a:r>
              <a:rPr lang="en-US" dirty="0" err="1" smtClean="0"/>
              <a:t>Tdap</a:t>
            </a:r>
            <a:r>
              <a:rPr lang="en-US" dirty="0" smtClean="0"/>
              <a:t> recommendation during pregnancy is high, but perception of individual risk for their patients (and their babies) is often low. </a:t>
            </a:r>
          </a:p>
          <a:p>
            <a:r>
              <a:rPr lang="en-US" dirty="0" smtClean="0"/>
              <a:t>Stocking </a:t>
            </a:r>
            <a:r>
              <a:rPr lang="en-US" dirty="0" err="1" smtClean="0"/>
              <a:t>Tdap</a:t>
            </a:r>
            <a:r>
              <a:rPr lang="en-US" dirty="0" smtClean="0"/>
              <a:t> is a barrier for some ob-gyns, often due to issues with reimbursement</a:t>
            </a:r>
          </a:p>
          <a:p>
            <a:r>
              <a:rPr lang="en-US" dirty="0" smtClean="0"/>
              <a:t>The most common channels for sharing vaccine information with patients are face-to-face during the office visit and in handouts at the first prenatal appointment </a:t>
            </a:r>
          </a:p>
          <a:p>
            <a:r>
              <a:rPr lang="en-US" dirty="0" smtClean="0"/>
              <a:t>Prenatal providers have noted that they pair </a:t>
            </a:r>
            <a:r>
              <a:rPr lang="en-US" dirty="0" err="1" smtClean="0"/>
              <a:t>Tdap</a:t>
            </a:r>
            <a:r>
              <a:rPr lang="en-US" dirty="0" smtClean="0"/>
              <a:t> recommendation with timing of the glucose tolerance testing</a:t>
            </a:r>
            <a:endParaRPr lang="en-US" dirty="0"/>
          </a:p>
        </p:txBody>
      </p:sp>
      <p:sp>
        <p:nvSpPr>
          <p:cNvPr id="3" name="Title 2"/>
          <p:cNvSpPr>
            <a:spLocks noGrp="1"/>
          </p:cNvSpPr>
          <p:nvPr>
            <p:ph type="title"/>
          </p:nvPr>
        </p:nvSpPr>
        <p:spPr/>
        <p:txBody>
          <a:bodyPr/>
          <a:lstStyle/>
          <a:p>
            <a:r>
              <a:rPr lang="en-US" dirty="0" smtClean="0"/>
              <a:t>Guiding Principles for Ob-Gyns</a:t>
            </a:r>
            <a:endParaRPr lang="en-US"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4660903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dirty="0" smtClean="0"/>
              <a:t>Barriers</a:t>
            </a:r>
          </a:p>
          <a:p>
            <a:pPr lvl="1"/>
            <a:r>
              <a:rPr lang="en-US" dirty="0" smtClean="0"/>
              <a:t>Low Perceived susceptibility and severity</a:t>
            </a:r>
          </a:p>
          <a:p>
            <a:pPr lvl="1"/>
            <a:r>
              <a:rPr lang="en-US" dirty="0" smtClean="0"/>
              <a:t>Safety concerns</a:t>
            </a:r>
          </a:p>
          <a:p>
            <a:pPr lvl="1"/>
            <a:r>
              <a:rPr lang="en-US" dirty="0" smtClean="0"/>
              <a:t>Side effects</a:t>
            </a:r>
          </a:p>
          <a:p>
            <a:pPr lvl="1"/>
            <a:r>
              <a:rPr lang="en-US" dirty="0" smtClean="0"/>
              <a:t>Vaccine efficacy</a:t>
            </a:r>
          </a:p>
          <a:p>
            <a:r>
              <a:rPr lang="en-US" dirty="0" smtClean="0"/>
              <a:t>Facilitators</a:t>
            </a:r>
          </a:p>
          <a:p>
            <a:pPr lvl="1"/>
            <a:r>
              <a:rPr lang="en-US" dirty="0" smtClean="0"/>
              <a:t>Provider Offer and Recommendation </a:t>
            </a:r>
          </a:p>
          <a:p>
            <a:pPr lvl="1"/>
            <a:r>
              <a:rPr lang="en-US" dirty="0" smtClean="0"/>
              <a:t>Education and awareness</a:t>
            </a:r>
          </a:p>
          <a:p>
            <a:r>
              <a:rPr lang="en-US" dirty="0" smtClean="0"/>
              <a:t>Motivators</a:t>
            </a:r>
          </a:p>
          <a:p>
            <a:pPr lvl="1"/>
            <a:r>
              <a:rPr lang="en-US" dirty="0" smtClean="0"/>
              <a:t>Protecting the baby was the strongest motivator for vaccination among focus group participants </a:t>
            </a:r>
          </a:p>
          <a:p>
            <a:pPr marL="0" indent="0">
              <a:buNone/>
            </a:pPr>
            <a:endParaRPr lang="en-US" dirty="0" smtClean="0"/>
          </a:p>
        </p:txBody>
      </p:sp>
      <p:sp>
        <p:nvSpPr>
          <p:cNvPr id="3" name="Title 2"/>
          <p:cNvSpPr>
            <a:spLocks noGrp="1"/>
          </p:cNvSpPr>
          <p:nvPr>
            <p:ph type="title"/>
          </p:nvPr>
        </p:nvSpPr>
        <p:spPr/>
        <p:txBody>
          <a:bodyPr>
            <a:normAutofit fontScale="90000"/>
          </a:bodyPr>
          <a:lstStyle/>
          <a:p>
            <a:r>
              <a:rPr lang="en-US" dirty="0" smtClean="0"/>
              <a:t>Flu Vaccination Barriers and Facilitators in Pregnant Women </a:t>
            </a:r>
            <a:endParaRPr lang="en-US"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74512656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5207" y="-112207"/>
            <a:ext cx="8229600" cy="1143000"/>
          </a:xfrm>
        </p:spPr>
        <p:txBody>
          <a:bodyPr>
            <a:normAutofit/>
          </a:bodyPr>
          <a:lstStyle/>
          <a:p>
            <a:r>
              <a:rPr lang="en-US" sz="3800" dirty="0">
                <a:latin typeface="+mj-lt"/>
              </a:rPr>
              <a:t>Best Ways to Reach Pregnant Women</a:t>
            </a:r>
          </a:p>
        </p:txBody>
      </p:sp>
      <p:sp>
        <p:nvSpPr>
          <p:cNvPr id="2" name="Content Placeholder 1"/>
          <p:cNvSpPr>
            <a:spLocks noGrp="1"/>
          </p:cNvSpPr>
          <p:nvPr>
            <p:ph idx="1"/>
          </p:nvPr>
        </p:nvSpPr>
        <p:spPr>
          <a:xfrm>
            <a:off x="592667" y="1210735"/>
            <a:ext cx="10972800" cy="4191000"/>
          </a:xfrm>
        </p:spPr>
        <p:txBody>
          <a:bodyPr/>
          <a:lstStyle/>
          <a:p>
            <a:r>
              <a:rPr lang="en-US" sz="3200" b="0" dirty="0"/>
              <a:t>Pregnant women get maternal vaccination formation from 3 main sources:</a:t>
            </a:r>
          </a:p>
          <a:p>
            <a:pPr lvl="1"/>
            <a:r>
              <a:rPr lang="en-US" sz="2400" dirty="0"/>
              <a:t>80% HCPs (most important source for 60%)</a:t>
            </a:r>
          </a:p>
          <a:p>
            <a:pPr lvl="1"/>
            <a:r>
              <a:rPr lang="en-US" sz="2400" dirty="0"/>
              <a:t>50% Internet health resources</a:t>
            </a:r>
          </a:p>
          <a:p>
            <a:pPr lvl="1"/>
            <a:r>
              <a:rPr lang="en-US" sz="2400" dirty="0"/>
              <a:t>33% Family </a:t>
            </a:r>
          </a:p>
          <a:p>
            <a:pPr lvl="1"/>
            <a:endParaRPr lang="en-US" sz="1867" dirty="0"/>
          </a:p>
          <a:p>
            <a:r>
              <a:rPr lang="en-US" sz="3200" b="0" dirty="0"/>
              <a:t>However, most are not actively looking for information about pregnancy vaccines</a:t>
            </a:r>
          </a:p>
          <a:p>
            <a:endParaRPr lang="en-US" b="0" dirty="0"/>
          </a:p>
          <a:p>
            <a:r>
              <a:rPr lang="en-US" sz="3200" b="0" dirty="0"/>
              <a:t>Some pregnant women would be prompted by messages they see online to ask their HCP about maternal vaccination</a:t>
            </a:r>
          </a:p>
        </p:txBody>
      </p:sp>
      <p:sp>
        <p:nvSpPr>
          <p:cNvPr id="5" name="Text Placeholder 4"/>
          <p:cNvSpPr>
            <a:spLocks noGrp="1"/>
          </p:cNvSpPr>
          <p:nvPr>
            <p:ph type="body" sz="quarter" idx="4294967295"/>
          </p:nvPr>
        </p:nvSpPr>
        <p:spPr>
          <a:xfrm>
            <a:off x="407407" y="6431783"/>
            <a:ext cx="10972800" cy="550863"/>
          </a:xfrm>
          <a:prstGeom prst="rect">
            <a:avLst/>
          </a:prstGeom>
        </p:spPr>
        <p:txBody>
          <a:bodyPr/>
          <a:lstStyle/>
          <a:p>
            <a:pPr marL="0" indent="0">
              <a:buNone/>
            </a:pPr>
            <a:r>
              <a:rPr lang="en-US" sz="1200" dirty="0"/>
              <a:t>PRELIMINARY</a:t>
            </a:r>
          </a:p>
        </p:txBody>
      </p:sp>
    </p:spTree>
    <p:extLst>
      <p:ext uri="{BB962C8B-B14F-4D97-AF65-F5344CB8AC3E}">
        <p14:creationId xmlns:p14="http://schemas.microsoft.com/office/powerpoint/2010/main" val="368400059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114800"/>
            <a:ext cx="12192000" cy="2624139"/>
          </a:xfrm>
          <a:prstGeom prst="rect">
            <a:avLst/>
          </a:prstGeom>
          <a:gradFill flip="none" rotWithShape="1">
            <a:gsLst>
              <a:gs pos="0">
                <a:schemeClr val="accent1">
                  <a:lumMod val="20000"/>
                  <a:lumOff val="80000"/>
                  <a:alpha val="60000"/>
                </a:schemeClr>
              </a:gs>
              <a:gs pos="50000">
                <a:schemeClr val="bg2">
                  <a:alpha val="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sp>
        <p:nvSpPr>
          <p:cNvPr id="4" name="Title 3"/>
          <p:cNvSpPr>
            <a:spLocks noGrp="1"/>
          </p:cNvSpPr>
          <p:nvPr>
            <p:ph type="title"/>
          </p:nvPr>
        </p:nvSpPr>
        <p:spPr>
          <a:xfrm>
            <a:off x="609603" y="4845844"/>
            <a:ext cx="11059884" cy="1162051"/>
          </a:xfrm>
        </p:spPr>
        <p:txBody>
          <a:bodyPr>
            <a:normAutofit/>
          </a:bodyPr>
          <a:lstStyle/>
          <a:p>
            <a:r>
              <a:rPr lang="en-US" dirty="0"/>
              <a:t>Role of Health Care Provider</a:t>
            </a:r>
          </a:p>
        </p:txBody>
      </p:sp>
      <p:pic>
        <p:nvPicPr>
          <p:cNvPr id="7" name="Picture 2" descr="Image result for cdc pregnanc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41967" y="2000787"/>
            <a:ext cx="8995155" cy="2656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20021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80" name="Rectangle 4"/>
          <p:cNvSpPr>
            <a:spLocks noGrp="1" noChangeArrowheads="1"/>
          </p:cNvSpPr>
          <p:nvPr>
            <p:ph type="title" idx="4294967295"/>
          </p:nvPr>
        </p:nvSpPr>
        <p:spPr>
          <a:xfrm>
            <a:off x="1524000" y="274638"/>
            <a:ext cx="8229600" cy="1143000"/>
          </a:xfrm>
          <a:prstGeom prst="rect">
            <a:avLst/>
          </a:prstGeom>
        </p:spPr>
        <p:txBody>
          <a:bodyPr>
            <a:normAutofit fontScale="90000"/>
          </a:bodyPr>
          <a:lstStyle/>
          <a:p>
            <a:r>
              <a:rPr lang="en-US" dirty="0" smtClean="0"/>
              <a:t/>
            </a:r>
            <a:br>
              <a:rPr lang="en-US" dirty="0" smtClean="0"/>
            </a:br>
            <a:r>
              <a:rPr lang="en-US" dirty="0" smtClean="0"/>
              <a:t> </a:t>
            </a:r>
            <a:br>
              <a:rPr lang="en-US" dirty="0" smtClean="0"/>
            </a:br>
            <a:r>
              <a:rPr lang="en-US" dirty="0" smtClean="0"/>
              <a:t/>
            </a:r>
            <a:br>
              <a:rPr lang="en-US" dirty="0" smtClean="0"/>
            </a:br>
            <a:endParaRPr lang="en-US" dirty="0" smtClean="0"/>
          </a:p>
        </p:txBody>
      </p:sp>
      <p:sp>
        <p:nvSpPr>
          <p:cNvPr id="7" name="Rectangle 2"/>
          <p:cNvSpPr txBox="1">
            <a:spLocks noChangeArrowheads="1"/>
          </p:cNvSpPr>
          <p:nvPr/>
        </p:nvSpPr>
        <p:spPr>
          <a:xfrm>
            <a:off x="497719" y="379481"/>
            <a:ext cx="11186281" cy="11430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0B40A5"/>
                </a:solidFill>
                <a:effectLst/>
                <a:uLnTx/>
                <a:uFillTx/>
                <a:latin typeface="+mj-lt"/>
                <a:ea typeface="+mn-ea"/>
                <a:cs typeface="+mn-cs"/>
              </a:rPr>
              <a:t>Common questions pregnant women have about vaccination</a:t>
            </a:r>
            <a:endParaRPr kumimoji="0" lang="en-US" sz="3800" b="1" i="0" u="none" strike="noStrike" kern="1200" cap="none" spc="0" normalizeH="0" baseline="0" noProof="0" dirty="0">
              <a:ln>
                <a:noFill/>
              </a:ln>
              <a:solidFill>
                <a:srgbClr val="0B40A5"/>
              </a:solidFill>
              <a:effectLst/>
              <a:uLnTx/>
              <a:uFillTx/>
              <a:latin typeface="+mj-lt"/>
              <a:ea typeface="+mn-ea"/>
              <a:cs typeface="+mn-cs"/>
            </a:endParaRPr>
          </a:p>
        </p:txBody>
      </p:sp>
      <p:pic>
        <p:nvPicPr>
          <p:cNvPr id="3" name="Picture 2"/>
          <p:cNvPicPr>
            <a:picLocks noChangeAspect="1"/>
          </p:cNvPicPr>
          <p:nvPr/>
        </p:nvPicPr>
        <p:blipFill>
          <a:blip r:embed="rId3"/>
          <a:stretch>
            <a:fillRect/>
          </a:stretch>
        </p:blipFill>
        <p:spPr>
          <a:xfrm>
            <a:off x="277586" y="1908809"/>
            <a:ext cx="3451980" cy="3867340"/>
          </a:xfrm>
          <a:prstGeom prst="rect">
            <a:avLst/>
          </a:prstGeom>
        </p:spPr>
      </p:pic>
      <p:sp>
        <p:nvSpPr>
          <p:cNvPr id="11" name="Content Placeholder 3"/>
          <p:cNvSpPr txBox="1">
            <a:spLocks/>
          </p:cNvSpPr>
          <p:nvPr/>
        </p:nvSpPr>
        <p:spPr>
          <a:xfrm>
            <a:off x="3580585" y="1803966"/>
            <a:ext cx="6850348" cy="4621212"/>
          </a:xfrm>
          <a:prstGeom prst="rect">
            <a:avLst/>
          </a:prstGeom>
        </p:spPr>
        <p:txBody>
          <a:bodyPr/>
          <a:lst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a:lstStyle>
          <a:p>
            <a:r>
              <a:rPr lang="en-US" sz="2600" dirty="0" smtClean="0"/>
              <a:t>Are these diseases really dangerous?</a:t>
            </a:r>
          </a:p>
          <a:p>
            <a:r>
              <a:rPr lang="en-US" sz="2600" dirty="0" smtClean="0"/>
              <a:t>Is vaccination safe for me and my baby?</a:t>
            </a:r>
          </a:p>
          <a:p>
            <a:r>
              <a:rPr lang="en-US" sz="2600" dirty="0" smtClean="0"/>
              <a:t>Can’t I just get it after my baby is born?</a:t>
            </a:r>
          </a:p>
          <a:p>
            <a:r>
              <a:rPr lang="en-US" sz="2600" dirty="0" smtClean="0"/>
              <a:t>Why is vaccination needed every pregnancy?</a:t>
            </a:r>
          </a:p>
          <a:p>
            <a:r>
              <a:rPr lang="en-US" sz="2600" dirty="0" smtClean="0"/>
              <a:t>Why hasn’t my doctor talked to me about this?</a:t>
            </a:r>
          </a:p>
          <a:p>
            <a:r>
              <a:rPr lang="en-US" sz="2600" dirty="0" smtClean="0"/>
              <a:t>Isn’t it enough to make sure everyone around my baby is vaccinated (or stay away from sick people?)</a:t>
            </a:r>
          </a:p>
          <a:p>
            <a:endParaRPr lang="en-US" dirty="0"/>
          </a:p>
        </p:txBody>
      </p:sp>
    </p:spTree>
    <p:extLst>
      <p:ext uri="{BB962C8B-B14F-4D97-AF65-F5344CB8AC3E}">
        <p14:creationId xmlns:p14="http://schemas.microsoft.com/office/powerpoint/2010/main" val="81017634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7" name="Rectangle 7"/>
          <p:cNvSpPr>
            <a:spLocks noChangeArrowheads="1"/>
          </p:cNvSpPr>
          <p:nvPr/>
        </p:nvSpPr>
        <p:spPr bwMode="auto">
          <a:xfrm>
            <a:off x="4876800" y="685801"/>
            <a:ext cx="4572000" cy="369332"/>
          </a:xfrm>
          <a:prstGeom prst="rect">
            <a:avLst/>
          </a:prstGeom>
          <a:noFill/>
          <a:ln w="19050" algn="ctr">
            <a:noFill/>
            <a:miter lim="800000"/>
            <a:headEnd/>
            <a:tailEnd/>
          </a:ln>
          <a:effectLst/>
        </p:spPr>
        <p:txBody>
          <a:bodyPr>
            <a:spAutoFit/>
          </a:bodyPr>
          <a:lstStyle/>
          <a:p>
            <a:pPr defTabSz="914377">
              <a:defRPr/>
            </a:pPr>
            <a:endParaRPr lang="en-US" b="1">
              <a:solidFill>
                <a:srgbClr val="3B495B"/>
              </a:solidFill>
              <a:effectLst>
                <a:outerShdw blurRad="38100" dist="38100" dir="2700000" algn="tl">
                  <a:srgbClr val="000000"/>
                </a:outerShdw>
              </a:effectLst>
            </a:endParaRPr>
          </a:p>
        </p:txBody>
      </p:sp>
      <p:sp>
        <p:nvSpPr>
          <p:cNvPr id="13" name="Rectangle 2"/>
          <p:cNvSpPr txBox="1">
            <a:spLocks noChangeArrowheads="1"/>
          </p:cNvSpPr>
          <p:nvPr/>
        </p:nvSpPr>
        <p:spPr>
          <a:xfrm>
            <a:off x="440872" y="389635"/>
            <a:ext cx="11023813" cy="1143000"/>
          </a:xfrm>
          <a:prstGeom prst="rect">
            <a:avLst/>
          </a:prstGeom>
        </p:spPr>
        <p:txBody>
          <a:bodyPr/>
          <a:lstStyle/>
          <a:p>
            <a:pPr algn="ctr" defTabSz="914377" eaLnBrk="1" fontAlgn="auto" hangingPunct="1">
              <a:spcAft>
                <a:spcPts val="0"/>
              </a:spcAft>
              <a:defRPr/>
            </a:pPr>
            <a:r>
              <a:rPr lang="en-US" sz="3200" b="1" dirty="0">
                <a:solidFill>
                  <a:srgbClr val="0B40A5"/>
                </a:solidFill>
                <a:latin typeface="Calibri" panose="020F0502020204030204"/>
              </a:rPr>
              <a:t>They may look to many sources for pregnancy-related information</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9957" t="17251" r="77022" b="69268"/>
          <a:stretch/>
        </p:blipFill>
        <p:spPr>
          <a:xfrm>
            <a:off x="3890615" y="2017420"/>
            <a:ext cx="1295400" cy="838200"/>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l="20486" t="12500" r="20486" b="50000"/>
          <a:stretch/>
        </p:blipFill>
        <p:spPr>
          <a:xfrm>
            <a:off x="2280395" y="2971312"/>
            <a:ext cx="4038600" cy="1603563"/>
          </a:xfrm>
          <a:prstGeom prst="rect">
            <a:avLst/>
          </a:prstGeom>
        </p:spPr>
      </p:pic>
      <p:pic>
        <p:nvPicPr>
          <p:cNvPr id="7" name="Picture 6"/>
          <p:cNvPicPr>
            <a:picLocks noChangeAspect="1"/>
          </p:cNvPicPr>
          <p:nvPr/>
        </p:nvPicPr>
        <p:blipFill rotWithShape="1">
          <a:blip r:embed="rId5"/>
          <a:srcRect l="28422" t="51587" r="61653" b="38062"/>
          <a:stretch/>
        </p:blipFill>
        <p:spPr>
          <a:xfrm>
            <a:off x="6362281" y="3002259"/>
            <a:ext cx="2364507" cy="154166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79557" y="1828802"/>
            <a:ext cx="3709715" cy="1094367"/>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29912" y="4930239"/>
            <a:ext cx="729997" cy="72999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61037" y="4930240"/>
            <a:ext cx="729505" cy="729505"/>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9" cstate="email">
            <a:extLst>
              <a:ext uri="{28A0092B-C50C-407E-A947-70E740481C1C}">
                <a14:useLocalDpi xmlns:a14="http://schemas.microsoft.com/office/drawing/2010/main"/>
              </a:ext>
            </a:extLst>
          </a:blip>
          <a:srcRect l="17588" t="41485" r="78776" b="52655"/>
          <a:stretch/>
        </p:blipFill>
        <p:spPr>
          <a:xfrm>
            <a:off x="7162801" y="4930239"/>
            <a:ext cx="715303" cy="720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612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12648" y="1338519"/>
            <a:ext cx="7778317" cy="4836856"/>
          </a:xfrm>
        </p:spPr>
        <p:txBody>
          <a:bodyPr/>
          <a:lstStyle/>
          <a:p>
            <a:r>
              <a:rPr lang="en-US" sz="2800" dirty="0" smtClean="0"/>
              <a:t>Discuss findings and guiding principles from research with pregnant women and prenatal care providers</a:t>
            </a:r>
          </a:p>
          <a:p>
            <a:r>
              <a:rPr lang="en-US" sz="2800" dirty="0" smtClean="0"/>
              <a:t>Understand the barriers and facilitators to vaccinating pregnant women</a:t>
            </a:r>
          </a:p>
          <a:p>
            <a:r>
              <a:rPr lang="en-US" sz="2800" dirty="0" smtClean="0"/>
              <a:t>Discuss tips for communicating with pregnant women about vaccination</a:t>
            </a:r>
          </a:p>
          <a:p>
            <a:r>
              <a:rPr lang="en-US" sz="2800" dirty="0" smtClean="0"/>
              <a:t>Discuss vaccination resources and materials for pregnant women and prenatal care providers </a:t>
            </a:r>
          </a:p>
        </p:txBody>
      </p:sp>
      <p:sp>
        <p:nvSpPr>
          <p:cNvPr id="3" name="Title 2"/>
          <p:cNvSpPr>
            <a:spLocks noGrp="1"/>
          </p:cNvSpPr>
          <p:nvPr>
            <p:ph type="title"/>
          </p:nvPr>
        </p:nvSpPr>
        <p:spPr>
          <a:xfrm>
            <a:off x="609600" y="274320"/>
            <a:ext cx="10972800" cy="697953"/>
          </a:xfrm>
        </p:spPr>
        <p:txBody>
          <a:bodyPr>
            <a:normAutofit/>
          </a:bodyPr>
          <a:lstStyle/>
          <a:p>
            <a:r>
              <a:rPr lang="en-US" dirty="0" smtClean="0"/>
              <a:t>Presentation Objectives</a:t>
            </a:r>
            <a:endParaRPr lang="en-US" dirty="0"/>
          </a:p>
        </p:txBody>
      </p:sp>
      <p:sp>
        <p:nvSpPr>
          <p:cNvPr id="4" name="Text Placeholder 3"/>
          <p:cNvSpPr>
            <a:spLocks noGrp="1"/>
          </p:cNvSpPr>
          <p:nvPr>
            <p:ph type="body" sz="quarter" idx="13"/>
          </p:nvPr>
        </p:nvSpPr>
        <p:spPr/>
        <p:txBody>
          <a:bodyPr/>
          <a:lstStyle/>
          <a:p>
            <a:endParaRPr lang="en-US" dirty="0"/>
          </a:p>
        </p:txBody>
      </p:sp>
      <p:pic>
        <p:nvPicPr>
          <p:cNvPr id="5" name="Picture 4" descr="Prevent to Protect Infographic"/>
          <p:cNvPicPr/>
          <p:nvPr/>
        </p:nvPicPr>
        <p:blipFill rotWithShape="1">
          <a:blip r:embed="rId3" cstate="email">
            <a:extLst>
              <a:ext uri="{28A0092B-C50C-407E-A947-70E740481C1C}">
                <a14:useLocalDpi xmlns:a14="http://schemas.microsoft.com/office/drawing/2010/main"/>
              </a:ext>
            </a:extLst>
          </a:blip>
          <a:srcRect l="67063" t="71459" r="3585" b="18883"/>
          <a:stretch/>
        </p:blipFill>
        <p:spPr bwMode="auto">
          <a:xfrm>
            <a:off x="8390965" y="1699357"/>
            <a:ext cx="2774930" cy="37489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282917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609600" y="274640"/>
            <a:ext cx="10972800" cy="681803"/>
          </a:xfrm>
        </p:spPr>
        <p:txBody>
          <a:bodyPr/>
          <a:lstStyle/>
          <a:p>
            <a:pPr algn="ctr"/>
            <a:r>
              <a:rPr lang="en-US" dirty="0">
                <a:solidFill>
                  <a:srgbClr val="07245D"/>
                </a:solidFill>
              </a:rPr>
              <a:t>Standards for Adult Immunization Practice</a:t>
            </a:r>
          </a:p>
        </p:txBody>
      </p:sp>
      <p:sp>
        <p:nvSpPr>
          <p:cNvPr id="3" name="Content Placeholder 2"/>
          <p:cNvSpPr>
            <a:spLocks noGrp="1"/>
          </p:cNvSpPr>
          <p:nvPr>
            <p:ph type="body" sz="quarter" idx="10"/>
          </p:nvPr>
        </p:nvSpPr>
        <p:spPr>
          <a:xfrm>
            <a:off x="609601" y="1082568"/>
            <a:ext cx="10972801" cy="4918185"/>
          </a:xfrm>
        </p:spPr>
        <p:txBody>
          <a:bodyPr/>
          <a:lstStyle/>
          <a:p>
            <a:pPr>
              <a:spcBef>
                <a:spcPts val="267"/>
              </a:spcBef>
            </a:pPr>
            <a:r>
              <a:rPr lang="en-US" sz="3200" dirty="0"/>
              <a:t>All health care providers, including those who do not provide vaccine services, have role in ensuring adult patients up-to-date on vaccines</a:t>
            </a:r>
          </a:p>
          <a:p>
            <a:pPr>
              <a:spcBef>
                <a:spcPts val="267"/>
              </a:spcBef>
            </a:pPr>
            <a:r>
              <a:rPr lang="en-US" sz="3200" dirty="0"/>
              <a:t>Call to action for adult health care providers to</a:t>
            </a:r>
          </a:p>
          <a:p>
            <a:pPr lvl="1">
              <a:spcBef>
                <a:spcPts val="267"/>
              </a:spcBef>
            </a:pPr>
            <a:r>
              <a:rPr lang="en-US" b="1" dirty="0">
                <a:solidFill>
                  <a:srgbClr val="07245D"/>
                </a:solidFill>
              </a:rPr>
              <a:t>ASSESS</a:t>
            </a:r>
            <a:r>
              <a:rPr lang="en-US" dirty="0"/>
              <a:t> vaccination status of all patients at every clinical encounter</a:t>
            </a:r>
          </a:p>
          <a:p>
            <a:pPr lvl="1">
              <a:spcBef>
                <a:spcPts val="267"/>
              </a:spcBef>
            </a:pPr>
            <a:r>
              <a:rPr lang="en-US" dirty="0"/>
              <a:t>Strongly </a:t>
            </a:r>
            <a:r>
              <a:rPr lang="en-US" b="1" dirty="0">
                <a:solidFill>
                  <a:srgbClr val="07245D"/>
                </a:solidFill>
              </a:rPr>
              <a:t>RECOMMEND</a:t>
            </a:r>
            <a:r>
              <a:rPr lang="en-US" dirty="0"/>
              <a:t> vaccines that patients need</a:t>
            </a:r>
          </a:p>
          <a:p>
            <a:pPr lvl="1">
              <a:spcBef>
                <a:spcPts val="267"/>
              </a:spcBef>
            </a:pPr>
            <a:r>
              <a:rPr lang="en-US" b="1" dirty="0">
                <a:solidFill>
                  <a:srgbClr val="07245D"/>
                </a:solidFill>
              </a:rPr>
              <a:t>ADMINISTER</a:t>
            </a:r>
            <a:r>
              <a:rPr lang="en-US" dirty="0">
                <a:solidFill>
                  <a:srgbClr val="07245D"/>
                </a:solidFill>
              </a:rPr>
              <a:t> </a:t>
            </a:r>
            <a:r>
              <a:rPr lang="en-US" dirty="0"/>
              <a:t>needed vaccines or </a:t>
            </a:r>
            <a:r>
              <a:rPr lang="en-US" b="1" dirty="0">
                <a:solidFill>
                  <a:srgbClr val="07245D"/>
                </a:solidFill>
              </a:rPr>
              <a:t>REFER</a:t>
            </a:r>
            <a:r>
              <a:rPr lang="en-US" dirty="0"/>
              <a:t> to a vaccine service provider</a:t>
            </a:r>
          </a:p>
          <a:p>
            <a:pPr lvl="1">
              <a:spcBef>
                <a:spcPts val="267"/>
              </a:spcBef>
            </a:pPr>
            <a:r>
              <a:rPr lang="en-US" b="1" dirty="0">
                <a:solidFill>
                  <a:srgbClr val="07245D"/>
                </a:solidFill>
              </a:rPr>
              <a:t>DOCUMENT</a:t>
            </a:r>
            <a:r>
              <a:rPr lang="en-US" dirty="0">
                <a:solidFill>
                  <a:srgbClr val="07245D"/>
                </a:solidFill>
              </a:rPr>
              <a:t> </a:t>
            </a:r>
            <a:r>
              <a:rPr lang="en-US" dirty="0"/>
              <a:t>vaccines received by patients in state vaccine registries</a:t>
            </a:r>
          </a:p>
        </p:txBody>
      </p:sp>
      <p:sp>
        <p:nvSpPr>
          <p:cNvPr id="4" name="Text Placeholder 3"/>
          <p:cNvSpPr txBox="1">
            <a:spLocks/>
          </p:cNvSpPr>
          <p:nvPr/>
        </p:nvSpPr>
        <p:spPr bwMode="auto">
          <a:xfrm>
            <a:off x="609601" y="6126875"/>
            <a:ext cx="10878207" cy="30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8B9B92"/>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B2A97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94F4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7">
              <a:spcBef>
                <a:spcPts val="0"/>
              </a:spcBef>
              <a:buNone/>
              <a:defRPr/>
            </a:pPr>
            <a:r>
              <a:rPr lang="en-US" sz="1400" dirty="0">
                <a:solidFill>
                  <a:srgbClr val="7F7F7F">
                    <a:lumMod val="75000"/>
                  </a:srgbClr>
                </a:solidFill>
              </a:rPr>
              <a:t>Public Health Reports 2014;129:115–123</a:t>
            </a:r>
          </a:p>
        </p:txBody>
      </p:sp>
    </p:spTree>
    <p:extLst>
      <p:ext uri="{BB962C8B-B14F-4D97-AF65-F5344CB8AC3E}">
        <p14:creationId xmlns:p14="http://schemas.microsoft.com/office/powerpoint/2010/main" val="268117894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sz="3200" dirty="0"/>
              <a:t>Provide your patients with information and resources about maternal vaccines during her first prenatal visit, and be sure to mention the timeframe for each vaccine when discussing her pregnancy</a:t>
            </a:r>
          </a:p>
          <a:p>
            <a:r>
              <a:rPr lang="en-US" sz="3200" dirty="0"/>
              <a:t>Ensure your staff deliver consistent messaging about the importance of maternal vaccines</a:t>
            </a:r>
          </a:p>
          <a:p>
            <a:r>
              <a:rPr lang="en-US" sz="3200" dirty="0"/>
              <a:t>Normalize vaccination as part of your patients’ pregnancy care</a:t>
            </a:r>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a:t>Present Vaccination as a Standard Part of Obstetric Care	</a:t>
            </a:r>
          </a:p>
        </p:txBody>
      </p:sp>
    </p:spTree>
    <p:extLst>
      <p:ext uri="{BB962C8B-B14F-4D97-AF65-F5344CB8AC3E}">
        <p14:creationId xmlns:p14="http://schemas.microsoft.com/office/powerpoint/2010/main" val="152976138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 strong recommendation</a:t>
            </a:r>
          </a:p>
        </p:txBody>
      </p:sp>
    </p:spTree>
    <p:extLst>
      <p:ext uri="{BB962C8B-B14F-4D97-AF65-F5344CB8AC3E}">
        <p14:creationId xmlns:p14="http://schemas.microsoft.com/office/powerpoint/2010/main" val="132380379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7"/>
            <a:ext cx="10972800" cy="577851"/>
          </a:xfrm>
        </p:spPr>
        <p:txBody>
          <a:bodyPr/>
          <a:lstStyle/>
          <a:p>
            <a:pPr algn="ctr">
              <a:lnSpc>
                <a:spcPts val="3333"/>
              </a:lnSpc>
            </a:pPr>
            <a:r>
              <a:rPr lang="en-US" sz="3200" dirty="0">
                <a:solidFill>
                  <a:srgbClr val="07245D"/>
                </a:solidFill>
              </a:rPr>
              <a:t>Vaccination Uptake by Provider Recommendation and Offer</a:t>
            </a:r>
            <a:endParaRPr lang="en-US" sz="3200" dirty="0"/>
          </a:p>
        </p:txBody>
      </p:sp>
      <p:graphicFrame>
        <p:nvGraphicFramePr>
          <p:cNvPr id="5" name="Content Placeholder 4"/>
          <p:cNvGraphicFramePr>
            <a:graphicFrameLocks/>
          </p:cNvGraphicFramePr>
          <p:nvPr>
            <p:extLst/>
          </p:nvPr>
        </p:nvGraphicFramePr>
        <p:xfrm>
          <a:off x="609600" y="851928"/>
          <a:ext cx="10766067" cy="547049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3"/>
          <p:cNvSpPr txBox="1">
            <a:spLocks/>
          </p:cNvSpPr>
          <p:nvPr/>
        </p:nvSpPr>
        <p:spPr bwMode="auto">
          <a:xfrm>
            <a:off x="609601" y="5969725"/>
            <a:ext cx="10878207" cy="70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8B9B92"/>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B2A97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94F4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7">
              <a:spcBef>
                <a:spcPts val="0"/>
              </a:spcBef>
              <a:buNone/>
            </a:pPr>
            <a:r>
              <a:rPr lang="en-US" sz="1200" dirty="0">
                <a:solidFill>
                  <a:srgbClr val="7F7F7F">
                    <a:lumMod val="75000"/>
                  </a:srgbClr>
                </a:solidFill>
              </a:rPr>
              <a:t>1. CDC. Pregnant Women and Flu Vaccination, Internet Panel Survey</a:t>
            </a:r>
          </a:p>
          <a:p>
            <a:pPr marL="0" indent="0" defTabSz="914377">
              <a:spcBef>
                <a:spcPts val="0"/>
              </a:spcBef>
              <a:buNone/>
            </a:pPr>
            <a:r>
              <a:rPr lang="en-US" sz="1200" dirty="0">
                <a:solidFill>
                  <a:srgbClr val="7F7F7F">
                    <a:lumMod val="75000"/>
                  </a:srgbClr>
                </a:solidFill>
              </a:rPr>
              <a:t>2. Ahluwalia IB et al. </a:t>
            </a:r>
            <a:r>
              <a:rPr lang="en-US" sz="1200" dirty="0" err="1">
                <a:solidFill>
                  <a:srgbClr val="7F7F7F">
                    <a:lumMod val="75000"/>
                  </a:srgbClr>
                </a:solidFill>
              </a:rPr>
              <a:t>Obstet</a:t>
            </a:r>
            <a:r>
              <a:rPr lang="en-US" sz="1200" dirty="0">
                <a:solidFill>
                  <a:srgbClr val="7F7F7F">
                    <a:lumMod val="75000"/>
                  </a:srgbClr>
                </a:solidFill>
              </a:rPr>
              <a:t> </a:t>
            </a:r>
            <a:r>
              <a:rPr lang="en-US" sz="1200" dirty="0" err="1">
                <a:solidFill>
                  <a:srgbClr val="7F7F7F">
                    <a:lumMod val="75000"/>
                  </a:srgbClr>
                </a:solidFill>
              </a:rPr>
              <a:t>Gynecol</a:t>
            </a:r>
            <a:r>
              <a:rPr lang="en-US" sz="1200" dirty="0">
                <a:solidFill>
                  <a:srgbClr val="7F7F7F">
                    <a:lumMod val="75000"/>
                  </a:srgbClr>
                </a:solidFill>
              </a:rPr>
              <a:t> 2010;116:949–55</a:t>
            </a:r>
          </a:p>
          <a:p>
            <a:pPr marL="0" indent="0" defTabSz="914377">
              <a:spcBef>
                <a:spcPts val="0"/>
              </a:spcBef>
              <a:buNone/>
            </a:pPr>
            <a:r>
              <a:rPr lang="en-US" sz="1200" dirty="0">
                <a:solidFill>
                  <a:srgbClr val="7F7F7F">
                    <a:lumMod val="75000"/>
                  </a:srgbClr>
                </a:solidFill>
              </a:rPr>
              <a:t>3. </a:t>
            </a:r>
            <a:r>
              <a:rPr lang="en-US" sz="1200" dirty="0" err="1">
                <a:solidFill>
                  <a:srgbClr val="7F7F7F">
                    <a:lumMod val="75000"/>
                  </a:srgbClr>
                </a:solidFill>
              </a:rPr>
              <a:t>Shavell</a:t>
            </a:r>
            <a:r>
              <a:rPr lang="en-US" sz="1200" dirty="0">
                <a:solidFill>
                  <a:srgbClr val="7F7F7F">
                    <a:lumMod val="75000"/>
                  </a:srgbClr>
                </a:solidFill>
              </a:rPr>
              <a:t> VI et al. J Am Board Fam Med 2006;19:345–9</a:t>
            </a:r>
          </a:p>
        </p:txBody>
      </p:sp>
      <p:sp>
        <p:nvSpPr>
          <p:cNvPr id="7" name="TextBox 6"/>
          <p:cNvSpPr txBox="1"/>
          <p:nvPr/>
        </p:nvSpPr>
        <p:spPr>
          <a:xfrm>
            <a:off x="3522133" y="2018156"/>
            <a:ext cx="8348135" cy="400110"/>
          </a:xfrm>
          <a:prstGeom prst="rect">
            <a:avLst/>
          </a:prstGeom>
          <a:solidFill>
            <a:srgbClr val="07245D"/>
          </a:solidFill>
        </p:spPr>
        <p:txBody>
          <a:bodyPr wrap="square" rtlCol="0">
            <a:spAutoFit/>
          </a:bodyPr>
          <a:lstStyle/>
          <a:p>
            <a:pPr defTabSz="914377"/>
            <a:r>
              <a:rPr lang="en-US" sz="2000" b="1" dirty="0">
                <a:solidFill>
                  <a:srgbClr val="FFFF00"/>
                </a:solidFill>
                <a:latin typeface="Calibri" panose="020F0502020204030204" pitchFamily="34" charset="0"/>
              </a:rPr>
              <a:t>97.9% visited health care provider at least once before or during pregnancy</a:t>
            </a:r>
            <a:r>
              <a:rPr lang="en-US" sz="2000" b="1" baseline="30000" dirty="0">
                <a:solidFill>
                  <a:srgbClr val="FFFF00"/>
                </a:solidFill>
                <a:latin typeface="Calibri" panose="020F0502020204030204" pitchFamily="34" charset="0"/>
              </a:rPr>
              <a:t>1</a:t>
            </a:r>
          </a:p>
        </p:txBody>
      </p:sp>
      <p:sp>
        <p:nvSpPr>
          <p:cNvPr id="8" name="TextBox 7"/>
          <p:cNvSpPr txBox="1"/>
          <p:nvPr/>
        </p:nvSpPr>
        <p:spPr>
          <a:xfrm>
            <a:off x="4849843" y="2468840"/>
            <a:ext cx="6413605" cy="707886"/>
          </a:xfrm>
          <a:prstGeom prst="rect">
            <a:avLst/>
          </a:prstGeom>
          <a:solidFill>
            <a:srgbClr val="07245D"/>
          </a:solidFill>
        </p:spPr>
        <p:txBody>
          <a:bodyPr wrap="square" rtlCol="0">
            <a:spAutoFit/>
          </a:bodyPr>
          <a:lstStyle/>
          <a:p>
            <a:pPr defTabSz="914377"/>
            <a:r>
              <a:rPr lang="en-US" sz="2000" b="1" dirty="0">
                <a:solidFill>
                  <a:srgbClr val="FFFF00"/>
                </a:solidFill>
                <a:latin typeface="Calibri" panose="020F0502020204030204" pitchFamily="34" charset="0"/>
              </a:rPr>
              <a:t>When recommended and offered from obstetric provider, vaccine acceptance 5x to 50x higher</a:t>
            </a:r>
            <a:r>
              <a:rPr lang="en-US" sz="2000" b="1" baseline="30000" dirty="0">
                <a:solidFill>
                  <a:srgbClr val="FFFF00"/>
                </a:solidFill>
                <a:latin typeface="Calibri" panose="020F0502020204030204" pitchFamily="34" charset="0"/>
              </a:rPr>
              <a:t>2,3</a:t>
            </a:r>
          </a:p>
        </p:txBody>
      </p:sp>
    </p:spTree>
    <p:extLst>
      <p:ext uri="{BB962C8B-B14F-4D97-AF65-F5344CB8AC3E}">
        <p14:creationId xmlns:p14="http://schemas.microsoft.com/office/powerpoint/2010/main" val="3188051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a:xfrm>
            <a:off x="609600" y="915445"/>
            <a:ext cx="6163733" cy="5259931"/>
          </a:xfrm>
        </p:spPr>
        <p:txBody>
          <a:bodyPr/>
          <a:lstStyle/>
          <a:p>
            <a:pPr marL="0" indent="0">
              <a:buClr>
                <a:srgbClr val="4983F2"/>
              </a:buClr>
              <a:buNone/>
            </a:pPr>
            <a:endParaRPr lang="en-US" dirty="0">
              <a:solidFill>
                <a:srgbClr val="474747"/>
              </a:solidFill>
            </a:endParaRPr>
          </a:p>
          <a:p>
            <a:pPr lvl="0">
              <a:buClr>
                <a:srgbClr val="4983F2"/>
              </a:buClr>
            </a:pPr>
            <a:r>
              <a:rPr lang="en-US" dirty="0">
                <a:solidFill>
                  <a:srgbClr val="474747"/>
                </a:solidFill>
              </a:rPr>
              <a:t> </a:t>
            </a:r>
            <a:r>
              <a:rPr lang="en-US" sz="3200" dirty="0">
                <a:solidFill>
                  <a:srgbClr val="474747"/>
                </a:solidFill>
              </a:rPr>
              <a:t>Providers should talk to pregnant patients about the importance of </a:t>
            </a:r>
            <a:r>
              <a:rPr lang="en-US" sz="3200" b="1" dirty="0">
                <a:solidFill>
                  <a:srgbClr val="474747"/>
                </a:solidFill>
              </a:rPr>
              <a:t>on-time</a:t>
            </a:r>
            <a:r>
              <a:rPr lang="en-US" sz="3200" dirty="0">
                <a:solidFill>
                  <a:srgbClr val="474747"/>
                </a:solidFill>
              </a:rPr>
              <a:t> vaccination </a:t>
            </a:r>
          </a:p>
          <a:p>
            <a:pPr lvl="1">
              <a:buClr>
                <a:srgbClr val="4983F2"/>
              </a:buClr>
            </a:pPr>
            <a:r>
              <a:rPr lang="en-US" sz="2400" dirty="0">
                <a:solidFill>
                  <a:srgbClr val="474747"/>
                </a:solidFill>
              </a:rPr>
              <a:t>Pregnant patients need to be vaccinated to protect them and their babies</a:t>
            </a:r>
          </a:p>
          <a:p>
            <a:pPr lvl="1">
              <a:buClr>
                <a:srgbClr val="4983F2"/>
              </a:buClr>
            </a:pPr>
            <a:r>
              <a:rPr lang="en-US" sz="2400" dirty="0">
                <a:solidFill>
                  <a:srgbClr val="474747"/>
                </a:solidFill>
              </a:rPr>
              <a:t>Pregnant patients may not be aware of the recommendations</a:t>
            </a:r>
          </a:p>
          <a:p>
            <a:pPr lvl="1">
              <a:buClr>
                <a:srgbClr val="4983F2"/>
              </a:buClr>
            </a:pPr>
            <a:r>
              <a:rPr lang="en-US" sz="2400" dirty="0">
                <a:solidFill>
                  <a:srgbClr val="474747"/>
                </a:solidFill>
              </a:rPr>
              <a:t>Healthcare providers are patients most trusted sources of health information during their pregnancies. </a:t>
            </a:r>
          </a:p>
        </p:txBody>
      </p:sp>
      <p:sp>
        <p:nvSpPr>
          <p:cNvPr id="6" name="Title 5"/>
          <p:cNvSpPr>
            <a:spLocks noGrp="1"/>
          </p:cNvSpPr>
          <p:nvPr>
            <p:ph type="title"/>
          </p:nvPr>
        </p:nvSpPr>
        <p:spPr>
          <a:xfrm>
            <a:off x="609600" y="132807"/>
            <a:ext cx="10972800" cy="782639"/>
          </a:xfrm>
        </p:spPr>
        <p:txBody>
          <a:bodyPr>
            <a:normAutofit/>
          </a:bodyPr>
          <a:lstStyle/>
          <a:p>
            <a:pPr algn="ctr"/>
            <a:r>
              <a:rPr lang="en-US" sz="3400" dirty="0">
                <a:solidFill>
                  <a:srgbClr val="0E66AF"/>
                </a:solidFill>
              </a:rPr>
              <a:t>A Strong Recommendation Makes a Difference</a:t>
            </a:r>
            <a:endParaRPr lang="en-US" sz="3400"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6533" y="2527300"/>
            <a:ext cx="4727079" cy="2011523"/>
          </a:xfrm>
          <a:prstGeom prst="rect">
            <a:avLst/>
          </a:prstGeom>
        </p:spPr>
      </p:pic>
    </p:spTree>
    <p:extLst>
      <p:ext uri="{BB962C8B-B14F-4D97-AF65-F5344CB8AC3E}">
        <p14:creationId xmlns:p14="http://schemas.microsoft.com/office/powerpoint/2010/main" val="50752817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sz="3200" dirty="0"/>
              <a:t>CDC’s research indicates that some pregnant women do not feel their healthcare providers strongly recommend vaccines</a:t>
            </a:r>
          </a:p>
          <a:p>
            <a:r>
              <a:rPr lang="en-US" sz="3200" dirty="0"/>
              <a:t>Providers should state clearly that they would like her to get vaccinated </a:t>
            </a:r>
          </a:p>
          <a:p>
            <a:endParaRPr lang="en-US" dirty="0"/>
          </a:p>
        </p:txBody>
      </p:sp>
      <p:sp>
        <p:nvSpPr>
          <p:cNvPr id="3" name="Title 2"/>
          <p:cNvSpPr>
            <a:spLocks noGrp="1"/>
          </p:cNvSpPr>
          <p:nvPr>
            <p:ph type="title"/>
          </p:nvPr>
        </p:nvSpPr>
        <p:spPr/>
        <p:txBody>
          <a:bodyPr/>
          <a:lstStyle/>
          <a:p>
            <a:r>
              <a:rPr lang="en-US" dirty="0"/>
              <a:t>Strong Vaccine Recommendation </a:t>
            </a:r>
          </a:p>
        </p:txBody>
      </p:sp>
      <p:sp>
        <p:nvSpPr>
          <p:cNvPr id="5" name="TextBox 4"/>
          <p:cNvSpPr txBox="1"/>
          <p:nvPr/>
        </p:nvSpPr>
        <p:spPr>
          <a:xfrm>
            <a:off x="1540044" y="3864769"/>
            <a:ext cx="8855241" cy="1190198"/>
          </a:xfrm>
          <a:prstGeom prst="rect">
            <a:avLst/>
          </a:prstGeom>
          <a:noFill/>
        </p:spPr>
        <p:txBody>
          <a:bodyPr wrap="square" rtlCol="0">
            <a:spAutoFit/>
          </a:bodyPr>
          <a:lstStyle/>
          <a:p>
            <a:pPr defTabSz="914377">
              <a:defRPr/>
            </a:pPr>
            <a:r>
              <a:rPr lang="en-US" sz="2667" dirty="0">
                <a:solidFill>
                  <a:srgbClr val="0B40A5"/>
                </a:solidFill>
              </a:rPr>
              <a:t>“Today, I strongly recommend two vaccines to help protect you and your baby against the flu and whooping cough.”</a:t>
            </a:r>
          </a:p>
          <a:p>
            <a:pPr defTabSz="914377">
              <a:defRPr/>
            </a:pP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60200482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609600" y="1237129"/>
            <a:ext cx="10972800" cy="4938246"/>
          </a:xfrm>
        </p:spPr>
        <p:txBody>
          <a:bodyPr/>
          <a:lstStyle/>
          <a:p>
            <a:r>
              <a:rPr lang="en-US" sz="3200" b="1" dirty="0">
                <a:solidFill>
                  <a:srgbClr val="0B40A5"/>
                </a:solidFill>
                <a:latin typeface="+mj-lt"/>
                <a:ea typeface="+mj-ea"/>
                <a:cs typeface="+mj-cs"/>
              </a:rPr>
              <a:t>SHARE</a:t>
            </a:r>
            <a:r>
              <a:rPr lang="en-US" sz="3200" dirty="0">
                <a:solidFill>
                  <a:schemeClr val="tx2">
                    <a:lumMod val="50000"/>
                  </a:schemeClr>
                </a:solidFill>
              </a:rPr>
              <a:t> tailored reasons why the recommended vaccine is right for the </a:t>
            </a:r>
            <a:r>
              <a:rPr lang="en-US" sz="3200" dirty="0" smtClean="0">
                <a:solidFill>
                  <a:schemeClr val="tx2">
                    <a:lumMod val="50000"/>
                  </a:schemeClr>
                </a:solidFill>
              </a:rPr>
              <a:t>patient.</a:t>
            </a:r>
            <a:endParaRPr lang="en-US" sz="3200" dirty="0">
              <a:solidFill>
                <a:schemeClr val="tx2">
                  <a:lumMod val="50000"/>
                </a:schemeClr>
              </a:solidFill>
            </a:endParaRPr>
          </a:p>
          <a:p>
            <a:r>
              <a:rPr lang="en-US" sz="3200" b="1" dirty="0">
                <a:solidFill>
                  <a:srgbClr val="0B40A5"/>
                </a:solidFill>
                <a:latin typeface="+mj-lt"/>
                <a:ea typeface="+mj-ea"/>
                <a:cs typeface="+mj-cs"/>
              </a:rPr>
              <a:t>HIGHLIGHT</a:t>
            </a:r>
            <a:r>
              <a:rPr lang="en-US" sz="3200" dirty="0">
                <a:solidFill>
                  <a:schemeClr val="tx2">
                    <a:lumMod val="50000"/>
                  </a:schemeClr>
                </a:solidFill>
              </a:rPr>
              <a:t> positive experiences with vaccines to reinforce the benefits and strengthen confidence in </a:t>
            </a:r>
            <a:r>
              <a:rPr lang="en-US" sz="3200" dirty="0" smtClean="0">
                <a:solidFill>
                  <a:schemeClr val="tx2">
                    <a:lumMod val="50000"/>
                  </a:schemeClr>
                </a:solidFill>
              </a:rPr>
              <a:t>vaccination. </a:t>
            </a:r>
            <a:endParaRPr lang="en-US" sz="3200" dirty="0">
              <a:solidFill>
                <a:schemeClr val="tx2">
                  <a:lumMod val="50000"/>
                </a:schemeClr>
              </a:solidFill>
            </a:endParaRPr>
          </a:p>
          <a:p>
            <a:r>
              <a:rPr lang="en-US" sz="3200" b="1" dirty="0">
                <a:solidFill>
                  <a:srgbClr val="0B40A5"/>
                </a:solidFill>
                <a:latin typeface="+mj-lt"/>
                <a:ea typeface="+mj-ea"/>
                <a:cs typeface="+mj-cs"/>
              </a:rPr>
              <a:t>ADDRESS</a:t>
            </a:r>
            <a:r>
              <a:rPr lang="en-US" sz="3200" dirty="0">
                <a:solidFill>
                  <a:schemeClr val="tx2">
                    <a:lumMod val="50000"/>
                  </a:schemeClr>
                </a:solidFill>
              </a:rPr>
              <a:t> patient questions and any concerns about the </a:t>
            </a:r>
            <a:r>
              <a:rPr lang="en-US" sz="3200" dirty="0" smtClean="0">
                <a:solidFill>
                  <a:schemeClr val="tx2">
                    <a:lumMod val="50000"/>
                  </a:schemeClr>
                </a:solidFill>
              </a:rPr>
              <a:t>vaccines.</a:t>
            </a:r>
            <a:endParaRPr lang="en-US" sz="3200" dirty="0">
              <a:solidFill>
                <a:schemeClr val="tx2">
                  <a:lumMod val="50000"/>
                </a:schemeClr>
              </a:solidFill>
            </a:endParaRPr>
          </a:p>
          <a:p>
            <a:r>
              <a:rPr lang="en-US" sz="3200" b="1" dirty="0">
                <a:solidFill>
                  <a:srgbClr val="0B40A5"/>
                </a:solidFill>
                <a:latin typeface="+mj-lt"/>
                <a:ea typeface="+mj-ea"/>
                <a:cs typeface="+mj-cs"/>
              </a:rPr>
              <a:t>REMIND </a:t>
            </a:r>
            <a:r>
              <a:rPr lang="en-US" sz="3200" dirty="0" smtClean="0">
                <a:solidFill>
                  <a:schemeClr val="tx2">
                    <a:lumMod val="50000"/>
                  </a:schemeClr>
                </a:solidFill>
              </a:rPr>
              <a:t>patients </a:t>
            </a:r>
            <a:r>
              <a:rPr lang="en-US" sz="3200" dirty="0">
                <a:solidFill>
                  <a:schemeClr val="tx2">
                    <a:lumMod val="50000"/>
                  </a:schemeClr>
                </a:solidFill>
              </a:rPr>
              <a:t>about the protection vaccines can help </a:t>
            </a:r>
            <a:r>
              <a:rPr lang="en-US" sz="3200" dirty="0" smtClean="0">
                <a:solidFill>
                  <a:schemeClr val="tx2">
                    <a:lumMod val="50000"/>
                  </a:schemeClr>
                </a:solidFill>
              </a:rPr>
              <a:t>provide from serious diseases.</a:t>
            </a:r>
            <a:endParaRPr lang="en-US" sz="3200" dirty="0">
              <a:solidFill>
                <a:schemeClr val="tx2">
                  <a:lumMod val="50000"/>
                </a:schemeClr>
              </a:solidFill>
            </a:endParaRPr>
          </a:p>
          <a:p>
            <a:r>
              <a:rPr lang="en-US" sz="3200" b="1" dirty="0">
                <a:solidFill>
                  <a:srgbClr val="0B40A5"/>
                </a:solidFill>
                <a:latin typeface="+mj-lt"/>
                <a:ea typeface="+mj-ea"/>
                <a:cs typeface="+mj-cs"/>
              </a:rPr>
              <a:t>EXPLAIN</a:t>
            </a:r>
            <a:r>
              <a:rPr lang="en-US" sz="3200" dirty="0">
                <a:solidFill>
                  <a:schemeClr val="tx2">
                    <a:lumMod val="50000"/>
                  </a:schemeClr>
                </a:solidFill>
              </a:rPr>
              <a:t> the potential costs of getting the </a:t>
            </a:r>
            <a:r>
              <a:rPr lang="en-US" sz="3200" dirty="0" smtClean="0">
                <a:solidFill>
                  <a:schemeClr val="tx2">
                    <a:lumMod val="50000"/>
                  </a:schemeClr>
                </a:solidFill>
              </a:rPr>
              <a:t>disease. </a:t>
            </a:r>
            <a:endParaRPr lang="en-US" sz="3200" dirty="0">
              <a:solidFill>
                <a:schemeClr val="tx2">
                  <a:lumMod val="50000"/>
                </a:schemeClr>
              </a:solidFill>
            </a:endParaRPr>
          </a:p>
          <a:p>
            <a:pPr marL="0" indent="0">
              <a:buNone/>
            </a:pPr>
            <a:endParaRPr lang="en-US" dirty="0"/>
          </a:p>
        </p:txBody>
      </p:sp>
      <p:sp>
        <p:nvSpPr>
          <p:cNvPr id="2" name="Title 1"/>
          <p:cNvSpPr>
            <a:spLocks noGrp="1"/>
          </p:cNvSpPr>
          <p:nvPr>
            <p:ph type="title"/>
          </p:nvPr>
        </p:nvSpPr>
        <p:spPr/>
        <p:txBody>
          <a:bodyPr>
            <a:normAutofit/>
          </a:bodyPr>
          <a:lstStyle/>
          <a:p>
            <a:r>
              <a:rPr lang="en-US" dirty="0" smtClean="0">
                <a:solidFill>
                  <a:srgbClr val="0B40A5"/>
                </a:solidFill>
              </a:rPr>
              <a:t>SHARE information with pregnant patients</a:t>
            </a:r>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4392251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dirty="0" smtClean="0"/>
              <a:t>Use the presumptive approach</a:t>
            </a:r>
          </a:p>
          <a:p>
            <a:pPr lvl="1"/>
            <a:r>
              <a:rPr lang="en-US" dirty="0" smtClean="0"/>
              <a:t>Some studies suggests that this results in higher vaccine acceptance rates</a:t>
            </a:r>
          </a:p>
          <a:p>
            <a:r>
              <a:rPr lang="en-US" dirty="0" smtClean="0"/>
              <a:t>Instead of saying “</a:t>
            </a:r>
            <a:r>
              <a:rPr lang="en-US" i="1" dirty="0" smtClean="0"/>
              <a:t>What do you want to do about shots?</a:t>
            </a:r>
            <a:r>
              <a:rPr lang="en-US" dirty="0" smtClean="0"/>
              <a:t>,” say </a:t>
            </a:r>
            <a:r>
              <a:rPr lang="en-US" i="1" dirty="0" smtClean="0"/>
              <a:t>“Your child needs three shots today.”</a:t>
            </a:r>
            <a:r>
              <a:rPr lang="en-US" dirty="0" smtClean="0"/>
              <a:t> </a:t>
            </a:r>
          </a:p>
          <a:p>
            <a:r>
              <a:rPr lang="en-US" dirty="0" smtClean="0"/>
              <a:t>Instead of saying </a:t>
            </a:r>
            <a:r>
              <a:rPr lang="en-US" i="1" dirty="0" smtClean="0"/>
              <a:t>“Have you thought about the shots your child needs today?</a:t>
            </a:r>
            <a:r>
              <a:rPr lang="en-US" dirty="0" smtClean="0"/>
              <a:t>,” say </a:t>
            </a:r>
            <a:r>
              <a:rPr lang="en-US" i="1" dirty="0" smtClean="0"/>
              <a:t>“Your child needs </a:t>
            </a:r>
            <a:r>
              <a:rPr lang="en-US" i="1" dirty="0" err="1" smtClean="0"/>
              <a:t>Dtap</a:t>
            </a:r>
            <a:r>
              <a:rPr lang="en-US" i="1" dirty="0" smtClean="0"/>
              <a:t>, Hib, and Hepatitis B shots today.”</a:t>
            </a:r>
            <a:r>
              <a:rPr lang="en-US" dirty="0" smtClean="0"/>
              <a:t> </a:t>
            </a:r>
          </a:p>
          <a:p>
            <a:r>
              <a:rPr lang="en-US" dirty="0" smtClean="0"/>
              <a:t>NOTE: This does </a:t>
            </a:r>
            <a:r>
              <a:rPr lang="en-US" u="sng" dirty="0" smtClean="0"/>
              <a:t>not</a:t>
            </a:r>
            <a:r>
              <a:rPr lang="en-US" dirty="0" smtClean="0"/>
              <a:t> mean pushing or pressing parents to vaccinate </a:t>
            </a:r>
          </a:p>
        </p:txBody>
      </p:sp>
      <p:sp>
        <p:nvSpPr>
          <p:cNvPr id="3" name="Title 2"/>
          <p:cNvSpPr>
            <a:spLocks noGrp="1"/>
          </p:cNvSpPr>
          <p:nvPr>
            <p:ph type="title"/>
          </p:nvPr>
        </p:nvSpPr>
        <p:spPr/>
        <p:txBody>
          <a:bodyPr>
            <a:normAutofit/>
          </a:bodyPr>
          <a:lstStyle/>
          <a:p>
            <a:r>
              <a:rPr lang="en-US" dirty="0" smtClean="0"/>
              <a:t>Vaccination Recommendation for Parents </a:t>
            </a:r>
            <a:endParaRPr lang="en-US" dirty="0"/>
          </a:p>
        </p:txBody>
      </p:sp>
      <p:sp>
        <p:nvSpPr>
          <p:cNvPr id="4" name="Text Placeholder 3"/>
          <p:cNvSpPr>
            <a:spLocks noGrp="1"/>
          </p:cNvSpPr>
          <p:nvPr>
            <p:ph type="body" sz="quarter" idx="13"/>
          </p:nvPr>
        </p:nvSpPr>
        <p:spPr/>
        <p:txBody>
          <a:bodyPr/>
          <a:lstStyle/>
          <a:p>
            <a:endParaRPr lang="en-US"/>
          </a:p>
        </p:txBody>
      </p:sp>
      <p:pic>
        <p:nvPicPr>
          <p:cNvPr id="5" name="Picture 4" descr="PHIL 9346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724" y="4372763"/>
            <a:ext cx="3148551" cy="2078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930010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Immunization coverage and challenges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984200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09600" y="1212969"/>
            <a:ext cx="10972800" cy="4621212"/>
          </a:xfrm>
        </p:spPr>
        <p:txBody>
          <a:bodyPr/>
          <a:lstStyle/>
          <a:p>
            <a:r>
              <a:rPr lang="en-US" dirty="0"/>
              <a:t>During the 2017–18 influenza </a:t>
            </a:r>
            <a:r>
              <a:rPr lang="en-US" dirty="0" smtClean="0"/>
              <a:t>season:</a:t>
            </a:r>
          </a:p>
          <a:p>
            <a:pPr lvl="1"/>
            <a:r>
              <a:rPr lang="en-US" sz="2000" dirty="0" smtClean="0"/>
              <a:t>49.1</a:t>
            </a:r>
            <a:r>
              <a:rPr lang="en-US" sz="2000" dirty="0"/>
              <a:t>% of pregnant women received influenza vaccination before or during pregnancy, </a:t>
            </a:r>
            <a:endParaRPr lang="en-US" sz="2000" dirty="0" smtClean="0"/>
          </a:p>
          <a:p>
            <a:pPr lvl="1"/>
            <a:r>
              <a:rPr lang="en-US" sz="2000" dirty="0" smtClean="0"/>
              <a:t>54.4</a:t>
            </a:r>
            <a:r>
              <a:rPr lang="en-US" sz="2000" dirty="0"/>
              <a:t>% of women with a live birth received </a:t>
            </a:r>
            <a:r>
              <a:rPr lang="en-US" sz="2000" dirty="0" err="1"/>
              <a:t>Tdap</a:t>
            </a:r>
            <a:r>
              <a:rPr lang="en-US" sz="2000" dirty="0"/>
              <a:t> during pregnancy, and </a:t>
            </a:r>
            <a:endParaRPr lang="en-US" sz="2000" dirty="0" smtClean="0"/>
          </a:p>
          <a:p>
            <a:pPr lvl="1"/>
            <a:r>
              <a:rPr lang="en-US" sz="2000" dirty="0" smtClean="0"/>
              <a:t>32.8</a:t>
            </a:r>
            <a:r>
              <a:rPr lang="en-US" sz="2000" dirty="0"/>
              <a:t>% received both recommended vaccines</a:t>
            </a:r>
            <a:r>
              <a:rPr lang="en-US" sz="2000" dirty="0" smtClean="0"/>
              <a:t>.</a:t>
            </a:r>
          </a:p>
          <a:p>
            <a:r>
              <a:rPr lang="en-US" dirty="0"/>
              <a:t>Vaccination coverage, regardless of vaccine type, was highest among pregnant women with a provider offer of </a:t>
            </a:r>
            <a:r>
              <a:rPr lang="en-US" dirty="0" smtClean="0"/>
              <a:t>vaccination.</a:t>
            </a:r>
          </a:p>
          <a:p>
            <a:r>
              <a:rPr lang="en-US" dirty="0" smtClean="0"/>
              <a:t>Reasons for non-vaccination:</a:t>
            </a:r>
          </a:p>
          <a:p>
            <a:pPr lvl="1"/>
            <a:r>
              <a:rPr lang="en-US" sz="2000" dirty="0" smtClean="0"/>
              <a:t>Concerns about effectiveness of flu vaccine</a:t>
            </a:r>
          </a:p>
          <a:p>
            <a:pPr lvl="1"/>
            <a:r>
              <a:rPr lang="en-US" sz="2000" dirty="0" smtClean="0"/>
              <a:t>Lack of knowledge about need for </a:t>
            </a:r>
            <a:r>
              <a:rPr lang="en-US" sz="2000" dirty="0" err="1" smtClean="0"/>
              <a:t>Tdap</a:t>
            </a:r>
            <a:r>
              <a:rPr lang="en-US" sz="2000" dirty="0" smtClean="0"/>
              <a:t> during every pregnancy</a:t>
            </a:r>
          </a:p>
          <a:p>
            <a:pPr lvl="1"/>
            <a:r>
              <a:rPr lang="en-US" sz="2000" dirty="0" smtClean="0"/>
              <a:t>Concerns about safety risks to baby</a:t>
            </a:r>
          </a:p>
          <a:p>
            <a:r>
              <a:rPr lang="en-US" dirty="0" smtClean="0"/>
              <a:t>Rates have remained stagnant in recent years.</a:t>
            </a:r>
            <a:endParaRPr lang="en-US" dirty="0"/>
          </a:p>
        </p:txBody>
      </p:sp>
      <p:sp>
        <p:nvSpPr>
          <p:cNvPr id="3" name="Title 2"/>
          <p:cNvSpPr>
            <a:spLocks noGrp="1"/>
          </p:cNvSpPr>
          <p:nvPr>
            <p:ph type="title"/>
          </p:nvPr>
        </p:nvSpPr>
        <p:spPr/>
        <p:txBody>
          <a:bodyPr/>
          <a:lstStyle/>
          <a:p>
            <a:r>
              <a:rPr lang="en-US" dirty="0" smtClean="0"/>
              <a:t>Maternal vaccination </a:t>
            </a:r>
            <a:r>
              <a:rPr lang="en-US" dirty="0"/>
              <a:t>c</a:t>
            </a:r>
            <a:r>
              <a:rPr lang="en-US" dirty="0" smtClean="0"/>
              <a:t>overage</a:t>
            </a:r>
            <a:endParaRPr lang="en-US" dirty="0"/>
          </a:p>
        </p:txBody>
      </p:sp>
      <p:sp>
        <p:nvSpPr>
          <p:cNvPr id="4" name="Text Placeholder 3"/>
          <p:cNvSpPr>
            <a:spLocks noGrp="1"/>
          </p:cNvSpPr>
          <p:nvPr>
            <p:ph type="body" sz="quarter" idx="13"/>
          </p:nvPr>
        </p:nvSpPr>
        <p:spPr/>
        <p:txBody>
          <a:bodyPr/>
          <a:lstStyle/>
          <a:p>
            <a:r>
              <a:rPr lang="en-US" b="1" dirty="0" smtClean="0"/>
              <a:t>Source: </a:t>
            </a:r>
            <a:r>
              <a:rPr lang="en-US" dirty="0"/>
              <a:t>Influenza and </a:t>
            </a:r>
            <a:r>
              <a:rPr lang="en-US" dirty="0" err="1"/>
              <a:t>Tdap</a:t>
            </a:r>
            <a:r>
              <a:rPr lang="en-US" dirty="0"/>
              <a:t> Vaccination Coverage Among Pregnant Women — United States, April 2018. </a:t>
            </a:r>
            <a:r>
              <a:rPr lang="en-US" dirty="0">
                <a:hlinkClick r:id="rId3"/>
              </a:rPr>
              <a:t>https://</a:t>
            </a:r>
            <a:r>
              <a:rPr lang="en-US" dirty="0" smtClean="0">
                <a:hlinkClick r:id="rId3"/>
              </a:rPr>
              <a:t>www.cdc.gov/mmwr/volumes/67/wr/mm6738a3.htm?s_cid=mm6738a3_e</a:t>
            </a:r>
            <a:r>
              <a:rPr lang="en-US" dirty="0" smtClean="0"/>
              <a:t> </a:t>
            </a:r>
            <a:endParaRPr lang="en-US" dirty="0"/>
          </a:p>
        </p:txBody>
      </p:sp>
    </p:spTree>
    <p:extLst>
      <p:ext uri="{BB962C8B-B14F-4D97-AF65-F5344CB8AC3E}">
        <p14:creationId xmlns:p14="http://schemas.microsoft.com/office/powerpoint/2010/main" val="43575630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1" y="5341321"/>
            <a:ext cx="8736104" cy="559607"/>
          </a:xfrm>
        </p:spPr>
        <p:txBody>
          <a:bodyPr>
            <a:normAutofit fontScale="90000"/>
          </a:bodyPr>
          <a:lstStyle/>
          <a:p>
            <a:r>
              <a:rPr lang="en-US" sz="4000" dirty="0" smtClean="0"/>
              <a:t>Importance of Maternal Immunization </a:t>
            </a:r>
            <a:endParaRPr lang="en-US" sz="4000" dirty="0"/>
          </a:p>
        </p:txBody>
      </p:sp>
      <p:sp>
        <p:nvSpPr>
          <p:cNvPr id="2" name="Text Placeholder 1"/>
          <p:cNvSpPr>
            <a:spLocks noGrp="1"/>
          </p:cNvSpPr>
          <p:nvPr>
            <p:ph type="body" idx="1"/>
          </p:nvPr>
        </p:nvSpPr>
        <p:spPr/>
        <p:txBody>
          <a:bodyPr/>
          <a:lstStyle/>
          <a:p>
            <a:r>
              <a:rPr lang="en-US" dirty="0" smtClean="0"/>
              <a:t>Background</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3802" y="-203218"/>
            <a:ext cx="5102836" cy="7343731"/>
          </a:xfrm>
          <a:prstGeom prst="rect">
            <a:avLst/>
          </a:prstGeom>
        </p:spPr>
      </p:pic>
    </p:spTree>
    <p:extLst>
      <p:ext uri="{BB962C8B-B14F-4D97-AF65-F5344CB8AC3E}">
        <p14:creationId xmlns:p14="http://schemas.microsoft.com/office/powerpoint/2010/main" val="37774649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88234"/>
            <a:ext cx="11304104" cy="1143000"/>
          </a:xfrm>
        </p:spPr>
        <p:txBody>
          <a:bodyPr>
            <a:normAutofit/>
          </a:bodyPr>
          <a:lstStyle/>
          <a:p>
            <a:r>
              <a:rPr lang="en-US" sz="3600" dirty="0">
                <a:solidFill>
                  <a:schemeClr val="accent5">
                    <a:lumMod val="75000"/>
                  </a:schemeClr>
                </a:solidFill>
              </a:rPr>
              <a:t>Influenza </a:t>
            </a:r>
            <a:r>
              <a:rPr lang="en-US" sz="3600" dirty="0" smtClean="0">
                <a:solidFill>
                  <a:schemeClr val="accent5">
                    <a:lumMod val="75000"/>
                  </a:schemeClr>
                </a:solidFill>
              </a:rPr>
              <a:t>vaccination </a:t>
            </a:r>
            <a:r>
              <a:rPr lang="en-US" sz="3600" dirty="0">
                <a:solidFill>
                  <a:schemeClr val="accent5">
                    <a:lumMod val="75000"/>
                  </a:schemeClr>
                </a:solidFill>
              </a:rPr>
              <a:t>c</a:t>
            </a:r>
            <a:r>
              <a:rPr lang="en-US" sz="3600" dirty="0" smtClean="0">
                <a:solidFill>
                  <a:schemeClr val="accent5">
                    <a:lumMod val="75000"/>
                  </a:schemeClr>
                </a:solidFill>
              </a:rPr>
              <a:t>overage among pregnant women,</a:t>
            </a:r>
            <a:br>
              <a:rPr lang="en-US" sz="3600" dirty="0" smtClean="0">
                <a:solidFill>
                  <a:schemeClr val="accent5">
                    <a:lumMod val="75000"/>
                  </a:schemeClr>
                </a:solidFill>
              </a:rPr>
            </a:br>
            <a:r>
              <a:rPr lang="en-US" sz="3600" dirty="0" smtClean="0">
                <a:solidFill>
                  <a:schemeClr val="accent5">
                    <a:lumMod val="75000"/>
                  </a:schemeClr>
                </a:solidFill>
              </a:rPr>
              <a:t>2010–2011 </a:t>
            </a:r>
            <a:r>
              <a:rPr lang="en-US" sz="3600" dirty="0">
                <a:solidFill>
                  <a:schemeClr val="accent5">
                    <a:lumMod val="75000"/>
                  </a:schemeClr>
                </a:solidFill>
              </a:rPr>
              <a:t>through </a:t>
            </a:r>
            <a:r>
              <a:rPr lang="en-US" sz="3600" dirty="0" smtClean="0">
                <a:solidFill>
                  <a:schemeClr val="accent5">
                    <a:lumMod val="75000"/>
                  </a:schemeClr>
                </a:solidFill>
              </a:rPr>
              <a:t>2016–2017 influenza seasons</a:t>
            </a:r>
            <a:endParaRPr lang="en-US" sz="3600" dirty="0">
              <a:solidFill>
                <a:schemeClr val="accent5">
                  <a:lumMod val="75000"/>
                </a:schemeClr>
              </a:solidFill>
            </a:endParaRPr>
          </a:p>
        </p:txBody>
      </p:sp>
      <p:graphicFrame>
        <p:nvGraphicFramePr>
          <p:cNvPr id="4" name="Content Placeholder 4"/>
          <p:cNvGraphicFramePr>
            <a:graphicFrameLocks/>
          </p:cNvGraphicFramePr>
          <p:nvPr>
            <p:extLst>
              <p:ext uri="{D42A27DB-BD31-4B8C-83A1-F6EECF244321}">
                <p14:modId xmlns:p14="http://schemas.microsoft.com/office/powerpoint/2010/main" val="1865175924"/>
              </p:ext>
            </p:extLst>
          </p:nvPr>
        </p:nvGraphicFramePr>
        <p:xfrm>
          <a:off x="365762" y="1203300"/>
          <a:ext cx="10755464" cy="47813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654395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Tdap</a:t>
            </a:r>
            <a:r>
              <a:rPr lang="en-US" dirty="0" smtClean="0"/>
              <a:t> vaccine coverage among pregnant women</a:t>
            </a:r>
            <a:endParaRPr lang="en-US" dirty="0"/>
          </a:p>
        </p:txBody>
      </p:sp>
      <p:sp>
        <p:nvSpPr>
          <p:cNvPr id="3" name="Text Placeholder 2"/>
          <p:cNvSpPr>
            <a:spLocks noGrp="1"/>
          </p:cNvSpPr>
          <p:nvPr>
            <p:ph type="body" sz="quarter" idx="13"/>
          </p:nvPr>
        </p:nvSpPr>
        <p:spPr/>
        <p:txBody>
          <a:bodyPr/>
          <a:lstStyle/>
          <a:p>
            <a:r>
              <a:rPr lang="en-US" dirty="0" smtClean="0"/>
              <a:t>Source: </a:t>
            </a:r>
            <a:r>
              <a:rPr lang="en-US" b="1" dirty="0"/>
              <a:t>Pregnant Women and </a:t>
            </a:r>
            <a:r>
              <a:rPr lang="en-US" b="1" dirty="0" err="1"/>
              <a:t>Tdap</a:t>
            </a:r>
            <a:r>
              <a:rPr lang="en-US" b="1" dirty="0"/>
              <a:t> Vaccination, Internet Panel Survey, United States, April 2017</a:t>
            </a:r>
            <a:r>
              <a:rPr lang="en-US" dirty="0" smtClean="0"/>
              <a:t>. </a:t>
            </a:r>
            <a:r>
              <a:rPr lang="en-US" u="sng" dirty="0">
                <a:hlinkClick r:id="rId3"/>
              </a:rPr>
              <a:t>https://www.cdc.gov/vaccines/imz-managers/coverage/adultvaxview/pubs-resources/tdap-report-2017.html</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929447436"/>
              </p:ext>
            </p:extLst>
          </p:nvPr>
        </p:nvGraphicFramePr>
        <p:xfrm>
          <a:off x="1896534" y="882014"/>
          <a:ext cx="8060266" cy="52933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8782290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09600" y="1231433"/>
            <a:ext cx="10972800" cy="4621212"/>
          </a:xfrm>
        </p:spPr>
        <p:txBody>
          <a:bodyPr/>
          <a:lstStyle/>
          <a:p>
            <a:r>
              <a:rPr lang="en-US" dirty="0" smtClean="0"/>
              <a:t>Coverage </a:t>
            </a:r>
            <a:r>
              <a:rPr lang="en-US" dirty="0"/>
              <a:t>with most recommended vaccines among children aged 19–35 months </a:t>
            </a:r>
            <a:r>
              <a:rPr lang="en-US" dirty="0" smtClean="0"/>
              <a:t>remains </a:t>
            </a:r>
            <a:r>
              <a:rPr lang="en-US" dirty="0"/>
              <a:t>stable and </a:t>
            </a:r>
            <a:r>
              <a:rPr lang="en-US" dirty="0" smtClean="0"/>
              <a:t>high.</a:t>
            </a:r>
          </a:p>
          <a:p>
            <a:r>
              <a:rPr lang="en-US" dirty="0" smtClean="0"/>
              <a:t>Vaccination rates are lower in more rural areas and among uninsured or Medicaid-insured children.</a:t>
            </a:r>
          </a:p>
          <a:p>
            <a:pPr lvl="1"/>
            <a:r>
              <a:rPr lang="en-US" sz="2000" dirty="0"/>
              <a:t>These disparities </a:t>
            </a:r>
            <a:r>
              <a:rPr lang="en-US" sz="2000" dirty="0" smtClean="0"/>
              <a:t>are </a:t>
            </a:r>
            <a:r>
              <a:rPr lang="en-US" sz="2000" dirty="0"/>
              <a:t>larger for vaccines that require a booster dose in the second year of life (e.g., </a:t>
            </a:r>
            <a:r>
              <a:rPr lang="en-US" sz="2000" dirty="0" err="1"/>
              <a:t>DTaP</a:t>
            </a:r>
            <a:r>
              <a:rPr lang="en-US" sz="2000" dirty="0"/>
              <a:t>, Hib, and PCV). </a:t>
            </a:r>
            <a:endParaRPr lang="en-US" sz="2000" dirty="0" smtClean="0"/>
          </a:p>
          <a:p>
            <a:pPr lvl="1"/>
            <a:r>
              <a:rPr lang="en-US" sz="2000" dirty="0" smtClean="0"/>
              <a:t>CDC is working to identify reasons for disparities and evidence-based interventions.</a:t>
            </a:r>
          </a:p>
          <a:p>
            <a:r>
              <a:rPr lang="en-US" dirty="0" smtClean="0"/>
              <a:t>A small but increasing proportion of children receive no vaccines (1.3% in 2017 compared to .8% in 2016).</a:t>
            </a:r>
          </a:p>
          <a:p>
            <a:pPr lvl="1"/>
            <a:r>
              <a:rPr lang="en-US" sz="2000" dirty="0"/>
              <a:t>Unvaccinated children in the 2017 NIS-Child were disproportionately </a:t>
            </a:r>
            <a:r>
              <a:rPr lang="en-US" sz="2000" dirty="0" smtClean="0"/>
              <a:t>uninsured. </a:t>
            </a:r>
            <a:endParaRPr lang="en-US" sz="2000" dirty="0"/>
          </a:p>
        </p:txBody>
      </p:sp>
      <p:sp>
        <p:nvSpPr>
          <p:cNvPr id="3" name="Title 2"/>
          <p:cNvSpPr>
            <a:spLocks noGrp="1"/>
          </p:cNvSpPr>
          <p:nvPr>
            <p:ph type="title"/>
          </p:nvPr>
        </p:nvSpPr>
        <p:spPr/>
        <p:txBody>
          <a:bodyPr/>
          <a:lstStyle/>
          <a:p>
            <a:r>
              <a:rPr lang="en-US" dirty="0" smtClean="0"/>
              <a:t>Childhood immunization coverage</a:t>
            </a:r>
            <a:endParaRPr lang="en-US"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8907807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971268407"/>
              </p:ext>
            </p:extLst>
          </p:nvPr>
        </p:nvGraphicFramePr>
        <p:xfrm>
          <a:off x="124602" y="22294"/>
          <a:ext cx="11798300" cy="560832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06402" y="5716697"/>
            <a:ext cx="11234701" cy="912814"/>
          </a:xfrm>
          <a:prstGeom prst="rect">
            <a:avLst/>
          </a:prstGeom>
          <a:noFill/>
        </p:spPr>
        <p:txBody>
          <a:bodyPr wrap="square" rtlCol="0">
            <a:spAutoFit/>
          </a:bodyPr>
          <a:lstStyle/>
          <a:p>
            <a:r>
              <a:rPr lang="en-US" sz="1333" baseline="30000" dirty="0">
                <a:solidFill>
                  <a:srgbClr val="000000"/>
                </a:solidFill>
                <a:latin typeface="Calibri" panose="020F0502020204030204" pitchFamily="34" charset="0"/>
              </a:rPr>
              <a:t>*</a:t>
            </a:r>
            <a:r>
              <a:rPr lang="en-US" sz="1333" dirty="0">
                <a:solidFill>
                  <a:srgbClr val="000000"/>
                </a:solidFill>
                <a:latin typeface="Calibri" panose="020F0502020204030204" pitchFamily="34" charset="0"/>
              </a:rPr>
              <a:t> ≥ 3 or ≥ 4 doses of </a:t>
            </a:r>
            <a:r>
              <a:rPr lang="en-US" sz="1333" i="1" dirty="0" err="1">
                <a:solidFill>
                  <a:srgbClr val="000000"/>
                </a:solidFill>
                <a:latin typeface="Calibri" panose="020F0502020204030204" pitchFamily="34" charset="0"/>
              </a:rPr>
              <a:t>Haemophilus</a:t>
            </a:r>
            <a:r>
              <a:rPr lang="en-US" sz="1333" i="1" dirty="0">
                <a:solidFill>
                  <a:srgbClr val="000000"/>
                </a:solidFill>
                <a:latin typeface="Calibri" panose="020F0502020204030204" pitchFamily="34" charset="0"/>
              </a:rPr>
              <a:t> </a:t>
            </a:r>
            <a:r>
              <a:rPr lang="en-US" sz="1333" i="1" dirty="0" err="1">
                <a:solidFill>
                  <a:srgbClr val="000000"/>
                </a:solidFill>
                <a:latin typeface="Calibri" panose="020F0502020204030204" pitchFamily="34" charset="0"/>
              </a:rPr>
              <a:t>influenzae</a:t>
            </a:r>
            <a:r>
              <a:rPr lang="en-US" sz="1333" i="1" dirty="0">
                <a:solidFill>
                  <a:srgbClr val="000000"/>
                </a:solidFill>
                <a:latin typeface="Calibri" panose="020F0502020204030204" pitchFamily="34" charset="0"/>
              </a:rPr>
              <a:t> </a:t>
            </a:r>
            <a:r>
              <a:rPr lang="en-US" sz="1333" dirty="0">
                <a:solidFill>
                  <a:srgbClr val="000000"/>
                </a:solidFill>
                <a:latin typeface="Calibri" panose="020F0502020204030204" pitchFamily="34" charset="0"/>
              </a:rPr>
              <a:t>type B vaccine, depending on vaccine type.</a:t>
            </a:r>
          </a:p>
          <a:p>
            <a:r>
              <a:rPr lang="en-US" sz="1333" baseline="30000" dirty="0">
                <a:solidFill>
                  <a:srgbClr val="000000"/>
                </a:solidFill>
                <a:latin typeface="Calibri" panose="020F0502020204030204" pitchFamily="34" charset="0"/>
              </a:rPr>
              <a:t>†</a:t>
            </a:r>
            <a:r>
              <a:rPr lang="en-US" sz="1333" dirty="0">
                <a:solidFill>
                  <a:srgbClr val="000000"/>
                </a:solidFill>
                <a:latin typeface="Calibri" panose="020F0502020204030204" pitchFamily="34" charset="0"/>
              </a:rPr>
              <a:t> Hepatitis B dose administered from birth through age 3 days.	</a:t>
            </a:r>
          </a:p>
          <a:p>
            <a:r>
              <a:rPr lang="en-US" sz="1333" baseline="30000" dirty="0">
                <a:solidFill>
                  <a:srgbClr val="000000"/>
                </a:solidFill>
                <a:latin typeface="Calibri" panose="020F0502020204030204" pitchFamily="34" charset="0"/>
              </a:rPr>
              <a:t>§</a:t>
            </a:r>
            <a:r>
              <a:rPr lang="en-US" sz="1333" dirty="0">
                <a:solidFill>
                  <a:srgbClr val="000000"/>
                </a:solidFill>
                <a:latin typeface="Calibri" panose="020F0502020204030204" pitchFamily="34" charset="0"/>
              </a:rPr>
              <a:t> ≥ 2 or ≥ 3 doses of Rotavirus vaccine, depending on product type (≥ 2 doses for </a:t>
            </a:r>
            <a:r>
              <a:rPr lang="en-US" sz="1333" dirty="0" err="1">
                <a:solidFill>
                  <a:srgbClr val="000000"/>
                </a:solidFill>
                <a:latin typeface="Calibri" panose="020F0502020204030204" pitchFamily="34" charset="0"/>
              </a:rPr>
              <a:t>Rotarix</a:t>
            </a:r>
            <a:r>
              <a:rPr lang="en-US" sz="1333" dirty="0">
                <a:solidFill>
                  <a:srgbClr val="000000"/>
                </a:solidFill>
                <a:latin typeface="Calibri" panose="020F0502020204030204" pitchFamily="34" charset="0"/>
              </a:rPr>
              <a:t> or ≥ 3 doses for </a:t>
            </a:r>
            <a:r>
              <a:rPr lang="en-US" sz="1333" dirty="0" err="1">
                <a:solidFill>
                  <a:srgbClr val="000000"/>
                </a:solidFill>
                <a:latin typeface="Calibri" panose="020F0502020204030204" pitchFamily="34" charset="0"/>
              </a:rPr>
              <a:t>RotaTeq</a:t>
            </a:r>
            <a:r>
              <a:rPr lang="en-US" sz="1333" dirty="0">
                <a:solidFill>
                  <a:srgbClr val="000000"/>
                </a:solidFill>
                <a:latin typeface="Calibri" panose="020F0502020204030204" pitchFamily="34" charset="0"/>
              </a:rPr>
              <a:t>).	</a:t>
            </a:r>
          </a:p>
          <a:p>
            <a:r>
              <a:rPr lang="en-US" sz="1333" baseline="30000" dirty="0">
                <a:solidFill>
                  <a:srgbClr val="000000"/>
                </a:solidFill>
                <a:latin typeface="Calibri" panose="020F0502020204030204" pitchFamily="34" charset="0"/>
              </a:rPr>
              <a:t>¶</a:t>
            </a:r>
            <a:r>
              <a:rPr lang="en-US" sz="1333" dirty="0">
                <a:solidFill>
                  <a:srgbClr val="000000"/>
                </a:solidFill>
                <a:latin typeface="Calibri" panose="020F0502020204030204" pitchFamily="34" charset="0"/>
              </a:rPr>
              <a:t> The combination includes ≥ 4 </a:t>
            </a:r>
            <a:r>
              <a:rPr lang="en-US" sz="1333" dirty="0" err="1">
                <a:solidFill>
                  <a:srgbClr val="000000"/>
                </a:solidFill>
                <a:latin typeface="Calibri" panose="020F0502020204030204" pitchFamily="34" charset="0"/>
              </a:rPr>
              <a:t>DTaP</a:t>
            </a:r>
            <a:r>
              <a:rPr lang="en-US" sz="1333" dirty="0">
                <a:solidFill>
                  <a:srgbClr val="000000"/>
                </a:solidFill>
                <a:latin typeface="Calibri" panose="020F0502020204030204" pitchFamily="34" charset="0"/>
              </a:rPr>
              <a:t>, ≥ 3 polio, ≥ 1 MMR, ≥ 3 or ≥ 4 doses Hib, depending on vaccine type, ≥ 3 </a:t>
            </a:r>
            <a:r>
              <a:rPr lang="en-US" sz="1333" dirty="0" err="1">
                <a:solidFill>
                  <a:srgbClr val="000000"/>
                </a:solidFill>
                <a:latin typeface="Calibri" panose="020F0502020204030204" pitchFamily="34" charset="0"/>
              </a:rPr>
              <a:t>HepB</a:t>
            </a:r>
            <a:r>
              <a:rPr lang="en-US" sz="1333" dirty="0">
                <a:solidFill>
                  <a:srgbClr val="000000"/>
                </a:solidFill>
                <a:latin typeface="Calibri" panose="020F0502020204030204" pitchFamily="34" charset="0"/>
              </a:rPr>
              <a:t>, ≥ 1 varicella, and ≥ 4 PCV. </a:t>
            </a:r>
          </a:p>
        </p:txBody>
      </p:sp>
      <p:sp>
        <p:nvSpPr>
          <p:cNvPr id="5" name="Text Box 11"/>
          <p:cNvSpPr txBox="1"/>
          <p:nvPr/>
        </p:nvSpPr>
        <p:spPr>
          <a:xfrm>
            <a:off x="10425572" y="4140456"/>
            <a:ext cx="977900" cy="317500"/>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dirty="0">
                <a:solidFill>
                  <a:srgbClr val="3B3838"/>
                </a:solidFill>
                <a:latin typeface="Calibri" panose="020F0502020204030204" pitchFamily="34" charset="0"/>
                <a:ea typeface="Calibri" panose="020F0502020204030204" pitchFamily="34" charset="0"/>
                <a:cs typeface="Times New Roman" panose="02020603050405020304" pitchFamily="18" charset="0"/>
              </a:rPr>
              <a:t>2+ </a:t>
            </a:r>
            <a:r>
              <a:rPr lang="en-US" sz="1333" b="1" dirty="0" err="1">
                <a:solidFill>
                  <a:srgbClr val="3B3838"/>
                </a:solidFill>
                <a:latin typeface="Calibri" panose="020F0502020204030204" pitchFamily="34" charset="0"/>
                <a:ea typeface="Calibri" panose="020F0502020204030204" pitchFamily="34" charset="0"/>
                <a:cs typeface="Times New Roman" panose="02020603050405020304" pitchFamily="18" charset="0"/>
              </a:rPr>
              <a:t>HepA</a:t>
            </a:r>
            <a:endParaRPr lang="en-US" sz="1467"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12"/>
          <p:cNvSpPr txBox="1"/>
          <p:nvPr/>
        </p:nvSpPr>
        <p:spPr>
          <a:xfrm>
            <a:off x="10078455" y="3173493"/>
            <a:ext cx="1346200" cy="355600"/>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4:3:1:3*:3:1:4</a:t>
            </a:r>
            <a:r>
              <a:rPr lang="en-US" sz="1333" b="1" baseline="30000" dirty="0">
                <a:solidFill>
                  <a:srgbClr val="1F3864"/>
                </a:solidFill>
                <a:latin typeface="Calibri" panose="020F0502020204030204" pitchFamily="34" charset="0"/>
                <a:ea typeface="Calibri" panose="020F0502020204030204" pitchFamily="34" charset="0"/>
                <a:cs typeface="Calibri" panose="020F0502020204030204" pitchFamily="34" charset="0"/>
              </a:rPr>
              <a:t>¶</a:t>
            </a:r>
            <a:endParaRPr lang="en-US" sz="1467"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14"/>
          <p:cNvSpPr txBox="1"/>
          <p:nvPr/>
        </p:nvSpPr>
        <p:spPr>
          <a:xfrm>
            <a:off x="3002705" y="2496256"/>
            <a:ext cx="1689100" cy="330200"/>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a:solidFill>
                  <a:srgbClr val="538135"/>
                </a:solidFill>
                <a:latin typeface="Calibri" panose="020F0502020204030204" pitchFamily="34" charset="0"/>
                <a:ea typeface="Calibri" panose="020F0502020204030204" pitchFamily="34" charset="0"/>
                <a:cs typeface="Times New Roman" panose="02020603050405020304" pitchFamily="18" charset="0"/>
              </a:rPr>
              <a:t>HepB birth dose</a:t>
            </a:r>
            <a:r>
              <a:rPr lang="en-US" sz="1333" b="1" baseline="30000">
                <a:solidFill>
                  <a:srgbClr val="538135"/>
                </a:solidFill>
                <a:latin typeface="Calibri" panose="020F0502020204030204" pitchFamily="34" charset="0"/>
                <a:ea typeface="Calibri" panose="020F0502020204030204" pitchFamily="34" charset="0"/>
                <a:cs typeface="Calibri" panose="020F0502020204030204" pitchFamily="34" charset="0"/>
              </a:rPr>
              <a:t>†</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10"/>
          <p:cNvSpPr txBox="1"/>
          <p:nvPr/>
        </p:nvSpPr>
        <p:spPr>
          <a:xfrm>
            <a:off x="8952935" y="2299406"/>
            <a:ext cx="1066800" cy="393700"/>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a:solidFill>
                  <a:srgbClr val="806000"/>
                </a:solidFill>
                <a:latin typeface="Calibri" panose="020F0502020204030204" pitchFamily="34" charset="0"/>
                <a:ea typeface="Calibri" panose="020F0502020204030204" pitchFamily="34" charset="0"/>
                <a:cs typeface="Times New Roman" panose="02020603050405020304" pitchFamily="18" charset="0"/>
              </a:rPr>
              <a:t>Rotavirus</a:t>
            </a:r>
            <a:r>
              <a:rPr lang="en-US" sz="1333" b="1" baseline="30000">
                <a:solidFill>
                  <a:srgbClr val="806000"/>
                </a:solidFill>
                <a:latin typeface="Calibri" panose="020F0502020204030204" pitchFamily="34" charset="0"/>
                <a:ea typeface="Calibri" panose="020F0502020204030204" pitchFamily="34" charset="0"/>
                <a:cs typeface="Calibri" panose="020F0502020204030204" pitchFamily="34" charset="0"/>
              </a:rPr>
              <a:t>§</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17"/>
          <p:cNvSpPr txBox="1"/>
          <p:nvPr/>
        </p:nvSpPr>
        <p:spPr>
          <a:xfrm>
            <a:off x="7497305" y="1994606"/>
            <a:ext cx="850900" cy="304800"/>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Hib-FS*</a:t>
            </a:r>
            <a:endParaRPr lang="en-US" sz="1467"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16"/>
          <p:cNvSpPr txBox="1"/>
          <p:nvPr/>
        </p:nvSpPr>
        <p:spPr>
          <a:xfrm>
            <a:off x="10965322" y="1719765"/>
            <a:ext cx="876300" cy="330200"/>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a:solidFill>
                  <a:srgbClr val="002060"/>
                </a:solidFill>
                <a:latin typeface="Calibri" panose="020F0502020204030204" pitchFamily="34" charset="0"/>
                <a:ea typeface="Calibri" panose="020F0502020204030204" pitchFamily="34" charset="0"/>
                <a:cs typeface="Times New Roman" panose="02020603050405020304" pitchFamily="18" charset="0"/>
              </a:rPr>
              <a:t>4+ PCV</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15"/>
          <p:cNvSpPr txBox="1"/>
          <p:nvPr/>
        </p:nvSpPr>
        <p:spPr>
          <a:xfrm>
            <a:off x="9127489" y="1463322"/>
            <a:ext cx="1092200" cy="368300"/>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dirty="0">
                <a:solidFill>
                  <a:srgbClr val="C45911"/>
                </a:solidFill>
                <a:latin typeface="Calibri" panose="020F0502020204030204" pitchFamily="34" charset="0"/>
                <a:ea typeface="Calibri" panose="020F0502020204030204" pitchFamily="34" charset="0"/>
                <a:cs typeface="Times New Roman" panose="02020603050405020304" pitchFamily="18" charset="0"/>
              </a:rPr>
              <a:t>4+ </a:t>
            </a:r>
            <a:r>
              <a:rPr lang="en-US" sz="1333" b="1" dirty="0" err="1">
                <a:solidFill>
                  <a:srgbClr val="C45911"/>
                </a:solidFill>
                <a:latin typeface="Calibri" panose="020F0502020204030204" pitchFamily="34" charset="0"/>
                <a:ea typeface="Calibri" panose="020F0502020204030204" pitchFamily="34" charset="0"/>
                <a:cs typeface="Times New Roman" panose="02020603050405020304" pitchFamily="18" charset="0"/>
              </a:rPr>
              <a:t>DTaP</a:t>
            </a:r>
            <a:endParaRPr lang="en-US" sz="1467"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3"/>
          <p:cNvSpPr txBox="1"/>
          <p:nvPr/>
        </p:nvSpPr>
        <p:spPr>
          <a:xfrm>
            <a:off x="9797078" y="1207838"/>
            <a:ext cx="739705" cy="338808"/>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1+ </a:t>
            </a:r>
            <a:r>
              <a:rPr lang="en-US" sz="1333"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Var</a:t>
            </a:r>
            <a:endParaRPr lang="en-US" sz="1467"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0"/>
          <p:cNvSpPr txBox="1"/>
          <p:nvPr/>
        </p:nvSpPr>
        <p:spPr>
          <a:xfrm>
            <a:off x="10539589" y="745980"/>
            <a:ext cx="863883" cy="402027"/>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3+ Polio</a:t>
            </a:r>
            <a:endParaRPr lang="en-US" sz="1467"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18"/>
          <p:cNvSpPr txBox="1"/>
          <p:nvPr/>
        </p:nvSpPr>
        <p:spPr>
          <a:xfrm>
            <a:off x="793941" y="919485"/>
            <a:ext cx="1016000" cy="342900"/>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1+ MMR</a:t>
            </a:r>
            <a:endParaRPr lang="en-US" sz="1467"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19"/>
          <p:cNvSpPr txBox="1"/>
          <p:nvPr/>
        </p:nvSpPr>
        <p:spPr>
          <a:xfrm>
            <a:off x="8660837" y="593088"/>
            <a:ext cx="917363" cy="338808"/>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15000"/>
              </a:lnSpc>
              <a:spcBef>
                <a:spcPts val="0"/>
              </a:spcBef>
              <a:spcAft>
                <a:spcPts val="1333"/>
              </a:spcAft>
            </a:pPr>
            <a:r>
              <a:rPr lang="en-US" sz="1333" b="1" dirty="0">
                <a:solidFill>
                  <a:srgbClr val="538135"/>
                </a:solidFill>
                <a:latin typeface="Calibri" panose="020F0502020204030204" pitchFamily="34" charset="0"/>
                <a:ea typeface="Calibri" panose="020F0502020204030204" pitchFamily="34" charset="0"/>
                <a:cs typeface="Times New Roman" panose="02020603050405020304" pitchFamily="18" charset="0"/>
              </a:rPr>
              <a:t>3+ </a:t>
            </a:r>
            <a:r>
              <a:rPr lang="en-US" sz="1333" b="1" dirty="0" err="1">
                <a:solidFill>
                  <a:srgbClr val="538135"/>
                </a:solidFill>
                <a:latin typeface="Calibri" panose="020F0502020204030204" pitchFamily="34" charset="0"/>
                <a:ea typeface="Calibri" panose="020F0502020204030204" pitchFamily="34" charset="0"/>
                <a:cs typeface="Times New Roman" panose="02020603050405020304" pitchFamily="18" charset="0"/>
              </a:rPr>
              <a:t>HepB</a:t>
            </a:r>
            <a:endParaRPr lang="en-US" sz="1467"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Arrow Connector 15"/>
          <p:cNvCxnSpPr/>
          <p:nvPr/>
        </p:nvCxnSpPr>
        <p:spPr>
          <a:xfrm flipH="1">
            <a:off x="8035574" y="824715"/>
            <a:ext cx="625263" cy="94808"/>
          </a:xfrm>
          <a:prstGeom prst="straightConnector1">
            <a:avLst/>
          </a:prstGeom>
          <a:noFill/>
          <a:ln w="1270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80663205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CDC Resources </a:t>
            </a:r>
            <a:r>
              <a:rPr lang="en-US" dirty="0"/>
              <a:t>and Tools</a:t>
            </a:r>
          </a:p>
        </p:txBody>
      </p:sp>
    </p:spTree>
    <p:extLst>
      <p:ext uri="{BB962C8B-B14F-4D97-AF65-F5344CB8AC3E}">
        <p14:creationId xmlns:p14="http://schemas.microsoft.com/office/powerpoint/2010/main" val="100178501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609600" y="952050"/>
            <a:ext cx="8598946" cy="4620895"/>
          </a:xfrm>
        </p:spPr>
        <p:txBody>
          <a:bodyPr/>
          <a:lstStyle/>
          <a:p>
            <a:r>
              <a:rPr lang="en-US" b="1" dirty="0"/>
              <a:t>You Call the Shots: </a:t>
            </a:r>
            <a:r>
              <a:rPr lang="en-US" dirty="0"/>
              <a:t>Web-based modules that discuss vaccine-preventable diseases (VPDs) and explain the latest recommendations for vaccine use.  CE/CME credit offered.</a:t>
            </a:r>
          </a:p>
          <a:p>
            <a:r>
              <a:rPr lang="en-US" b="1" dirty="0"/>
              <a:t>Current Issues in Immunization Net Conference (CIINC)</a:t>
            </a:r>
            <a:r>
              <a:rPr lang="en-US" dirty="0"/>
              <a:t>:  Live     1-hour audio and visual presentations with on-demand replays. Offered 4-5 times per year. CE/CME credit offered.</a:t>
            </a:r>
          </a:p>
          <a:p>
            <a:r>
              <a:rPr lang="en-US" b="1" dirty="0"/>
              <a:t>Pink Book Webinar Series:  </a:t>
            </a:r>
            <a:r>
              <a:rPr lang="en-US" dirty="0"/>
              <a:t>Online series of 15 1-hour webinars. Provides an overview of the principles of vaccination, general recommendations, immunization strategies for providers, and specific information about VPDs and vaccines. CE/CME credit offered.</a:t>
            </a:r>
          </a:p>
          <a:p>
            <a:r>
              <a:rPr lang="en-US" b="1" dirty="0"/>
              <a:t>Webcasts:</a:t>
            </a:r>
            <a:r>
              <a:rPr lang="en-US" dirty="0"/>
              <a:t> Topics include HPV, pertussis, flu, vaccine storage and handling, and more. CE credits offered.</a:t>
            </a:r>
          </a:p>
          <a:p>
            <a:pPr marL="0" indent="0">
              <a:buNone/>
            </a:pPr>
            <a:endParaRPr lang="en-US" b="1" dirty="0"/>
          </a:p>
          <a:p>
            <a:endParaRPr lang="en-US" b="1" dirty="0"/>
          </a:p>
        </p:txBody>
      </p:sp>
      <p:sp>
        <p:nvSpPr>
          <p:cNvPr id="4" name="Title 3"/>
          <p:cNvSpPr>
            <a:spLocks noGrp="1"/>
          </p:cNvSpPr>
          <p:nvPr>
            <p:ph type="title"/>
          </p:nvPr>
        </p:nvSpPr>
        <p:spPr/>
        <p:txBody>
          <a:bodyPr/>
          <a:lstStyle/>
          <a:p>
            <a:r>
              <a:rPr lang="en-US" dirty="0"/>
              <a:t>Immunization </a:t>
            </a:r>
            <a:r>
              <a:rPr lang="en-US" dirty="0" smtClean="0"/>
              <a:t>training </a:t>
            </a:r>
            <a:r>
              <a:rPr lang="en-US" dirty="0"/>
              <a:t>for c</a:t>
            </a:r>
            <a:r>
              <a:rPr lang="en-US" dirty="0" smtClean="0"/>
              <a:t>linicians</a:t>
            </a:r>
            <a:endParaRPr lang="en-US" dirty="0"/>
          </a:p>
        </p:txBody>
      </p:sp>
      <p:sp>
        <p:nvSpPr>
          <p:cNvPr id="7" name="Rounded Rectangle 6"/>
          <p:cNvSpPr/>
          <p:nvPr/>
        </p:nvSpPr>
        <p:spPr>
          <a:xfrm>
            <a:off x="2063047" y="6168826"/>
            <a:ext cx="7821770" cy="48768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defRPr/>
            </a:pPr>
            <a:r>
              <a:rPr lang="en-US" sz="2400" b="1" dirty="0">
                <a:solidFill>
                  <a:schemeClr val="bg1"/>
                </a:solidFill>
              </a:rPr>
              <a:t>www.cdc.gov/vaccines/ed/index.html</a:t>
            </a:r>
          </a:p>
        </p:txBody>
      </p:sp>
      <p:sp>
        <p:nvSpPr>
          <p:cNvPr id="8" name="TextBox 7"/>
          <p:cNvSpPr txBox="1"/>
          <p:nvPr/>
        </p:nvSpPr>
        <p:spPr>
          <a:xfrm>
            <a:off x="11180064" y="6345976"/>
            <a:ext cx="2194560" cy="369332"/>
          </a:xfrm>
          <a:prstGeom prst="rect">
            <a:avLst/>
          </a:prstGeom>
          <a:noFill/>
        </p:spPr>
        <p:txBody>
          <a:bodyPr wrap="square" rtlCol="0">
            <a:spAutoFit/>
          </a:bodyPr>
          <a:lstStyle/>
          <a:p>
            <a:r>
              <a:rPr lang="en-US" b="1" dirty="0">
                <a:latin typeface="Calibri" panose="020F0502020204030204" pitchFamily="34" charset="0"/>
              </a:rPr>
              <a:t>44</a:t>
            </a:r>
          </a:p>
        </p:txBody>
      </p:sp>
      <p:pic>
        <p:nvPicPr>
          <p:cNvPr id="10" name="Picture 9" descr="Front Cover of the Epidemiology and Prevention of Vaccine- Preventable Diseases. The Pink Book." title="Front Cover of the Epidemiology and Prevention of Vaccine- Preventable Diseas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8546" y="2058921"/>
            <a:ext cx="2493453" cy="3226821"/>
          </a:xfrm>
          <a:prstGeom prst="rect">
            <a:avLst/>
          </a:prstGeom>
        </p:spPr>
      </p:pic>
      <p:pic>
        <p:nvPicPr>
          <p:cNvPr id="13" name="Picture 12" descr="Immunization - You Call the Shots" title="Immunization - You Call the Shot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8546" y="1120787"/>
            <a:ext cx="2188000" cy="640193"/>
          </a:xfrm>
          <a:prstGeom prst="rect">
            <a:avLst/>
          </a:prstGeom>
        </p:spPr>
      </p:pic>
    </p:spTree>
    <p:extLst>
      <p:ext uri="{BB962C8B-B14F-4D97-AF65-F5344CB8AC3E}">
        <p14:creationId xmlns:p14="http://schemas.microsoft.com/office/powerpoint/2010/main" val="62555961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405" y="1021080"/>
            <a:ext cx="10879570" cy="4620895"/>
          </a:xfrm>
        </p:spPr>
        <p:txBody>
          <a:bodyPr/>
          <a:lstStyle/>
          <a:p>
            <a:pPr marL="243834" lvl="1" indent="0">
              <a:buNone/>
            </a:pPr>
            <a:endParaRPr lang="en-US" sz="2400" b="1" dirty="0">
              <a:solidFill>
                <a:srgbClr val="FF0000"/>
              </a:solidFill>
            </a:endParaRPr>
          </a:p>
          <a:p>
            <a:r>
              <a:rPr lang="en-US" b="1" dirty="0">
                <a:solidFill>
                  <a:srgbClr val="000000"/>
                </a:solidFill>
              </a:rPr>
              <a:t>Vaccine Communication with Parents: Best Practices–Nancy Messonnier, MD</a:t>
            </a:r>
          </a:p>
          <a:p>
            <a:pPr marL="243834" lvl="1" indent="0">
              <a:buNone/>
            </a:pPr>
            <a:r>
              <a:rPr lang="en-US" sz="2400" u="sng" dirty="0">
                <a:hlinkClick r:id="rId3"/>
              </a:rPr>
              <a:t>http://www.medscape.com/viewarticle/882865?src=par_cdc_stm_mscpedt&amp;faf=1</a:t>
            </a:r>
            <a:endParaRPr lang="en-US" sz="2400" dirty="0"/>
          </a:p>
          <a:p>
            <a:pPr>
              <a:spcBef>
                <a:spcPts val="0"/>
              </a:spcBef>
            </a:pPr>
            <a:endParaRPr lang="en-US" b="1" dirty="0" smtClean="0"/>
          </a:p>
          <a:p>
            <a:pPr>
              <a:spcBef>
                <a:spcPts val="0"/>
              </a:spcBef>
            </a:pPr>
            <a:r>
              <a:rPr lang="en-US" b="1" dirty="0" smtClean="0">
                <a:solidFill>
                  <a:srgbClr val="000000"/>
                </a:solidFill>
              </a:rPr>
              <a:t>Overcoming </a:t>
            </a:r>
            <a:r>
              <a:rPr lang="en-US" b="1" dirty="0">
                <a:solidFill>
                  <a:srgbClr val="000000"/>
                </a:solidFill>
              </a:rPr>
              <a:t>Vaccine Concerns and Refusals –Anne </a:t>
            </a:r>
            <a:r>
              <a:rPr lang="en-US" b="1" dirty="0" err="1">
                <a:solidFill>
                  <a:srgbClr val="000000"/>
                </a:solidFill>
              </a:rPr>
              <a:t>Schuchat</a:t>
            </a:r>
            <a:r>
              <a:rPr lang="en-US" b="1" dirty="0">
                <a:solidFill>
                  <a:srgbClr val="000000"/>
                </a:solidFill>
              </a:rPr>
              <a:t>, MD</a:t>
            </a:r>
          </a:p>
          <a:p>
            <a:pPr marL="225425" indent="0">
              <a:spcBef>
                <a:spcPts val="0"/>
              </a:spcBef>
              <a:buNone/>
            </a:pPr>
            <a:r>
              <a:rPr lang="en-US" u="sng" dirty="0">
                <a:hlinkClick r:id="rId4"/>
              </a:rPr>
              <a:t>http://www.medscape.com/viewarticle/742313</a:t>
            </a:r>
            <a:r>
              <a:rPr lang="en-US" dirty="0"/>
              <a:t> </a:t>
            </a:r>
          </a:p>
          <a:p>
            <a:pPr marL="225425" indent="0">
              <a:spcBef>
                <a:spcPts val="0"/>
              </a:spcBef>
              <a:buNone/>
            </a:pPr>
            <a:endParaRPr lang="en-US" u="sng" dirty="0" smtClean="0"/>
          </a:p>
          <a:p>
            <a:pPr marL="225425" indent="0">
              <a:spcBef>
                <a:spcPts val="0"/>
              </a:spcBef>
              <a:buNone/>
            </a:pPr>
            <a:endParaRPr lang="en-US" u="sng" dirty="0" smtClean="0"/>
          </a:p>
          <a:p>
            <a:pPr marL="243834" lvl="1" indent="0">
              <a:buNone/>
            </a:pPr>
            <a:endParaRPr lang="en-US" sz="2400" b="1" dirty="0">
              <a:solidFill>
                <a:srgbClr val="FF0000"/>
              </a:solidFill>
            </a:endParaRPr>
          </a:p>
          <a:p>
            <a:pPr marL="225425" indent="0">
              <a:spcBef>
                <a:spcPts val="0"/>
              </a:spcBef>
              <a:buNone/>
            </a:pPr>
            <a:endParaRPr lang="en-US" b="1" dirty="0">
              <a:solidFill>
                <a:srgbClr val="FF0000"/>
              </a:solidFill>
            </a:endParaRPr>
          </a:p>
          <a:p>
            <a:pPr marL="225425" indent="0">
              <a:spcBef>
                <a:spcPts val="0"/>
              </a:spcBef>
              <a:buNone/>
            </a:pPr>
            <a:endParaRPr lang="en-US" dirty="0"/>
          </a:p>
        </p:txBody>
      </p:sp>
      <p:sp>
        <p:nvSpPr>
          <p:cNvPr id="4" name="Title 3"/>
          <p:cNvSpPr>
            <a:spLocks noGrp="1"/>
          </p:cNvSpPr>
          <p:nvPr>
            <p:ph type="title"/>
          </p:nvPr>
        </p:nvSpPr>
        <p:spPr>
          <a:xfrm>
            <a:off x="524933" y="0"/>
            <a:ext cx="10972800" cy="1188720"/>
          </a:xfrm>
        </p:spPr>
        <p:txBody>
          <a:bodyPr>
            <a:normAutofit fontScale="90000"/>
          </a:bodyPr>
          <a:lstStyle/>
          <a:p>
            <a:r>
              <a:rPr lang="en-US" dirty="0" smtClean="0"/>
              <a:t/>
            </a:r>
            <a:br>
              <a:rPr lang="en-US" dirty="0" smtClean="0"/>
            </a:br>
            <a:r>
              <a:rPr lang="en-US" dirty="0" smtClean="0"/>
              <a:t>CDC Medscape expert commentaries</a:t>
            </a:r>
            <a:endParaRPr lang="en-US" dirty="0"/>
          </a:p>
        </p:txBody>
      </p:sp>
      <p:pic>
        <p:nvPicPr>
          <p:cNvPr id="6" name="Picture 5"/>
          <p:cNvPicPr>
            <a:picLocks noChangeAspect="1"/>
          </p:cNvPicPr>
          <p:nvPr/>
        </p:nvPicPr>
        <p:blipFill>
          <a:blip r:embed="rId5"/>
          <a:stretch>
            <a:fillRect/>
          </a:stretch>
        </p:blipFill>
        <p:spPr>
          <a:xfrm>
            <a:off x="6773453" y="4079335"/>
            <a:ext cx="2382022" cy="2026575"/>
          </a:xfrm>
          <a:prstGeom prst="rect">
            <a:avLst/>
          </a:prstGeom>
          <a:ln>
            <a:noFill/>
          </a:ln>
          <a:effectLst>
            <a:outerShdw blurRad="292100" dist="139700" dir="2700000" algn="tl" rotWithShape="0">
              <a:srgbClr val="333333">
                <a:alpha val="65000"/>
              </a:srgbClr>
            </a:outerShdw>
          </a:effectLst>
        </p:spPr>
      </p:pic>
      <p:pic>
        <p:nvPicPr>
          <p:cNvPr id="7" name="Picture 6" descr="Dr. Nancy Messonnier" title="Dr. Nancy Messonnier"/>
          <p:cNvPicPr>
            <a:picLocks noChangeAspect="1"/>
          </p:cNvPicPr>
          <p:nvPr/>
        </p:nvPicPr>
        <p:blipFill>
          <a:blip r:embed="rId6"/>
          <a:stretch>
            <a:fillRect/>
          </a:stretch>
        </p:blipFill>
        <p:spPr>
          <a:xfrm>
            <a:off x="2624666" y="4239980"/>
            <a:ext cx="3036537" cy="1865930"/>
          </a:xfrm>
          <a:prstGeom prst="rect">
            <a:avLst/>
          </a:prstGeom>
        </p:spPr>
      </p:pic>
    </p:spTree>
    <p:extLst>
      <p:ext uri="{BB962C8B-B14F-4D97-AF65-F5344CB8AC3E}">
        <p14:creationId xmlns:p14="http://schemas.microsoft.com/office/powerpoint/2010/main" val="350487497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464" y="4470400"/>
            <a:ext cx="4521203" cy="807507"/>
          </a:xfrm>
        </p:spPr>
        <p:txBody>
          <a:bodyPr/>
          <a:lstStyle/>
          <a:p>
            <a:pPr marL="0" indent="0">
              <a:buNone/>
            </a:pPr>
            <a:r>
              <a:rPr lang="en-US" dirty="0" smtClean="0"/>
              <a:t>Carol Hayes, CNM</a:t>
            </a:r>
          </a:p>
          <a:p>
            <a:pPr marL="0" indent="0">
              <a:buNone/>
            </a:pPr>
            <a:r>
              <a:rPr lang="en-US" u="sng" dirty="0" smtClean="0">
                <a:solidFill>
                  <a:schemeClr val="accent1">
                    <a:lumMod val="75000"/>
                  </a:schemeClr>
                </a:solidFill>
              </a:rPr>
              <a:t>https</a:t>
            </a:r>
            <a:r>
              <a:rPr lang="en-US" u="sng" dirty="0">
                <a:solidFill>
                  <a:schemeClr val="accent1">
                    <a:lumMod val="75000"/>
                  </a:schemeClr>
                </a:solidFill>
              </a:rPr>
              <a:t>://youtu.be/CNRlwiMRYy8</a:t>
            </a:r>
            <a:r>
              <a:rPr lang="en-US" dirty="0">
                <a:solidFill>
                  <a:schemeClr val="accent1">
                    <a:lumMod val="75000"/>
                  </a:schemeClr>
                </a:solidFill>
              </a:rPr>
              <a:t> </a:t>
            </a:r>
          </a:p>
        </p:txBody>
      </p:sp>
      <p:sp>
        <p:nvSpPr>
          <p:cNvPr id="4" name="Title 3"/>
          <p:cNvSpPr>
            <a:spLocks noGrp="1"/>
          </p:cNvSpPr>
          <p:nvPr>
            <p:ph type="title"/>
          </p:nvPr>
        </p:nvSpPr>
        <p:spPr/>
        <p:txBody>
          <a:bodyPr>
            <a:normAutofit/>
          </a:bodyPr>
          <a:lstStyle/>
          <a:p>
            <a:r>
              <a:rPr lang="en-US" dirty="0" smtClean="0"/>
              <a:t>#</a:t>
            </a:r>
            <a:r>
              <a:rPr lang="en-US" dirty="0" err="1" smtClean="0"/>
              <a:t>HowIRecommend</a:t>
            </a:r>
            <a:r>
              <a:rPr lang="en-US" dirty="0" smtClean="0"/>
              <a:t> videos: Maternal </a:t>
            </a:r>
            <a:r>
              <a:rPr lang="en-US" dirty="0"/>
              <a:t>i</a:t>
            </a:r>
            <a:r>
              <a:rPr lang="en-US" dirty="0" smtClean="0"/>
              <a:t>mmunization</a:t>
            </a:r>
            <a:endParaRPr lang="en-US" dirty="0"/>
          </a:p>
        </p:txBody>
      </p:sp>
      <p:sp>
        <p:nvSpPr>
          <p:cNvPr id="5" name="Text Placeholder 4"/>
          <p:cNvSpPr>
            <a:spLocks noGrp="1"/>
          </p:cNvSpPr>
          <p:nvPr>
            <p:ph type="body" sz="quarter" idx="13"/>
          </p:nvPr>
        </p:nvSpPr>
        <p:spPr>
          <a:xfrm>
            <a:off x="6134138" y="4857220"/>
            <a:ext cx="4318000" cy="550863"/>
          </a:xfrm>
        </p:spPr>
        <p:txBody>
          <a:bodyPr/>
          <a:lstStyle/>
          <a:p>
            <a:r>
              <a:rPr lang="en-US" sz="2400" dirty="0" smtClean="0"/>
              <a:t>Pamela Rockwell, DO</a:t>
            </a:r>
          </a:p>
          <a:p>
            <a:r>
              <a:rPr lang="en-US" sz="2400" u="sng" dirty="0" smtClean="0">
                <a:solidFill>
                  <a:schemeClr val="accent1">
                    <a:lumMod val="75000"/>
                  </a:schemeClr>
                </a:solidFill>
              </a:rPr>
              <a:t>https</a:t>
            </a:r>
            <a:r>
              <a:rPr lang="en-US" sz="2400" u="sng" dirty="0">
                <a:solidFill>
                  <a:schemeClr val="accent1">
                    <a:lumMod val="75000"/>
                  </a:schemeClr>
                </a:solidFill>
              </a:rPr>
              <a:t>://youtu.be/Z5BkbMBZe5o</a:t>
            </a:r>
            <a:r>
              <a:rPr lang="en-US" sz="2400" dirty="0">
                <a:solidFill>
                  <a:schemeClr val="accent1">
                    <a:lumMod val="75000"/>
                  </a:schemeClr>
                </a:solidFill>
              </a:rPr>
              <a:t> </a:t>
            </a:r>
          </a:p>
        </p:txBody>
      </p:sp>
      <p:pic>
        <p:nvPicPr>
          <p:cNvPr id="6" name="Picture 5"/>
          <p:cNvPicPr>
            <a:picLocks noChangeAspect="1"/>
          </p:cNvPicPr>
          <p:nvPr/>
        </p:nvPicPr>
        <p:blipFill>
          <a:blip r:embed="rId3"/>
          <a:stretch>
            <a:fillRect/>
          </a:stretch>
        </p:blipFill>
        <p:spPr>
          <a:xfrm>
            <a:off x="897464" y="1596495"/>
            <a:ext cx="4313665" cy="2425171"/>
          </a:xfrm>
          <a:prstGeom prst="rect">
            <a:avLst/>
          </a:prstGeom>
        </p:spPr>
      </p:pic>
      <p:pic>
        <p:nvPicPr>
          <p:cNvPr id="7" name="Picture 6"/>
          <p:cNvPicPr>
            <a:picLocks noChangeAspect="1"/>
          </p:cNvPicPr>
          <p:nvPr/>
        </p:nvPicPr>
        <p:blipFill>
          <a:blip r:embed="rId4"/>
          <a:stretch>
            <a:fillRect/>
          </a:stretch>
        </p:blipFill>
        <p:spPr>
          <a:xfrm>
            <a:off x="6096000" y="1596494"/>
            <a:ext cx="4356138" cy="2425171"/>
          </a:xfrm>
          <a:prstGeom prst="rect">
            <a:avLst/>
          </a:prstGeom>
        </p:spPr>
      </p:pic>
    </p:spTree>
    <p:extLst>
      <p:ext uri="{BB962C8B-B14F-4D97-AF65-F5344CB8AC3E}">
        <p14:creationId xmlns:p14="http://schemas.microsoft.com/office/powerpoint/2010/main" val="47620335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Maternal immunization: Toolkit for prenatal care providers</a:t>
            </a:r>
            <a:endParaRPr lang="en-US" dirty="0"/>
          </a:p>
        </p:txBody>
      </p:sp>
      <p:pic>
        <p:nvPicPr>
          <p:cNvPr id="4" name="Content Placeholder 3"/>
          <p:cNvPicPr>
            <a:picLocks noGrp="1" noChangeAspect="1"/>
          </p:cNvPicPr>
          <p:nvPr>
            <p:ph idx="1"/>
          </p:nvPr>
        </p:nvPicPr>
        <p:blipFill>
          <a:blip r:embed="rId3"/>
          <a:stretch>
            <a:fillRect/>
          </a:stretch>
        </p:blipFill>
        <p:spPr>
          <a:xfrm>
            <a:off x="3091135" y="1017856"/>
            <a:ext cx="6052865" cy="4933682"/>
          </a:xfrm>
          <a:prstGeom prst="rect">
            <a:avLst/>
          </a:prstGeom>
          <a:ln>
            <a:solidFill>
              <a:schemeClr val="accent6"/>
            </a:solidFill>
          </a:ln>
        </p:spPr>
      </p:pic>
      <p:sp>
        <p:nvSpPr>
          <p:cNvPr id="5" name="Text Placeholder 2"/>
          <p:cNvSpPr txBox="1">
            <a:spLocks/>
          </p:cNvSpPr>
          <p:nvPr/>
        </p:nvSpPr>
        <p:spPr>
          <a:xfrm>
            <a:off x="2582735" y="6164307"/>
            <a:ext cx="7026527" cy="400295"/>
          </a:xfrm>
          <a:prstGeom prst="rect">
            <a:avLst/>
          </a:prstGeom>
        </p:spPr>
        <p:style>
          <a:lnRef idx="3">
            <a:schemeClr val="lt1"/>
          </a:lnRef>
          <a:fillRef idx="1">
            <a:schemeClr val="accent5"/>
          </a:fillRef>
          <a:effectRef idx="1">
            <a:schemeClr val="accent5"/>
          </a:effectRef>
          <a:fontRef idx="minor">
            <a:schemeClr val="lt1"/>
          </a:fontRef>
        </p:style>
        <p:txBody>
          <a:bodyPr/>
          <a:lst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lt1"/>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lt1"/>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lt1"/>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lt1"/>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lt1"/>
                </a:solidFill>
                <a:latin typeface="+mn-lt"/>
                <a:ea typeface="+mn-ea"/>
                <a:cs typeface="+mn-cs"/>
              </a:defRPr>
            </a:lvl9pPr>
          </a:lstStyle>
          <a:p>
            <a:pPr marL="0" indent="0" algn="ctr">
              <a:buNone/>
            </a:pPr>
            <a:r>
              <a:rPr lang="en-US" sz="2000" b="1" dirty="0" smtClean="0">
                <a:solidFill>
                  <a:schemeClr val="bg1"/>
                </a:solidFill>
              </a:rPr>
              <a:t>www.cdc.gov/vaccines/pregnancy/hcp-toolkit</a:t>
            </a:r>
            <a:endParaRPr lang="en-US" sz="2000" b="1" dirty="0">
              <a:solidFill>
                <a:schemeClr val="bg1"/>
              </a:solidFill>
            </a:endParaRPr>
          </a:p>
        </p:txBody>
      </p:sp>
    </p:spTree>
    <p:extLst>
      <p:ext uri="{BB962C8B-B14F-4D97-AF65-F5344CB8AC3E}">
        <p14:creationId xmlns:p14="http://schemas.microsoft.com/office/powerpoint/2010/main" val="317130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Maternal immunization: Digital resources</a:t>
            </a:r>
            <a:endParaRPr lang="en-US" dirty="0"/>
          </a:p>
        </p:txBody>
      </p:sp>
      <p:sp>
        <p:nvSpPr>
          <p:cNvPr id="10" name="Content Placeholder 9"/>
          <p:cNvSpPr>
            <a:spLocks noGrp="1"/>
          </p:cNvSpPr>
          <p:nvPr>
            <p:ph idx="1"/>
          </p:nvPr>
        </p:nvSpPr>
        <p:spPr/>
        <p:txBody>
          <a:bodyPr/>
          <a:lstStyle/>
          <a:p>
            <a:r>
              <a:rPr lang="en-US" dirty="0" smtClean="0"/>
              <a:t>Website </a:t>
            </a:r>
          </a:p>
          <a:p>
            <a:r>
              <a:rPr lang="en-US" dirty="0" smtClean="0"/>
              <a:t>Quiz</a:t>
            </a:r>
          </a:p>
          <a:p>
            <a:r>
              <a:rPr lang="en-US" dirty="0" smtClean="0"/>
              <a:t>Animated video</a:t>
            </a:r>
          </a:p>
          <a:p>
            <a:r>
              <a:rPr lang="en-US" dirty="0" smtClean="0"/>
              <a:t>Top 7 list</a:t>
            </a:r>
          </a:p>
          <a:p>
            <a:endParaRPr lang="en-US" dirty="0"/>
          </a:p>
        </p:txBody>
      </p:sp>
      <p:pic>
        <p:nvPicPr>
          <p:cNvPr id="2" name="Picture 1">
            <a:hlinkClick r:id="rId3"/>
          </p:cNvPr>
          <p:cNvPicPr>
            <a:picLocks noChangeAspect="1"/>
          </p:cNvPicPr>
          <p:nvPr/>
        </p:nvPicPr>
        <p:blipFill rotWithShape="1">
          <a:blip r:embed="rId4"/>
          <a:srcRect l="6385" t="16448" r="66399" b="22962"/>
          <a:stretch/>
        </p:blipFill>
        <p:spPr>
          <a:xfrm>
            <a:off x="6484594" y="2310072"/>
            <a:ext cx="5097806" cy="357361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729" y="3820432"/>
            <a:ext cx="5254098" cy="206325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5266" y="1413103"/>
            <a:ext cx="3454245" cy="2047874"/>
          </a:xfrm>
          <a:prstGeom prst="rect">
            <a:avLst/>
          </a:prstGeom>
          <a:ln>
            <a:noFill/>
          </a:ln>
          <a:effectLst>
            <a:outerShdw blurRad="292100" dist="139700" dir="2700000" algn="tl" rotWithShape="0">
              <a:srgbClr val="333333">
                <a:alpha val="65000"/>
              </a:srgbClr>
            </a:outerShdw>
          </a:effectLst>
        </p:spPr>
      </p:pic>
      <p:sp>
        <p:nvSpPr>
          <p:cNvPr id="11" name="Text Placeholder 2"/>
          <p:cNvSpPr txBox="1">
            <a:spLocks/>
          </p:cNvSpPr>
          <p:nvPr/>
        </p:nvSpPr>
        <p:spPr>
          <a:xfrm>
            <a:off x="2972778" y="6140298"/>
            <a:ext cx="6187192" cy="400295"/>
          </a:xfrm>
          <a:prstGeom prst="rect">
            <a:avLst/>
          </a:prstGeom>
        </p:spPr>
        <p:style>
          <a:lnRef idx="3">
            <a:schemeClr val="lt1"/>
          </a:lnRef>
          <a:fillRef idx="1">
            <a:schemeClr val="accent5"/>
          </a:fillRef>
          <a:effectRef idx="1">
            <a:schemeClr val="accent5"/>
          </a:effectRef>
          <a:fontRef idx="minor">
            <a:schemeClr val="lt1"/>
          </a:fontRef>
        </p:style>
        <p:txBody>
          <a:bodyPr/>
          <a:lst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lt1"/>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lt1"/>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lt1"/>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lt1"/>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lt1"/>
                </a:solidFill>
                <a:latin typeface="+mn-lt"/>
                <a:ea typeface="+mn-ea"/>
                <a:cs typeface="+mn-cs"/>
              </a:defRPr>
            </a:lvl9pPr>
          </a:lstStyle>
          <a:p>
            <a:pPr marL="0" indent="0" algn="ctr">
              <a:buNone/>
            </a:pPr>
            <a:r>
              <a:rPr lang="en-US" sz="2000" b="1" dirty="0" smtClean="0">
                <a:solidFill>
                  <a:schemeClr val="bg1"/>
                </a:solidFill>
              </a:rPr>
              <a:t>www.cdc.gov/vaccines/pregnancy</a:t>
            </a:r>
            <a:endParaRPr lang="en-US" sz="2000" b="1" dirty="0">
              <a:solidFill>
                <a:schemeClr val="bg1"/>
              </a:solidFill>
            </a:endParaRPr>
          </a:p>
        </p:txBody>
      </p:sp>
    </p:spTree>
    <p:extLst>
      <p:ext uri="{BB962C8B-B14F-4D97-AF65-F5344CB8AC3E}">
        <p14:creationId xmlns:p14="http://schemas.microsoft.com/office/powerpoint/2010/main" val="376098604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2175" y="936626"/>
            <a:ext cx="7867651" cy="5467351"/>
          </a:xfrm>
          <a:prstGeom prst="rect">
            <a:avLst/>
          </a:prstGeom>
        </p:spPr>
      </p:pic>
      <p:sp>
        <p:nvSpPr>
          <p:cNvPr id="3" name="Rectangle 2"/>
          <p:cNvSpPr/>
          <p:nvPr/>
        </p:nvSpPr>
        <p:spPr>
          <a:xfrm>
            <a:off x="2162175" y="1498601"/>
            <a:ext cx="7867651" cy="9017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4" name="Title 2"/>
          <p:cNvSpPr txBox="1">
            <a:spLocks/>
          </p:cNvSpPr>
          <p:nvPr/>
        </p:nvSpPr>
        <p:spPr>
          <a:xfrm>
            <a:off x="609600" y="375920"/>
            <a:ext cx="10972800" cy="421005"/>
          </a:xfrm>
          <a:prstGeom prst="rect">
            <a:avLst/>
          </a:prstGeom>
        </p:spPr>
        <p:txBody>
          <a:bodyPr>
            <a:normAutofit fontScale="92500" lnSpcReduction="20000"/>
          </a:bodyPr>
          <a:lstStyle>
            <a:lvl1pPr algn="l" rtl="0" eaLnBrk="1" fontAlgn="base" hangingPunct="1">
              <a:spcBef>
                <a:spcPct val="0"/>
              </a:spcBef>
              <a:spcAft>
                <a:spcPct val="0"/>
              </a:spcAft>
              <a:defRPr sz="3800" b="1"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pPr algn="ctr" defTabSz="914377"/>
            <a:r>
              <a:rPr lang="en-US" sz="2800" dirty="0">
                <a:solidFill>
                  <a:srgbClr val="0B40A5"/>
                </a:solidFill>
                <a:latin typeface="Calibri" panose="020F0502020204030204"/>
              </a:rPr>
              <a:t>Maternal Vaccination</a:t>
            </a:r>
          </a:p>
        </p:txBody>
      </p:sp>
    </p:spTree>
    <p:extLst>
      <p:ext uri="{BB962C8B-B14F-4D97-AF65-F5344CB8AC3E}">
        <p14:creationId xmlns:p14="http://schemas.microsoft.com/office/powerpoint/2010/main" val="326420115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5526" y="1111295"/>
            <a:ext cx="2979692" cy="382741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Title 3"/>
          <p:cNvSpPr>
            <a:spLocks noGrp="1"/>
          </p:cNvSpPr>
          <p:nvPr>
            <p:ph type="title"/>
          </p:nvPr>
        </p:nvSpPr>
        <p:spPr/>
        <p:txBody>
          <a:bodyPr/>
          <a:lstStyle/>
          <a:p>
            <a:r>
              <a:rPr lang="en-US" dirty="0" smtClean="0"/>
              <a:t>Maternal immunization: Print resources</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92077" y="1315011"/>
            <a:ext cx="2171404" cy="278086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93506" y="2677790"/>
            <a:ext cx="2299258" cy="294459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47291" y="1928061"/>
            <a:ext cx="3017216" cy="386407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93796" y="1294175"/>
            <a:ext cx="2270780" cy="2908129"/>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11180064" y="6345976"/>
            <a:ext cx="219456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B40A5"/>
                </a:solidFill>
                <a:effectLst/>
                <a:uLnTx/>
                <a:uFillTx/>
                <a:latin typeface="Myriad Web Pro" panose="020B0503030403020204" pitchFamily="34" charset="0"/>
                <a:ea typeface="+mn-ea"/>
                <a:cs typeface="+mn-cs"/>
              </a:rPr>
              <a:t>54</a:t>
            </a:r>
          </a:p>
        </p:txBody>
      </p:sp>
      <p:pic>
        <p:nvPicPr>
          <p:cNvPr id="2" name="Picture 1"/>
          <p:cNvPicPr>
            <a:picLocks noChangeAspect="1"/>
          </p:cNvPicPr>
          <p:nvPr/>
        </p:nvPicPr>
        <p:blipFill rotWithShape="1">
          <a:blip r:embed="rId8"/>
          <a:srcRect l="31636" t="15268" r="33100" b="5804"/>
          <a:stretch/>
        </p:blipFill>
        <p:spPr>
          <a:xfrm>
            <a:off x="5913358" y="2787749"/>
            <a:ext cx="2252647" cy="2834640"/>
          </a:xfrm>
          <a:prstGeom prst="rect">
            <a:avLst/>
          </a:prstGeom>
          <a:ln>
            <a:solidFill>
              <a:schemeClr val="accent4">
                <a:lumMod val="60000"/>
                <a:lumOff val="40000"/>
              </a:schemeClr>
            </a:solidFill>
          </a:ln>
        </p:spPr>
      </p:pic>
      <p:sp>
        <p:nvSpPr>
          <p:cNvPr id="12" name="Text Placeholder 2"/>
          <p:cNvSpPr txBox="1">
            <a:spLocks/>
          </p:cNvSpPr>
          <p:nvPr/>
        </p:nvSpPr>
        <p:spPr>
          <a:xfrm>
            <a:off x="2582736" y="6193409"/>
            <a:ext cx="7026527" cy="400295"/>
          </a:xfrm>
          <a:prstGeom prst="rect">
            <a:avLst/>
          </a:prstGeom>
        </p:spPr>
        <p:style>
          <a:lnRef idx="3">
            <a:schemeClr val="lt1"/>
          </a:lnRef>
          <a:fillRef idx="1">
            <a:schemeClr val="accent5"/>
          </a:fillRef>
          <a:effectRef idx="1">
            <a:schemeClr val="accent5"/>
          </a:effectRef>
          <a:fontRef idx="minor">
            <a:schemeClr val="lt1"/>
          </a:fontRef>
        </p:style>
        <p:txBody>
          <a:bodyPr/>
          <a:lst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lt1"/>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lt1"/>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lt1"/>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lt1"/>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lt1"/>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lt1"/>
                </a:solidFill>
                <a:latin typeface="+mn-lt"/>
                <a:ea typeface="+mn-ea"/>
                <a:cs typeface="+mn-cs"/>
              </a:defRPr>
            </a:lvl9pPr>
          </a:lstStyle>
          <a:p>
            <a:pPr marL="0" indent="0" algn="ctr">
              <a:buNone/>
            </a:pPr>
            <a:r>
              <a:rPr lang="en-US" sz="2000" b="1" dirty="0" smtClean="0">
                <a:solidFill>
                  <a:schemeClr val="bg1"/>
                </a:solidFill>
              </a:rPr>
              <a:t>www.cdc.gov/vaccines/pregnancy/hcp-toolkit</a:t>
            </a:r>
            <a:endParaRPr lang="en-US" sz="2000" b="1" dirty="0">
              <a:solidFill>
                <a:schemeClr val="bg1"/>
              </a:solidFill>
            </a:endParaRPr>
          </a:p>
        </p:txBody>
      </p:sp>
    </p:spTree>
    <p:extLst>
      <p:ext uri="{BB962C8B-B14F-4D97-AF65-F5344CB8AC3E}">
        <p14:creationId xmlns:p14="http://schemas.microsoft.com/office/powerpoint/2010/main" val="1207517407"/>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Provider </a:t>
            </a:r>
            <a:r>
              <a:rPr lang="en-US" dirty="0" smtClean="0"/>
              <a:t>resources </a:t>
            </a:r>
            <a:r>
              <a:rPr lang="en-US" dirty="0"/>
              <a:t>for </a:t>
            </a:r>
            <a:r>
              <a:rPr lang="en-US" dirty="0" smtClean="0"/>
              <a:t>vaccine conversations </a:t>
            </a:r>
            <a:r>
              <a:rPr lang="en-US" dirty="0"/>
              <a:t>with </a:t>
            </a:r>
            <a:r>
              <a:rPr lang="en-US" dirty="0" smtClean="0"/>
              <a:t>parents</a:t>
            </a:r>
            <a:endParaRPr lang="en-US" dirty="0"/>
          </a:p>
        </p:txBody>
      </p:sp>
      <p:sp>
        <p:nvSpPr>
          <p:cNvPr id="6" name="Rectangle 3"/>
          <p:cNvSpPr txBox="1">
            <a:spLocks noChangeArrowheads="1"/>
          </p:cNvSpPr>
          <p:nvPr/>
        </p:nvSpPr>
        <p:spPr>
          <a:xfrm>
            <a:off x="466969" y="1052107"/>
            <a:ext cx="6227844" cy="4620306"/>
          </a:xfrm>
          <a:prstGeom prst="rect">
            <a:avLst/>
          </a:prstGeom>
        </p:spPr>
        <p:txBody>
          <a:bodyPr/>
          <a:lst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a:lstStyle>
          <a:p>
            <a:r>
              <a:rPr lang="en-US" dirty="0">
                <a:solidFill>
                  <a:srgbClr val="000000"/>
                </a:solidFill>
              </a:rPr>
              <a:t>Talking to Parents about </a:t>
            </a:r>
            <a:r>
              <a:rPr lang="en-US" dirty="0" smtClean="0">
                <a:solidFill>
                  <a:srgbClr val="000000"/>
                </a:solidFill>
              </a:rPr>
              <a:t>Vaccines</a:t>
            </a:r>
          </a:p>
          <a:p>
            <a:r>
              <a:rPr lang="en-US" dirty="0" smtClean="0">
                <a:solidFill>
                  <a:srgbClr val="000000"/>
                </a:solidFill>
              </a:rPr>
              <a:t>Preparing for Vaccine Questions Parents May Ask</a:t>
            </a:r>
            <a:endParaRPr lang="en-US" dirty="0">
              <a:solidFill>
                <a:srgbClr val="000000"/>
              </a:solidFill>
            </a:endParaRPr>
          </a:p>
          <a:p>
            <a:r>
              <a:rPr lang="en-US" dirty="0">
                <a:solidFill>
                  <a:srgbClr val="000000"/>
                </a:solidFill>
              </a:rPr>
              <a:t>Understanding Vaccines and Vaccine Safety</a:t>
            </a:r>
          </a:p>
          <a:p>
            <a:pPr lvl="1"/>
            <a:r>
              <a:rPr lang="en-US" sz="2000" dirty="0">
                <a:solidFill>
                  <a:srgbClr val="000000"/>
                </a:solidFill>
              </a:rPr>
              <a:t>How Vaccines Work</a:t>
            </a:r>
          </a:p>
          <a:p>
            <a:pPr lvl="1"/>
            <a:r>
              <a:rPr lang="en-US" sz="2000" dirty="0">
                <a:solidFill>
                  <a:srgbClr val="000000"/>
                </a:solidFill>
              </a:rPr>
              <a:t>The Recommended Childhood Immunization Schedule</a:t>
            </a:r>
          </a:p>
          <a:p>
            <a:pPr lvl="1"/>
            <a:r>
              <a:rPr lang="en-US" sz="2000" dirty="0">
                <a:solidFill>
                  <a:srgbClr val="000000"/>
                </a:solidFill>
              </a:rPr>
              <a:t>Ensuring the Safety of U.S. Vaccines</a:t>
            </a:r>
          </a:p>
          <a:p>
            <a:pPr lvl="1"/>
            <a:r>
              <a:rPr lang="en-US" sz="2000" dirty="0">
                <a:solidFill>
                  <a:srgbClr val="000000"/>
                </a:solidFill>
              </a:rPr>
              <a:t>Understanding MMR Vaccine Safety</a:t>
            </a:r>
          </a:p>
          <a:p>
            <a:pPr lvl="1"/>
            <a:r>
              <a:rPr lang="en-US" sz="2000" dirty="0">
                <a:solidFill>
                  <a:srgbClr val="000000"/>
                </a:solidFill>
              </a:rPr>
              <a:t>Understanding Thimerosal, Mercury, and Vaccine Safety </a:t>
            </a:r>
          </a:p>
          <a:p>
            <a:pPr lvl="1"/>
            <a:r>
              <a:rPr lang="en-US" sz="2000" dirty="0">
                <a:solidFill>
                  <a:srgbClr val="000000"/>
                </a:solidFill>
              </a:rPr>
              <a:t>The Advisory Committee on Immunization Practices</a:t>
            </a:r>
          </a:p>
          <a:p>
            <a:r>
              <a:rPr lang="en-US" dirty="0">
                <a:solidFill>
                  <a:srgbClr val="000000"/>
                </a:solidFill>
              </a:rPr>
              <a:t>Diseases and the Vaccines that Prevent Them </a:t>
            </a:r>
          </a:p>
          <a:p>
            <a:r>
              <a:rPr lang="en-US" dirty="0">
                <a:solidFill>
                  <a:srgbClr val="000000"/>
                </a:solidFill>
              </a:rPr>
              <a:t>If You Choose Not to Vaccinate, Understand the Risk and Your Responsibilities</a:t>
            </a:r>
          </a:p>
          <a:p>
            <a:pPr lvl="1"/>
            <a:endParaRPr lang="en-US" dirty="0"/>
          </a:p>
        </p:txBody>
      </p:sp>
      <p:pic>
        <p:nvPicPr>
          <p:cNvPr id="7" name="Picture 2" descr="CDC Web pag entitled Provider Resources for Vaccine Conversations with Parents." title="CDC Web pag entitled Provider Resource for Vaccine Conversations with Parents"/>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975117" y="1220993"/>
            <a:ext cx="4326979" cy="41130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ounded Rectangle 7"/>
          <p:cNvSpPr/>
          <p:nvPr/>
        </p:nvSpPr>
        <p:spPr>
          <a:xfrm>
            <a:off x="6516467" y="5849797"/>
            <a:ext cx="5120640" cy="48768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defRPr/>
            </a:pPr>
            <a:r>
              <a:rPr lang="en-US" sz="2400" b="1" dirty="0">
                <a:solidFill>
                  <a:schemeClr val="bg1"/>
                </a:solidFill>
              </a:rPr>
              <a:t>www.cdc.gov/vaccines/conversations</a:t>
            </a:r>
          </a:p>
        </p:txBody>
      </p:sp>
      <p:sp>
        <p:nvSpPr>
          <p:cNvPr id="10" name="TextBox 9"/>
          <p:cNvSpPr txBox="1"/>
          <p:nvPr/>
        </p:nvSpPr>
        <p:spPr>
          <a:xfrm>
            <a:off x="11180064" y="6345976"/>
            <a:ext cx="2194560" cy="369332"/>
          </a:xfrm>
          <a:prstGeom prst="rect">
            <a:avLst/>
          </a:prstGeom>
          <a:noFill/>
        </p:spPr>
        <p:txBody>
          <a:bodyPr wrap="square" rtlCol="0">
            <a:spAutoFit/>
          </a:bodyPr>
          <a:lstStyle/>
          <a:p>
            <a:r>
              <a:rPr lang="en-US" b="1" dirty="0">
                <a:latin typeface="Calibri" panose="020F0502020204030204" pitchFamily="34" charset="0"/>
              </a:rPr>
              <a:t>46</a:t>
            </a:r>
          </a:p>
        </p:txBody>
      </p:sp>
    </p:spTree>
    <p:extLst>
      <p:ext uri="{BB962C8B-B14F-4D97-AF65-F5344CB8AC3E}">
        <p14:creationId xmlns:p14="http://schemas.microsoft.com/office/powerpoint/2010/main" val="116485968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Childhood </a:t>
            </a:r>
            <a:r>
              <a:rPr lang="en-US" dirty="0" smtClean="0"/>
              <a:t>immunization </a:t>
            </a:r>
            <a:r>
              <a:rPr lang="en-US" dirty="0"/>
              <a:t>m</a:t>
            </a:r>
            <a:r>
              <a:rPr lang="en-US" dirty="0" smtClean="0"/>
              <a:t>aterials </a:t>
            </a:r>
            <a:r>
              <a:rPr lang="en-US" dirty="0"/>
              <a:t>to </a:t>
            </a:r>
            <a:r>
              <a:rPr lang="en-US" dirty="0" smtClean="0"/>
              <a:t>share </a:t>
            </a:r>
            <a:r>
              <a:rPr lang="en-US" dirty="0"/>
              <a:t>with </a:t>
            </a:r>
            <a:r>
              <a:rPr lang="en-US" dirty="0" smtClean="0"/>
              <a:t>parents</a:t>
            </a:r>
            <a:endParaRPr lang="en-US" dirty="0"/>
          </a:p>
        </p:txBody>
      </p:sp>
      <p:pic>
        <p:nvPicPr>
          <p:cNvPr id="7" name="Picture 3" descr="Screen shot of Combination Vaccines page." title="Screen shot of Combination Vaccines pag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43432" y="1303046"/>
            <a:ext cx="2049774" cy="2637584"/>
          </a:xfrm>
          <a:prstGeom prst="rect">
            <a:avLst/>
          </a:prstGeom>
          <a:noFill/>
          <a:ln w="1270">
            <a:solidFill>
              <a:schemeClr val="accent4">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descr="Screen shot of Vaccines When Your Child is Sick page." title="Screen shot of Vaccines When Your Child is Sick page"/>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768319" y="2204103"/>
            <a:ext cx="1900387" cy="2474111"/>
          </a:xfrm>
          <a:prstGeom prst="rect">
            <a:avLst/>
          </a:prstGeom>
          <a:noFill/>
          <a:ln w="1270">
            <a:solidFill>
              <a:schemeClr val="accent4">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Rounded Rectangle 10"/>
          <p:cNvSpPr/>
          <p:nvPr/>
        </p:nvSpPr>
        <p:spPr>
          <a:xfrm>
            <a:off x="2217388" y="6172384"/>
            <a:ext cx="7821770" cy="48768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defRPr/>
            </a:pPr>
            <a:r>
              <a:rPr lang="en-US" sz="2400" b="1" dirty="0">
                <a:solidFill>
                  <a:schemeClr val="bg1"/>
                </a:solidFill>
              </a:rPr>
              <a:t>www.cdc.gov/vaccines/parents/resources</a:t>
            </a:r>
          </a:p>
        </p:txBody>
      </p:sp>
      <p:pic>
        <p:nvPicPr>
          <p:cNvPr id="14" name="Picture 13" descr="14 Diseases You Almost Forgot About (Thanks to Vaccines)." title="14 Diseases You Almost Forgot About (Thanks to Vaccin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554" y="5119928"/>
            <a:ext cx="3064528" cy="806819"/>
          </a:xfrm>
          <a:prstGeom prst="rect">
            <a:avLst/>
          </a:prstGeom>
        </p:spPr>
      </p:pic>
      <p:pic>
        <p:nvPicPr>
          <p:cNvPr id="15" name="Picture 14" descr="9 Things to make shots less stressful for you and your baby (CDC)" title="9 Things to make shots less stressful for you and your baby (CDC)"/>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5987" y="3539255"/>
            <a:ext cx="2737407" cy="1368704"/>
          </a:xfrm>
          <a:prstGeom prst="rect">
            <a:avLst/>
          </a:prstGeom>
        </p:spPr>
      </p:pic>
      <p:pic>
        <p:nvPicPr>
          <p:cNvPr id="16" name="Picture 15" descr="CDC Measles Poster" title="CDC Measles Poster"/>
          <p:cNvPicPr>
            <a:picLocks noChangeAspect="1"/>
          </p:cNvPicPr>
          <p:nvPr/>
        </p:nvPicPr>
        <p:blipFill>
          <a:blip r:embed="rId7"/>
          <a:stretch>
            <a:fillRect/>
          </a:stretch>
        </p:blipFill>
        <p:spPr>
          <a:xfrm>
            <a:off x="9057716" y="1015006"/>
            <a:ext cx="1067192" cy="4852307"/>
          </a:xfrm>
          <a:prstGeom prst="rect">
            <a:avLst/>
          </a:prstGeom>
        </p:spPr>
      </p:pic>
      <p:sp>
        <p:nvSpPr>
          <p:cNvPr id="12" name="TextBox 11"/>
          <p:cNvSpPr txBox="1"/>
          <p:nvPr/>
        </p:nvSpPr>
        <p:spPr>
          <a:xfrm>
            <a:off x="11180064" y="6345976"/>
            <a:ext cx="2194560" cy="369332"/>
          </a:xfrm>
          <a:prstGeom prst="rect">
            <a:avLst/>
          </a:prstGeom>
          <a:noFill/>
        </p:spPr>
        <p:txBody>
          <a:bodyPr wrap="square" rtlCol="0">
            <a:spAutoFit/>
          </a:bodyPr>
          <a:lstStyle/>
          <a:p>
            <a:r>
              <a:rPr lang="en-US" b="1" dirty="0">
                <a:latin typeface="Calibri" panose="020F0502020204030204" pitchFamily="34" charset="0"/>
              </a:rPr>
              <a:t>49</a:t>
            </a:r>
          </a:p>
        </p:txBody>
      </p:sp>
      <p:pic>
        <p:nvPicPr>
          <p:cNvPr id="2" name="Picture 1" descr="2018 Recommended Immunizations for Children from Birth Through 6 Years Old." title="2018 Recommended Immunizations for Children from Birth Through 6 Years Ol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88" y="992835"/>
            <a:ext cx="2896004" cy="2210108"/>
          </a:xfrm>
          <a:prstGeom prst="rect">
            <a:avLst/>
          </a:prstGeom>
          <a:ln>
            <a:solidFill>
              <a:srgbClr val="000000"/>
            </a:solidFill>
          </a:ln>
        </p:spPr>
      </p:pic>
      <p:pic>
        <p:nvPicPr>
          <p:cNvPr id="3" name="Picture 2"/>
          <p:cNvPicPr>
            <a:picLocks noChangeAspect="1"/>
          </p:cNvPicPr>
          <p:nvPr/>
        </p:nvPicPr>
        <p:blipFill>
          <a:blip r:embed="rId9"/>
          <a:stretch>
            <a:fillRect/>
          </a:stretch>
        </p:blipFill>
        <p:spPr>
          <a:xfrm>
            <a:off x="3846748" y="1178292"/>
            <a:ext cx="1782660" cy="4689021"/>
          </a:xfrm>
          <a:prstGeom prst="rect">
            <a:avLst/>
          </a:prstGeom>
        </p:spPr>
      </p:pic>
    </p:spTree>
    <p:extLst>
      <p:ext uri="{BB962C8B-B14F-4D97-AF65-F5344CB8AC3E}">
        <p14:creationId xmlns:p14="http://schemas.microsoft.com/office/powerpoint/2010/main" val="351647246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09600" y="1836168"/>
            <a:ext cx="4591050" cy="3162803"/>
          </a:xfrm>
        </p:spPr>
        <p:txBody>
          <a:bodyPr/>
          <a:lstStyle/>
          <a:p>
            <a:r>
              <a:rPr lang="en-US" b="0" dirty="0"/>
              <a:t>Written for parents of children ages 0-2</a:t>
            </a:r>
          </a:p>
          <a:p>
            <a:r>
              <a:rPr lang="en-US" b="0" dirty="0"/>
              <a:t>English and Spanish</a:t>
            </a:r>
          </a:p>
          <a:p>
            <a:r>
              <a:rPr lang="en-US" b="0" dirty="0"/>
              <a:t>HTML and PDF</a:t>
            </a:r>
          </a:p>
          <a:p>
            <a:r>
              <a:rPr lang="en-US" b="0" dirty="0"/>
              <a:t>Co-branded with AAP and AAFP</a:t>
            </a:r>
          </a:p>
        </p:txBody>
      </p:sp>
      <p:sp>
        <p:nvSpPr>
          <p:cNvPr id="3" name="Title 2"/>
          <p:cNvSpPr>
            <a:spLocks noGrp="1"/>
          </p:cNvSpPr>
          <p:nvPr>
            <p:ph type="title"/>
          </p:nvPr>
        </p:nvSpPr>
        <p:spPr/>
        <p:txBody>
          <a:bodyPr/>
          <a:lstStyle/>
          <a:p>
            <a:r>
              <a:rPr lang="en-US" dirty="0"/>
              <a:t>Infant </a:t>
            </a:r>
            <a:r>
              <a:rPr lang="en-US" dirty="0" smtClean="0"/>
              <a:t>immunization </a:t>
            </a:r>
            <a:r>
              <a:rPr lang="en-US" dirty="0"/>
              <a:t>FAQs</a:t>
            </a:r>
          </a:p>
        </p:txBody>
      </p:sp>
      <p:sp>
        <p:nvSpPr>
          <p:cNvPr id="7" name="TextBox 6"/>
          <p:cNvSpPr txBox="1"/>
          <p:nvPr/>
        </p:nvSpPr>
        <p:spPr>
          <a:xfrm>
            <a:off x="1344597" y="6035665"/>
            <a:ext cx="9502806"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b="1" dirty="0">
                <a:solidFill>
                  <a:schemeClr val="bg1"/>
                </a:solidFill>
                <a:latin typeface="Calibri" panose="020F0502020204030204" pitchFamily="34" charset="0"/>
              </a:rPr>
              <a:t>www.cdc.gov/vaccines/parents/parent-questions.html</a:t>
            </a:r>
          </a:p>
        </p:txBody>
      </p:sp>
      <p:sp>
        <p:nvSpPr>
          <p:cNvPr id="8" name="TextBox 7"/>
          <p:cNvSpPr txBox="1"/>
          <p:nvPr/>
        </p:nvSpPr>
        <p:spPr>
          <a:xfrm>
            <a:off x="11180064" y="6345976"/>
            <a:ext cx="2194560" cy="369332"/>
          </a:xfrm>
          <a:prstGeom prst="rect">
            <a:avLst/>
          </a:prstGeom>
          <a:noFill/>
        </p:spPr>
        <p:txBody>
          <a:bodyPr wrap="square" rtlCol="0">
            <a:spAutoFit/>
          </a:bodyPr>
          <a:lstStyle/>
          <a:p>
            <a:r>
              <a:rPr lang="en-US" b="1" dirty="0">
                <a:latin typeface="Calibri" panose="020F0502020204030204" pitchFamily="34" charset="0"/>
              </a:rPr>
              <a:t>50</a:t>
            </a:r>
          </a:p>
        </p:txBody>
      </p:sp>
      <p:pic>
        <p:nvPicPr>
          <p:cNvPr id="4" name="Picture 3" descr="CDC page entitled Infant Immunizations FAQs" title="CDC page entitled Infant Immunizations FAQs"/>
          <p:cNvPicPr>
            <a:picLocks noChangeAspect="1"/>
          </p:cNvPicPr>
          <p:nvPr/>
        </p:nvPicPr>
        <p:blipFill>
          <a:blip r:embed="rId3"/>
          <a:stretch>
            <a:fillRect/>
          </a:stretch>
        </p:blipFill>
        <p:spPr>
          <a:xfrm>
            <a:off x="5344123" y="1503677"/>
            <a:ext cx="2659130" cy="3377208"/>
          </a:xfrm>
          <a:prstGeom prst="rect">
            <a:avLst/>
          </a:prstGeom>
          <a:ln>
            <a:solidFill>
              <a:srgbClr val="000000"/>
            </a:solidFill>
          </a:ln>
        </p:spPr>
      </p:pic>
      <p:pic>
        <p:nvPicPr>
          <p:cNvPr id="9" name="Picture 8" descr="CDC page Preguntas communes sobre la vacunacion de los bebes." title="CDC page Preguntas communes sobre la vacunacion de los bebes"/>
          <p:cNvPicPr>
            <a:picLocks noChangeAspect="1"/>
          </p:cNvPicPr>
          <p:nvPr/>
        </p:nvPicPr>
        <p:blipFill>
          <a:blip r:embed="rId4"/>
          <a:stretch>
            <a:fillRect/>
          </a:stretch>
        </p:blipFill>
        <p:spPr>
          <a:xfrm>
            <a:off x="8146726" y="2217107"/>
            <a:ext cx="2605304" cy="3374802"/>
          </a:xfrm>
          <a:prstGeom prst="rect">
            <a:avLst/>
          </a:prstGeom>
          <a:ln>
            <a:solidFill>
              <a:srgbClr val="000000"/>
            </a:solidFill>
          </a:ln>
        </p:spPr>
      </p:pic>
    </p:spTree>
    <p:extLst>
      <p:ext uri="{BB962C8B-B14F-4D97-AF65-F5344CB8AC3E}">
        <p14:creationId xmlns:p14="http://schemas.microsoft.com/office/powerpoint/2010/main" val="122311688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450376" y="1389040"/>
            <a:ext cx="11132024" cy="3593696"/>
          </a:xfrm>
        </p:spPr>
        <p:txBody>
          <a:bodyPr/>
          <a:lstStyle/>
          <a:p>
            <a:r>
              <a:rPr lang="en-US" sz="2800" dirty="0" smtClean="0"/>
              <a:t>Maternal immunization protects both pregnant women and their newborns.</a:t>
            </a:r>
          </a:p>
          <a:p>
            <a:r>
              <a:rPr lang="en-US" sz="2800" dirty="0" smtClean="0"/>
              <a:t>Pregnant women should get influenza vaccine and Tdap (for every pregnancy).</a:t>
            </a:r>
          </a:p>
          <a:p>
            <a:r>
              <a:rPr lang="en-US" sz="2800" dirty="0" smtClean="0"/>
              <a:t>But vaccination coverage rates remain low.</a:t>
            </a:r>
          </a:p>
          <a:p>
            <a:r>
              <a:rPr lang="en-US" sz="2800" dirty="0" smtClean="0"/>
              <a:t>We know that healthcare professional recommendations have big impact.</a:t>
            </a:r>
          </a:p>
          <a:p>
            <a:r>
              <a:rPr lang="en-US" sz="2800" dirty="0" smtClean="0"/>
              <a:t>It’s important to focus on effective messaging and communication strategies.</a:t>
            </a:r>
            <a:endParaRPr lang="en-US" sz="2800" dirty="0"/>
          </a:p>
        </p:txBody>
      </p:sp>
      <p:sp>
        <p:nvSpPr>
          <p:cNvPr id="4" name="Text Placeholder 3"/>
          <p:cNvSpPr>
            <a:spLocks noGrp="1"/>
          </p:cNvSpPr>
          <p:nvPr>
            <p:ph type="body" sz="quarter" idx="13"/>
          </p:nvPr>
        </p:nvSpPr>
        <p:spPr/>
        <p:txBody>
          <a:bodyPr/>
          <a:lstStyle/>
          <a:p>
            <a:endParaRPr lang="en-US" dirty="0"/>
          </a:p>
        </p:txBody>
      </p:sp>
      <p:sp>
        <p:nvSpPr>
          <p:cNvPr id="3" name="Title 2"/>
          <p:cNvSpPr>
            <a:spLocks noGrp="1"/>
          </p:cNvSpPr>
          <p:nvPr>
            <p:ph type="title"/>
          </p:nvPr>
        </p:nvSpPr>
        <p:spPr>
          <a:xfrm>
            <a:off x="529988" y="468193"/>
            <a:ext cx="10358406" cy="697953"/>
          </a:xfrm>
        </p:spPr>
        <p:txBody>
          <a:bodyPr>
            <a:normAutofit/>
          </a:bodyPr>
          <a:lstStyle/>
          <a:p>
            <a:r>
              <a:rPr lang="en-US" dirty="0" smtClean="0"/>
              <a:t>The bottom line on maternal immunization</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8985" y="5190094"/>
            <a:ext cx="2859409" cy="1439306"/>
          </a:xfrm>
          <a:prstGeom prst="rect">
            <a:avLst/>
          </a:prstGeom>
        </p:spPr>
      </p:pic>
    </p:spTree>
    <p:extLst>
      <p:ext uri="{BB962C8B-B14F-4D97-AF65-F5344CB8AC3E}">
        <p14:creationId xmlns:p14="http://schemas.microsoft.com/office/powerpoint/2010/main" val="48370295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09600" y="1214528"/>
            <a:ext cx="10972800" cy="4621212"/>
          </a:xfrm>
        </p:spPr>
        <p:txBody>
          <a:bodyPr/>
          <a:lstStyle/>
          <a:p>
            <a:r>
              <a:rPr lang="en-US" sz="2600" dirty="0" smtClean="0"/>
              <a:t>The recommended immunization schedule protects children from 14 serious diseases.</a:t>
            </a:r>
          </a:p>
          <a:p>
            <a:r>
              <a:rPr lang="en-US" sz="2600" dirty="0" smtClean="0"/>
              <a:t>We </a:t>
            </a:r>
            <a:r>
              <a:rPr lang="en-US" sz="2600" dirty="0"/>
              <a:t>still see outbreaks of </a:t>
            </a:r>
            <a:r>
              <a:rPr lang="en-US" sz="2600" dirty="0" smtClean="0"/>
              <a:t>childhood diseases </a:t>
            </a:r>
            <a:r>
              <a:rPr lang="en-US" sz="2600" dirty="0"/>
              <a:t>like measles and pertussis.</a:t>
            </a:r>
          </a:p>
          <a:p>
            <a:r>
              <a:rPr lang="en-US" sz="2600" dirty="0" smtClean="0"/>
              <a:t>Women make decisions about their babies’ vaccines early, often while pregnant.</a:t>
            </a:r>
          </a:p>
          <a:p>
            <a:r>
              <a:rPr lang="en-US" sz="2600" dirty="0" smtClean="0"/>
              <a:t>Many parents have questions, even if they ultimately choose to vaccinate.</a:t>
            </a:r>
          </a:p>
          <a:p>
            <a:r>
              <a:rPr lang="en-US" sz="2600" dirty="0" smtClean="0"/>
              <a:t>Prenatal care providers can point parents to credible information sources and encourage them to meet with a pediatrician during pregnancy.</a:t>
            </a:r>
          </a:p>
          <a:p>
            <a:r>
              <a:rPr lang="en-US" sz="2600" dirty="0" smtClean="0"/>
              <a:t>CDC offers tips to help healthcare professionals have better vaccine conversations.</a:t>
            </a:r>
            <a:endParaRPr lang="en-US" sz="2600" dirty="0"/>
          </a:p>
          <a:p>
            <a:pPr marL="0" indent="0">
              <a:buNone/>
            </a:pPr>
            <a:endParaRPr lang="en-US" dirty="0" smtClean="0"/>
          </a:p>
          <a:p>
            <a:endParaRPr lang="en-US" dirty="0"/>
          </a:p>
        </p:txBody>
      </p:sp>
      <p:sp>
        <p:nvSpPr>
          <p:cNvPr id="3" name="Title 2"/>
          <p:cNvSpPr>
            <a:spLocks noGrp="1"/>
          </p:cNvSpPr>
          <p:nvPr>
            <p:ph type="title"/>
          </p:nvPr>
        </p:nvSpPr>
        <p:spPr/>
        <p:txBody>
          <a:bodyPr/>
          <a:lstStyle/>
          <a:p>
            <a:r>
              <a:rPr lang="en-US" dirty="0" smtClean="0"/>
              <a:t>The bottom line on childhood immunization</a:t>
            </a:r>
            <a:endParaRPr lang="en-US" dirty="0"/>
          </a:p>
        </p:txBody>
      </p:sp>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7551" y="5458966"/>
            <a:ext cx="2325250" cy="1170433"/>
          </a:xfrm>
          <a:prstGeom prst="rect">
            <a:avLst/>
          </a:prstGeom>
        </p:spPr>
      </p:pic>
    </p:spTree>
    <p:extLst>
      <p:ext uri="{BB962C8B-B14F-4D97-AF65-F5344CB8AC3E}">
        <p14:creationId xmlns:p14="http://schemas.microsoft.com/office/powerpoint/2010/main" val="163734505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sz="3200" dirty="0" smtClean="0"/>
              <a:t>Those who go above and beyond to ensure that people in their community are protected from vaccine-preventable diseases. </a:t>
            </a:r>
          </a:p>
          <a:p>
            <a:r>
              <a:rPr lang="en-US" sz="3200" dirty="0" smtClean="0"/>
              <a:t>Researchers, doctors, nurses, medical assistants, parents who have been affected by vaccine preventable diseases.</a:t>
            </a:r>
          </a:p>
          <a:p>
            <a:r>
              <a:rPr lang="en-US" sz="3200" dirty="0" smtClean="0"/>
              <a:t>Champions are a key to our success in addressing current health challenges</a:t>
            </a:r>
            <a:endParaRPr lang="en-US" sz="3200" dirty="0"/>
          </a:p>
        </p:txBody>
      </p:sp>
      <p:sp>
        <p:nvSpPr>
          <p:cNvPr id="3" name="Title 2"/>
          <p:cNvSpPr>
            <a:spLocks noGrp="1"/>
          </p:cNvSpPr>
          <p:nvPr>
            <p:ph type="title"/>
          </p:nvPr>
        </p:nvSpPr>
        <p:spPr/>
        <p:txBody>
          <a:bodyPr/>
          <a:lstStyle/>
          <a:p>
            <a:r>
              <a:rPr lang="en-US" dirty="0" smtClean="0"/>
              <a:t>Who Are Immunization Champions? 	</a:t>
            </a:r>
            <a:endParaRPr lang="en-US"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2946946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353881" y="1448764"/>
            <a:ext cx="8001000" cy="4621212"/>
          </a:xfrm>
        </p:spPr>
        <p:txBody>
          <a:bodyPr>
            <a:normAutofit fontScale="92500" lnSpcReduction="10000"/>
          </a:bodyPr>
          <a:lstStyle/>
          <a:p>
            <a:r>
              <a:rPr lang="en-US" b="1" dirty="0"/>
              <a:t>R</a:t>
            </a:r>
            <a:r>
              <a:rPr lang="en-US" b="1" dirty="0" smtClean="0"/>
              <a:t>ecognizes </a:t>
            </a:r>
            <a:r>
              <a:rPr lang="en-US" b="1" dirty="0"/>
              <a:t>individuals who make a significant contribution toward improving public health through their work in childhood immunization.</a:t>
            </a:r>
            <a:endParaRPr lang="en-US" b="1" dirty="0" smtClean="0"/>
          </a:p>
          <a:p>
            <a:r>
              <a:rPr lang="en-US" b="1" dirty="0" smtClean="0"/>
              <a:t>Since 2012, CDC has honored up to one champion in each state, DC, U.S. territories and Freely Associated States.</a:t>
            </a:r>
          </a:p>
          <a:p>
            <a:r>
              <a:rPr lang="en-US" b="1" dirty="0" smtClean="0"/>
              <a:t>Awardees have included physicians, nurses, medical assistants, parent advocates, state legislators, coalition members, and more.</a:t>
            </a:r>
          </a:p>
          <a:p>
            <a:r>
              <a:rPr lang="en-US" b="1" dirty="0" smtClean="0"/>
              <a:t>Have demonstrated leadership, collaboration, innovation and/or advocacy.</a:t>
            </a:r>
          </a:p>
          <a:p>
            <a:r>
              <a:rPr lang="en-US" b="1" dirty="0" smtClean="0"/>
              <a:t>Announced each year during National Infant Immunization Week (NIIW)</a:t>
            </a:r>
          </a:p>
          <a:p>
            <a:pPr marL="0" indent="0" algn="ctr">
              <a:buNone/>
            </a:pPr>
            <a:r>
              <a:rPr lang="en-US" dirty="0">
                <a:hlinkClick r:id="rId3"/>
              </a:rPr>
              <a:t>https://www.cdc.gov/vaccines/events/niiw</a:t>
            </a:r>
            <a:r>
              <a:rPr lang="en-US" dirty="0"/>
              <a:t> </a:t>
            </a:r>
          </a:p>
          <a:p>
            <a:endParaRPr lang="en-US" dirty="0"/>
          </a:p>
        </p:txBody>
      </p:sp>
      <p:sp>
        <p:nvSpPr>
          <p:cNvPr id="3" name="Title 2"/>
          <p:cNvSpPr>
            <a:spLocks noGrp="1"/>
          </p:cNvSpPr>
          <p:nvPr>
            <p:ph type="title"/>
          </p:nvPr>
        </p:nvSpPr>
        <p:spPr>
          <a:xfrm>
            <a:off x="854040" y="59156"/>
            <a:ext cx="10515600" cy="1325563"/>
          </a:xfrm>
        </p:spPr>
        <p:txBody>
          <a:bodyPr/>
          <a:lstStyle/>
          <a:p>
            <a:r>
              <a:rPr lang="en-US" dirty="0" smtClean="0"/>
              <a:t>CDC Childhood Immunization Champions </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4880" y="2801257"/>
            <a:ext cx="3572685" cy="1458627"/>
          </a:xfrm>
          <a:prstGeom prst="rect">
            <a:avLst/>
          </a:prstGeom>
        </p:spPr>
      </p:pic>
    </p:spTree>
    <p:extLst>
      <p:ext uri="{BB962C8B-B14F-4D97-AF65-F5344CB8AC3E}">
        <p14:creationId xmlns:p14="http://schemas.microsoft.com/office/powerpoint/2010/main" val="2628178812"/>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09600" y="710047"/>
            <a:ext cx="10972800" cy="5370848"/>
          </a:xfrm>
        </p:spPr>
        <p:txBody>
          <a:bodyPr>
            <a:normAutofit/>
          </a:bodyPr>
          <a:lstStyle/>
          <a:p>
            <a:r>
              <a:rPr lang="en-US" b="1" dirty="0">
                <a:solidFill>
                  <a:srgbClr val="EC881D"/>
                </a:solidFill>
              </a:rPr>
              <a:t>GET VACCINATED</a:t>
            </a:r>
          </a:p>
          <a:p>
            <a:r>
              <a:rPr lang="en-US" b="1" dirty="0">
                <a:solidFill>
                  <a:srgbClr val="EC881D"/>
                </a:solidFill>
              </a:rPr>
              <a:t>TALK</a:t>
            </a:r>
            <a:r>
              <a:rPr lang="en-US" dirty="0"/>
              <a:t> to pregnant patients about maternal vaccines</a:t>
            </a:r>
          </a:p>
          <a:p>
            <a:pPr lvl="1">
              <a:buFont typeface="Wingdings" panose="05000000000000000000" pitchFamily="2" charset="2"/>
              <a:buChar char="§"/>
            </a:pPr>
            <a:r>
              <a:rPr lang="en-US" sz="1867" dirty="0"/>
              <a:t>Tell them way it’s important for them and their babies</a:t>
            </a:r>
          </a:p>
          <a:p>
            <a:pPr lvl="1">
              <a:buFont typeface="Wingdings" panose="05000000000000000000" pitchFamily="2" charset="2"/>
              <a:buChar char="§"/>
            </a:pPr>
            <a:r>
              <a:rPr lang="en-US" sz="1867" dirty="0"/>
              <a:t>Make the conversation and recommendation memorable and compelling</a:t>
            </a:r>
          </a:p>
          <a:p>
            <a:r>
              <a:rPr lang="en-US" b="1" dirty="0">
                <a:solidFill>
                  <a:srgbClr val="EC881D"/>
                </a:solidFill>
              </a:rPr>
              <a:t>ADMINISTER </a:t>
            </a:r>
            <a:r>
              <a:rPr lang="en-US" dirty="0"/>
              <a:t>indicated vaccines in your office if possible and </a:t>
            </a:r>
            <a:r>
              <a:rPr lang="en-US" b="1" dirty="0">
                <a:solidFill>
                  <a:srgbClr val="EC881D"/>
                </a:solidFill>
              </a:rPr>
              <a:t>FOLLOW UP </a:t>
            </a:r>
            <a:r>
              <a:rPr lang="en-US" dirty="0"/>
              <a:t>to ensure </a:t>
            </a:r>
            <a:r>
              <a:rPr lang="en-US" dirty="0" smtClean="0"/>
              <a:t>receipt when there is a referral</a:t>
            </a:r>
            <a:endParaRPr lang="en-US" dirty="0"/>
          </a:p>
          <a:p>
            <a:r>
              <a:rPr lang="en-US" b="1" dirty="0">
                <a:solidFill>
                  <a:srgbClr val="EC881D"/>
                </a:solidFill>
              </a:rPr>
              <a:t>USE</a:t>
            </a:r>
            <a:r>
              <a:rPr lang="en-US" dirty="0"/>
              <a:t> and </a:t>
            </a:r>
            <a:r>
              <a:rPr lang="en-US" b="1" dirty="0">
                <a:solidFill>
                  <a:srgbClr val="EC881D"/>
                </a:solidFill>
              </a:rPr>
              <a:t>PROMOTE</a:t>
            </a:r>
            <a:r>
              <a:rPr lang="en-US" dirty="0"/>
              <a:t> resources available and encourage others to do the same</a:t>
            </a:r>
          </a:p>
          <a:p>
            <a:pPr lvl="1">
              <a:buFont typeface="Wingdings" panose="05000000000000000000" pitchFamily="2" charset="2"/>
              <a:buChar char="§"/>
            </a:pPr>
            <a:r>
              <a:rPr lang="en-US" sz="1867" dirty="0"/>
              <a:t>Include maternal vaccine resources in prenatal information packets</a:t>
            </a:r>
          </a:p>
          <a:p>
            <a:pPr lvl="1">
              <a:buFont typeface="Wingdings" panose="05000000000000000000" pitchFamily="2" charset="2"/>
              <a:buChar char="§"/>
            </a:pPr>
            <a:r>
              <a:rPr lang="en-US" sz="1867" dirty="0"/>
              <a:t>Promote resources and products through social media </a:t>
            </a:r>
            <a:r>
              <a:rPr lang="en-US" sz="1867" dirty="0" smtClean="0"/>
              <a:t>channels and on your practice website</a:t>
            </a:r>
            <a:endParaRPr lang="en-US" sz="1867" dirty="0"/>
          </a:p>
          <a:p>
            <a:r>
              <a:rPr lang="en-US" b="1" dirty="0">
                <a:solidFill>
                  <a:srgbClr val="EC881D"/>
                </a:solidFill>
              </a:rPr>
              <a:t>EDUCATE </a:t>
            </a:r>
            <a:r>
              <a:rPr lang="en-US" dirty="0"/>
              <a:t>your staff about maternal vaccines</a:t>
            </a:r>
          </a:p>
          <a:p>
            <a:r>
              <a:rPr lang="en-US" b="1" dirty="0" smtClean="0">
                <a:solidFill>
                  <a:srgbClr val="EC881D"/>
                </a:solidFill>
              </a:rPr>
              <a:t>ENCOURAGE </a:t>
            </a:r>
            <a:r>
              <a:rPr lang="en-US" dirty="0"/>
              <a:t>pregnant women to ask </a:t>
            </a:r>
            <a:r>
              <a:rPr lang="en-US" dirty="0" smtClean="0"/>
              <a:t>questions</a:t>
            </a:r>
          </a:p>
          <a:p>
            <a:r>
              <a:rPr lang="en-US" b="1" dirty="0">
                <a:solidFill>
                  <a:srgbClr val="EC881D"/>
                </a:solidFill>
              </a:rPr>
              <a:t>IDENTIFY </a:t>
            </a:r>
            <a:r>
              <a:rPr lang="en-US" dirty="0"/>
              <a:t>or </a:t>
            </a:r>
            <a:r>
              <a:rPr lang="en-US" b="1" dirty="0">
                <a:solidFill>
                  <a:srgbClr val="EC881D"/>
                </a:solidFill>
              </a:rPr>
              <a:t>SERVE </a:t>
            </a:r>
            <a:r>
              <a:rPr lang="en-US" dirty="0"/>
              <a:t>as a Vaccine </a:t>
            </a:r>
            <a:r>
              <a:rPr lang="en-US" dirty="0" smtClean="0"/>
              <a:t>Champion</a:t>
            </a:r>
            <a:endParaRPr lang="en-US" dirty="0"/>
          </a:p>
          <a:p>
            <a:r>
              <a:rPr lang="en-US" b="1" dirty="0">
                <a:solidFill>
                  <a:srgbClr val="EC881D"/>
                </a:solidFill>
              </a:rPr>
              <a:t>TELL US </a:t>
            </a:r>
            <a:r>
              <a:rPr lang="en-US" dirty="0"/>
              <a:t>what else you need to help you communicate about </a:t>
            </a:r>
            <a:r>
              <a:rPr lang="en-US" dirty="0" smtClean="0"/>
              <a:t>vaccines</a:t>
            </a:r>
            <a:endParaRPr lang="en-US" dirty="0"/>
          </a:p>
          <a:p>
            <a:pPr marL="0" indent="0">
              <a:buNone/>
            </a:pPr>
            <a:endParaRPr lang="en-US" dirty="0"/>
          </a:p>
        </p:txBody>
      </p:sp>
      <p:sp>
        <p:nvSpPr>
          <p:cNvPr id="3" name="Title 2"/>
          <p:cNvSpPr>
            <a:spLocks noGrp="1"/>
          </p:cNvSpPr>
          <p:nvPr>
            <p:ph type="title"/>
          </p:nvPr>
        </p:nvSpPr>
        <p:spPr>
          <a:xfrm>
            <a:off x="609600" y="274321"/>
            <a:ext cx="10972800" cy="549545"/>
          </a:xfrm>
        </p:spPr>
        <p:txBody>
          <a:bodyPr/>
          <a:lstStyle/>
          <a:p>
            <a:pPr algn="ctr"/>
            <a:r>
              <a:rPr lang="en-US" sz="2800" dirty="0">
                <a:solidFill>
                  <a:srgbClr val="0039A6"/>
                </a:solidFill>
                <a:latin typeface="Myriad Web Pro"/>
              </a:rPr>
              <a:t>What Can YOU Do?</a:t>
            </a:r>
            <a:endParaRPr lang="en-US" dirty="0"/>
          </a:p>
        </p:txBody>
      </p:sp>
      <p:sp>
        <p:nvSpPr>
          <p:cNvPr id="5" name="Rounded Rectangle 4"/>
          <p:cNvSpPr/>
          <p:nvPr/>
        </p:nvSpPr>
        <p:spPr>
          <a:xfrm>
            <a:off x="2254251" y="6080895"/>
            <a:ext cx="7721600" cy="622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6" name="TextBox 5"/>
          <p:cNvSpPr txBox="1"/>
          <p:nvPr/>
        </p:nvSpPr>
        <p:spPr>
          <a:xfrm>
            <a:off x="2501901" y="6130433"/>
            <a:ext cx="7226300" cy="523220"/>
          </a:xfrm>
          <a:prstGeom prst="rect">
            <a:avLst/>
          </a:prstGeom>
          <a:noFill/>
        </p:spPr>
        <p:txBody>
          <a:bodyPr wrap="square" rtlCol="0">
            <a:spAutoFit/>
          </a:bodyPr>
          <a:lstStyle/>
          <a:p>
            <a:pPr algn="ctr" defTabSz="914377"/>
            <a:r>
              <a:rPr lang="en-US" sz="2800" b="1" dirty="0">
                <a:solidFill>
                  <a:srgbClr val="FFFFFF"/>
                </a:solidFill>
                <a:latin typeface="Calibri" panose="020F0502020204030204" pitchFamily="34" charset="0"/>
              </a:rPr>
              <a:t>www.cdc.gov/vaccines/pregnancy</a:t>
            </a:r>
            <a:r>
              <a:rPr lang="en-US"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302772851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92"/>
            <a:ext cx="10972800" cy="909248"/>
          </a:xfrm>
        </p:spPr>
        <p:txBody>
          <a:bodyPr/>
          <a:lstStyle/>
          <a:p>
            <a:r>
              <a:rPr lang="en-US" b="1" dirty="0" smtClean="0"/>
              <a:t>Questions? </a:t>
            </a:r>
            <a:endParaRPr lang="en-US" b="1" dirty="0"/>
          </a:p>
        </p:txBody>
      </p:sp>
      <p:sp>
        <p:nvSpPr>
          <p:cNvPr id="4" name="Content Placeholder 3"/>
          <p:cNvSpPr>
            <a:spLocks noGrp="1"/>
          </p:cNvSpPr>
          <p:nvPr>
            <p:ph sz="quarter" idx="10"/>
          </p:nvPr>
        </p:nvSpPr>
        <p:spPr/>
        <p:txBody>
          <a:bodyPr/>
          <a:lstStyle/>
          <a:p>
            <a:r>
              <a:rPr lang="en-US" dirty="0" smtClean="0"/>
              <a:t>Ashley Brooks: </a:t>
            </a:r>
            <a:r>
              <a:rPr lang="en-US" dirty="0" smtClean="0">
                <a:hlinkClick r:id="rId3"/>
              </a:rPr>
              <a:t>ylo5@cdc.gov</a:t>
            </a:r>
            <a:r>
              <a:rPr lang="en-US" dirty="0" smtClean="0"/>
              <a: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0940" y="1463040"/>
            <a:ext cx="4277389" cy="2851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067556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398124" y="1026061"/>
            <a:ext cx="11410699" cy="5060228"/>
          </a:xfrm>
        </p:spPr>
        <p:txBody>
          <a:bodyPr>
            <a:normAutofit/>
          </a:bodyPr>
          <a:lstStyle/>
          <a:p>
            <a:r>
              <a:rPr lang="en-US" sz="2800" dirty="0"/>
              <a:t>Influenza illness during pregnancy</a:t>
            </a:r>
          </a:p>
          <a:p>
            <a:pPr lvl="1"/>
            <a:r>
              <a:rPr lang="en-US" sz="2400" dirty="0" smtClean="0"/>
              <a:t>Changes in immune, heart and lung functions while pregnant</a:t>
            </a:r>
          </a:p>
          <a:p>
            <a:pPr lvl="1"/>
            <a:r>
              <a:rPr lang="en-US" sz="2400" dirty="0" smtClean="0"/>
              <a:t>Higher </a:t>
            </a:r>
            <a:r>
              <a:rPr lang="en-US" sz="2400" dirty="0"/>
              <a:t>risk for severe illness and complications</a:t>
            </a:r>
          </a:p>
          <a:p>
            <a:pPr lvl="1"/>
            <a:r>
              <a:rPr lang="en-US" sz="2400" dirty="0"/>
              <a:t>Increase in delivery complications (fetal distress, preterm labor, cesarean delivery)</a:t>
            </a:r>
          </a:p>
          <a:p>
            <a:r>
              <a:rPr lang="en-US" sz="2800" dirty="0"/>
              <a:t>Vaccinating pregnant women</a:t>
            </a:r>
          </a:p>
          <a:p>
            <a:pPr lvl="1"/>
            <a:r>
              <a:rPr lang="en-US" sz="2400" dirty="0">
                <a:sym typeface="Wingdings" panose="05000000000000000000" pitchFamily="2" charset="2"/>
              </a:rPr>
              <a:t>Protective levels of anti-flu antibody for mom, passive transfer of antibody for baby</a:t>
            </a:r>
          </a:p>
          <a:p>
            <a:pPr lvl="1"/>
            <a:r>
              <a:rPr lang="en-US" sz="2400" dirty="0">
                <a:sym typeface="Wingdings" panose="05000000000000000000" pitchFamily="2" charset="2"/>
              </a:rPr>
              <a:t>Reduced risk for influenza infection and hospitalizations among infants &lt;6 </a:t>
            </a:r>
            <a:r>
              <a:rPr lang="en-US" sz="2400" dirty="0" err="1">
                <a:sym typeface="Wingdings" panose="05000000000000000000" pitchFamily="2" charset="2"/>
              </a:rPr>
              <a:t>mos</a:t>
            </a:r>
            <a:r>
              <a:rPr lang="en-US" sz="2400" dirty="0">
                <a:sym typeface="Wingdings" panose="05000000000000000000" pitchFamily="2" charset="2"/>
              </a:rPr>
              <a:t> age</a:t>
            </a:r>
          </a:p>
          <a:p>
            <a:r>
              <a:rPr lang="en-US" sz="2800" dirty="0" smtClean="0"/>
              <a:t>Importance </a:t>
            </a:r>
            <a:r>
              <a:rPr lang="en-US" sz="2800" dirty="0"/>
              <a:t>of vaccination</a:t>
            </a:r>
          </a:p>
          <a:p>
            <a:pPr lvl="1"/>
            <a:r>
              <a:rPr lang="en-US" sz="2400" dirty="0">
                <a:sym typeface="Wingdings" panose="05000000000000000000" pitchFamily="2" charset="2"/>
              </a:rPr>
              <a:t>Protective levels of anti-flu antibody for mom, passive transfer of antibody for baby</a:t>
            </a:r>
          </a:p>
          <a:p>
            <a:pPr lvl="1"/>
            <a:r>
              <a:rPr lang="en-US" sz="2400" dirty="0">
                <a:sym typeface="Wingdings" panose="05000000000000000000" pitchFamily="2" charset="2"/>
              </a:rPr>
              <a:t>Reduced risk for influenza infection and hospitalizations among infants &lt;6 </a:t>
            </a:r>
            <a:r>
              <a:rPr lang="en-US" sz="2400" dirty="0" err="1">
                <a:sym typeface="Wingdings" panose="05000000000000000000" pitchFamily="2" charset="2"/>
              </a:rPr>
              <a:t>mos</a:t>
            </a:r>
            <a:r>
              <a:rPr lang="en-US" sz="2400" dirty="0">
                <a:sym typeface="Wingdings" panose="05000000000000000000" pitchFamily="2" charset="2"/>
              </a:rPr>
              <a:t> age</a:t>
            </a:r>
          </a:p>
          <a:p>
            <a:pPr lvl="1"/>
            <a:r>
              <a:rPr lang="en-US" sz="2400" dirty="0">
                <a:sym typeface="Wingdings" panose="05000000000000000000" pitchFamily="2" charset="2"/>
              </a:rPr>
              <a:t>Newborns are too young to receive flu vaccines</a:t>
            </a:r>
          </a:p>
        </p:txBody>
      </p:sp>
      <p:sp>
        <p:nvSpPr>
          <p:cNvPr id="3" name="Title 2"/>
          <p:cNvSpPr>
            <a:spLocks noGrp="1"/>
          </p:cNvSpPr>
          <p:nvPr>
            <p:ph type="title"/>
          </p:nvPr>
        </p:nvSpPr>
        <p:spPr>
          <a:xfrm>
            <a:off x="609600" y="274321"/>
            <a:ext cx="10972800" cy="697953"/>
          </a:xfrm>
        </p:spPr>
        <p:txBody>
          <a:bodyPr>
            <a:normAutofit/>
          </a:bodyPr>
          <a:lstStyle/>
          <a:p>
            <a:pPr algn="ctr"/>
            <a:r>
              <a:rPr lang="en-US" dirty="0"/>
              <a:t>Influenza and Pregnancy</a:t>
            </a:r>
          </a:p>
        </p:txBody>
      </p:sp>
      <p:sp>
        <p:nvSpPr>
          <p:cNvPr id="4" name="Text Placeholder 3"/>
          <p:cNvSpPr>
            <a:spLocks noGrp="1"/>
          </p:cNvSpPr>
          <p:nvPr>
            <p:ph type="body" sz="quarter" idx="13"/>
          </p:nvPr>
        </p:nvSpPr>
        <p:spPr>
          <a:xfrm>
            <a:off x="609600" y="6032501"/>
            <a:ext cx="10972800" cy="693739"/>
          </a:xfrm>
        </p:spPr>
        <p:txBody>
          <a:bodyPr/>
          <a:lstStyle/>
          <a:p>
            <a:pPr marL="171446" indent="-171446">
              <a:buFont typeface="Arial" panose="020B0604020202020204" pitchFamily="34" charset="0"/>
              <a:buChar char="•"/>
            </a:pPr>
            <a:r>
              <a:rPr lang="en-US" dirty="0"/>
              <a:t>Grohskopf LA et al. Prevention and control of seasonal influenza with vaccines: Recommendations of the Advisory Committee on Immunization Practices — United States, 2013–2014. MMWR 2013;62(RR07);1–43</a:t>
            </a:r>
          </a:p>
          <a:p>
            <a:pPr marL="171446" indent="-171446">
              <a:buFont typeface="Arial" panose="020B0604020202020204" pitchFamily="34" charset="0"/>
              <a:buChar char="•"/>
            </a:pPr>
            <a:r>
              <a:rPr lang="en-US" dirty="0" err="1"/>
              <a:t>Eick</a:t>
            </a:r>
            <a:r>
              <a:rPr lang="en-US" dirty="0"/>
              <a:t> AA et al. Maternal influenza vaccination and effect on influenza virus infection in young infants. Arch </a:t>
            </a:r>
            <a:r>
              <a:rPr lang="en-US" dirty="0" err="1"/>
              <a:t>Pediatr</a:t>
            </a:r>
            <a:r>
              <a:rPr lang="en-US" dirty="0"/>
              <a:t> </a:t>
            </a:r>
            <a:r>
              <a:rPr lang="en-US" dirty="0" err="1"/>
              <a:t>Adolesc</a:t>
            </a:r>
            <a:r>
              <a:rPr lang="en-US" dirty="0"/>
              <a:t> Med 2011;165:104–11</a:t>
            </a:r>
          </a:p>
        </p:txBody>
      </p:sp>
    </p:spTree>
    <p:extLst>
      <p:ext uri="{BB962C8B-B14F-4D97-AF65-F5344CB8AC3E}">
        <p14:creationId xmlns:p14="http://schemas.microsoft.com/office/powerpoint/2010/main" val="9575235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7839"/>
            <a:ext cx="10972800" cy="1143000"/>
          </a:xfrm>
        </p:spPr>
        <p:txBody>
          <a:bodyPr>
            <a:normAutofit/>
          </a:bodyPr>
          <a:lstStyle/>
          <a:p>
            <a:r>
              <a:rPr lang="en-US" sz="3800" dirty="0">
                <a:solidFill>
                  <a:schemeClr val="tx1"/>
                </a:solidFill>
                <a:latin typeface="+mj-lt"/>
              </a:rPr>
              <a:t>History of Recommendations for influenza vaccine </a:t>
            </a:r>
            <a:br>
              <a:rPr lang="en-US" sz="3800" dirty="0">
                <a:solidFill>
                  <a:schemeClr val="tx1"/>
                </a:solidFill>
                <a:latin typeface="+mj-lt"/>
              </a:rPr>
            </a:br>
            <a:r>
              <a:rPr lang="en-US" sz="3800" dirty="0">
                <a:solidFill>
                  <a:schemeClr val="tx1"/>
                </a:solidFill>
                <a:latin typeface="+mj-lt"/>
              </a:rPr>
              <a:t>during pregnancy</a:t>
            </a:r>
          </a:p>
        </p:txBody>
      </p:sp>
      <p:sp>
        <p:nvSpPr>
          <p:cNvPr id="3" name="Text Placeholder 2"/>
          <p:cNvSpPr>
            <a:spLocks noGrp="1"/>
          </p:cNvSpPr>
          <p:nvPr>
            <p:ph type="body" sz="quarter" idx="10"/>
          </p:nvPr>
        </p:nvSpPr>
        <p:spPr/>
        <p:txBody>
          <a:bodyPr/>
          <a:lstStyle/>
          <a:p>
            <a:r>
              <a:rPr lang="en-US" dirty="0"/>
              <a:t>Advisory Committee on Immunization Practices (ACIP) recommendations for pregnant women</a:t>
            </a:r>
          </a:p>
          <a:p>
            <a:pPr lvl="1"/>
            <a:r>
              <a:rPr lang="en-US" dirty="0"/>
              <a:t>1960: Pregnant women noted to be at risk of severe illness and were recommended to receive influenza vaccine </a:t>
            </a:r>
          </a:p>
          <a:p>
            <a:pPr lvl="1"/>
            <a:r>
              <a:rPr lang="en-US" dirty="0"/>
              <a:t>since 1990s: Vaccination during 2</a:t>
            </a:r>
            <a:r>
              <a:rPr lang="en-US" baseline="30000" dirty="0"/>
              <a:t>nd</a:t>
            </a:r>
            <a:r>
              <a:rPr lang="en-US" dirty="0"/>
              <a:t> and 3</a:t>
            </a:r>
            <a:r>
              <a:rPr lang="en-US" baseline="30000" dirty="0"/>
              <a:t>rd</a:t>
            </a:r>
            <a:r>
              <a:rPr lang="en-US" dirty="0"/>
              <a:t> trimesters recommended </a:t>
            </a:r>
          </a:p>
          <a:p>
            <a:pPr lvl="1"/>
            <a:r>
              <a:rPr lang="en-US" dirty="0"/>
              <a:t>2004: Influenza vaccine recommended for all pregnant women during </a:t>
            </a:r>
            <a:r>
              <a:rPr lang="en-US" i="1" dirty="0"/>
              <a:t>any</a:t>
            </a:r>
            <a:r>
              <a:rPr lang="en-US" dirty="0"/>
              <a:t> trimester of pregnancy</a:t>
            </a:r>
          </a:p>
          <a:p>
            <a:pPr lvl="1"/>
            <a:r>
              <a:rPr lang="en-US" dirty="0"/>
              <a:t>2017: Any licensed, recommended and age-appropriate trivalent, </a:t>
            </a:r>
            <a:r>
              <a:rPr lang="en-US" dirty="0" err="1"/>
              <a:t>quadrivalent</a:t>
            </a:r>
            <a:r>
              <a:rPr lang="en-US" dirty="0"/>
              <a:t>, or recombinant inactivated influenza vaccine can be administered during pregnancy</a:t>
            </a:r>
          </a:p>
        </p:txBody>
      </p:sp>
      <p:sp>
        <p:nvSpPr>
          <p:cNvPr id="4" name="TextBox 3"/>
          <p:cNvSpPr txBox="1"/>
          <p:nvPr/>
        </p:nvSpPr>
        <p:spPr>
          <a:xfrm>
            <a:off x="173870" y="6395977"/>
            <a:ext cx="8842257" cy="235898"/>
          </a:xfrm>
          <a:prstGeom prst="rect">
            <a:avLst/>
          </a:prstGeom>
          <a:noFill/>
        </p:spPr>
        <p:txBody>
          <a:bodyPr wrap="square" rtlCol="0">
            <a:spAutoFit/>
          </a:bodyPr>
          <a:lstStyle/>
          <a:p>
            <a:r>
              <a:rPr lang="en-US" sz="933" b="1" dirty="0" err="1">
                <a:solidFill>
                  <a:schemeClr val="accent6"/>
                </a:solidFill>
              </a:rPr>
              <a:t>Grohskopf</a:t>
            </a:r>
            <a:r>
              <a:rPr lang="en-US" sz="933" b="1" dirty="0">
                <a:solidFill>
                  <a:schemeClr val="accent6"/>
                </a:solidFill>
              </a:rPr>
              <a:t> L. Presented at the June 2017 ACIP meeting: https://www.cdc.gov/vaccines/acip/meetings/downloads/slides-2017-06/flu-06-grohskopf.pdf</a:t>
            </a:r>
          </a:p>
        </p:txBody>
      </p:sp>
    </p:spTree>
    <p:extLst>
      <p:ext uri="{BB962C8B-B14F-4D97-AF65-F5344CB8AC3E}">
        <p14:creationId xmlns:p14="http://schemas.microsoft.com/office/powerpoint/2010/main" val="10706224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idx="4294967295"/>
          </p:nvPr>
        </p:nvSpPr>
        <p:spPr>
          <a:xfrm>
            <a:off x="0" y="274639"/>
            <a:ext cx="10972800" cy="681037"/>
          </a:xfrm>
        </p:spPr>
        <p:txBody>
          <a:bodyPr>
            <a:normAutofit/>
          </a:bodyPr>
          <a:lstStyle/>
          <a:p>
            <a:pPr algn="ctr"/>
            <a:r>
              <a:rPr lang="en-US" dirty="0">
                <a:solidFill>
                  <a:srgbClr val="07245D"/>
                </a:solidFill>
              </a:rPr>
              <a:t>Burden of Pertussis</a:t>
            </a:r>
          </a:p>
        </p:txBody>
      </p:sp>
      <p:sp>
        <p:nvSpPr>
          <p:cNvPr id="3" name="Content Placeholder 2"/>
          <p:cNvSpPr>
            <a:spLocks noGrp="1"/>
          </p:cNvSpPr>
          <p:nvPr>
            <p:ph type="body" sz="quarter" idx="4294967295"/>
          </p:nvPr>
        </p:nvSpPr>
        <p:spPr>
          <a:xfrm>
            <a:off x="527408" y="1160463"/>
            <a:ext cx="7502168" cy="4786312"/>
          </a:xfrm>
        </p:spPr>
        <p:txBody>
          <a:bodyPr>
            <a:normAutofit lnSpcReduction="10000"/>
          </a:bodyPr>
          <a:lstStyle/>
          <a:p>
            <a:pPr>
              <a:spcBef>
                <a:spcPts val="400"/>
              </a:spcBef>
            </a:pPr>
            <a:r>
              <a:rPr lang="en-US" sz="2800" dirty="0" smtClean="0">
                <a:solidFill>
                  <a:srgbClr val="00133A"/>
                </a:solidFill>
              </a:rPr>
              <a:t>Pertussis is a contagious respiratory diseases characterized by a severe cough that can last for weeks or months</a:t>
            </a:r>
          </a:p>
          <a:p>
            <a:pPr>
              <a:spcBef>
                <a:spcPts val="400"/>
              </a:spcBef>
            </a:pPr>
            <a:r>
              <a:rPr lang="en-US" sz="2800" dirty="0" smtClean="0">
                <a:solidFill>
                  <a:srgbClr val="00133A"/>
                </a:solidFill>
              </a:rPr>
              <a:t>Notifiable </a:t>
            </a:r>
            <a:r>
              <a:rPr lang="en-US" sz="2800" dirty="0">
                <a:solidFill>
                  <a:srgbClr val="00133A"/>
                </a:solidFill>
              </a:rPr>
              <a:t>disease based on clinical, lab, epi criteria</a:t>
            </a:r>
          </a:p>
          <a:p>
            <a:pPr>
              <a:spcBef>
                <a:spcPts val="400"/>
              </a:spcBef>
            </a:pPr>
            <a:r>
              <a:rPr lang="en-US" sz="2800" dirty="0">
                <a:solidFill>
                  <a:srgbClr val="00133A"/>
                </a:solidFill>
              </a:rPr>
              <a:t>21,000 cases in 2015, 22% among adults (underdiagnosed and underreported)</a:t>
            </a:r>
          </a:p>
          <a:p>
            <a:pPr>
              <a:spcBef>
                <a:spcPts val="400"/>
              </a:spcBef>
            </a:pPr>
            <a:r>
              <a:rPr lang="en-US" sz="2800" dirty="0">
                <a:solidFill>
                  <a:srgbClr val="00133A"/>
                </a:solidFill>
              </a:rPr>
              <a:t>Transmission from adults to children</a:t>
            </a:r>
          </a:p>
          <a:p>
            <a:pPr marL="803255" lvl="1" indent="-346066">
              <a:spcBef>
                <a:spcPts val="400"/>
              </a:spcBef>
            </a:pPr>
            <a:r>
              <a:rPr lang="en-US" sz="2400" dirty="0">
                <a:solidFill>
                  <a:srgbClr val="00133A"/>
                </a:solidFill>
              </a:rPr>
              <a:t>Disease most severe for </a:t>
            </a:r>
            <a:r>
              <a:rPr lang="en-US" sz="2400" dirty="0" smtClean="0">
                <a:solidFill>
                  <a:srgbClr val="00133A"/>
                </a:solidFill>
              </a:rPr>
              <a:t>infants and can suffer life-threatening complications </a:t>
            </a:r>
            <a:endParaRPr lang="en-US" sz="2400" dirty="0">
              <a:solidFill>
                <a:srgbClr val="00133A"/>
              </a:solidFill>
            </a:endParaRPr>
          </a:p>
          <a:p>
            <a:pPr marL="803255" lvl="1" indent="-346066">
              <a:spcBef>
                <a:spcPts val="400"/>
              </a:spcBef>
            </a:pPr>
            <a:r>
              <a:rPr lang="en-US" sz="2400" dirty="0">
                <a:solidFill>
                  <a:srgbClr val="00133A"/>
                </a:solidFill>
              </a:rPr>
              <a:t>Among hospitalized, apnea (61%), pneumonia (23%), death (1%)</a:t>
            </a:r>
          </a:p>
        </p:txBody>
      </p:sp>
      <p:sp>
        <p:nvSpPr>
          <p:cNvPr id="4" name="Text Placeholder 3"/>
          <p:cNvSpPr txBox="1">
            <a:spLocks/>
          </p:cNvSpPr>
          <p:nvPr/>
        </p:nvSpPr>
        <p:spPr bwMode="auto">
          <a:xfrm>
            <a:off x="527409" y="6144397"/>
            <a:ext cx="10972801" cy="49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8B9B92"/>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B2A97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94F4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7">
              <a:spcBef>
                <a:spcPts val="0"/>
              </a:spcBef>
              <a:buNone/>
            </a:pPr>
            <a:r>
              <a:rPr lang="en-US" sz="1400" dirty="0">
                <a:solidFill>
                  <a:srgbClr val="7F7F7F">
                    <a:lumMod val="75000"/>
                  </a:srgbClr>
                </a:solidFill>
              </a:rPr>
              <a:t>CDC. </a:t>
            </a:r>
            <a:r>
              <a:rPr lang="fr-FR" sz="1400" dirty="0">
                <a:solidFill>
                  <a:srgbClr val="7F7F7F">
                    <a:lumMod val="75000"/>
                  </a:srgbClr>
                </a:solidFill>
              </a:rPr>
              <a:t>National Notifiable Disease Surveillance System </a:t>
            </a:r>
            <a:r>
              <a:rPr lang="en-US" sz="1400" dirty="0">
                <a:solidFill>
                  <a:srgbClr val="7F7F7F">
                    <a:lumMod val="75000"/>
                  </a:srgbClr>
                </a:solidFill>
                <a:hlinkClick r:id="rId3"/>
              </a:rPr>
              <a:t>www.cdc.gov/pertussis/surv-reporting.html</a:t>
            </a:r>
            <a:r>
              <a:rPr lang="en-US" sz="1400" dirty="0">
                <a:solidFill>
                  <a:srgbClr val="7F7F7F">
                    <a:lumMod val="75000"/>
                  </a:srgbClr>
                </a:solidFill>
              </a:rPr>
              <a:t> </a:t>
            </a:r>
          </a:p>
          <a:p>
            <a:pPr marL="0" indent="0" defTabSz="914377">
              <a:spcBef>
                <a:spcPts val="0"/>
              </a:spcBef>
              <a:buNone/>
            </a:pPr>
            <a:r>
              <a:rPr lang="en-US" sz="1400" dirty="0">
                <a:solidFill>
                  <a:srgbClr val="7F7F7F">
                    <a:lumMod val="75000"/>
                  </a:srgbClr>
                </a:solidFill>
              </a:rPr>
              <a:t>CDC. MMWR 2017;66(11):1-28</a:t>
            </a: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l="3751" t="3683" r="4638" b="27829"/>
          <a:stretch/>
        </p:blipFill>
        <p:spPr>
          <a:xfrm>
            <a:off x="8834667" y="780489"/>
            <a:ext cx="2194728" cy="277313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2765" y="3751612"/>
            <a:ext cx="3357443" cy="2296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963606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p:txBody>
          <a:bodyPr/>
          <a:lstStyle/>
          <a:p>
            <a:r>
              <a:rPr lang="en-US" dirty="0"/>
              <a:t>Pertussis </a:t>
            </a:r>
            <a:r>
              <a:rPr lang="en-US" dirty="0" smtClean="0"/>
              <a:t>cases reported </a:t>
            </a:r>
            <a:r>
              <a:rPr lang="en-US" dirty="0"/>
              <a:t>in the U.S.</a:t>
            </a:r>
          </a:p>
        </p:txBody>
      </p:sp>
      <p:sp>
        <p:nvSpPr>
          <p:cNvPr id="9" name="Text Placeholder 3"/>
          <p:cNvSpPr txBox="1">
            <a:spLocks/>
          </p:cNvSpPr>
          <p:nvPr/>
        </p:nvSpPr>
        <p:spPr bwMode="auto">
          <a:xfrm>
            <a:off x="609600" y="6528961"/>
            <a:ext cx="109728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ts val="200"/>
              </a:spcBef>
              <a:spcAft>
                <a:spcPct val="0"/>
              </a:spcAft>
              <a:buClr>
                <a:schemeClr val="accent1"/>
              </a:buClr>
              <a:buSzPct val="100000"/>
              <a:buFont typeface="Wingdings" panose="05000000000000000000" pitchFamily="2" charset="2"/>
              <a:buNone/>
              <a:defRPr sz="12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a:lstStyle>
          <a:p>
            <a:r>
              <a:rPr lang="en-US" dirty="0"/>
              <a:t>Sources:  </a:t>
            </a:r>
            <a:r>
              <a:rPr lang="en-US" dirty="0">
                <a:hlinkClick r:id="rId3"/>
              </a:rPr>
              <a:t>https://www.cdc.gov/pertussis/surv-reporting/cases-by-year.html</a:t>
            </a:r>
            <a:endParaRPr lang="en-US" dirty="0"/>
          </a:p>
          <a:p>
            <a:r>
              <a:rPr lang="en-US" dirty="0">
                <a:hlinkClick r:id="rId4"/>
              </a:rPr>
              <a:t>https://www.cdc.gov/pertussis/surv-reporting.html</a:t>
            </a:r>
            <a:r>
              <a:rPr lang="en-US" dirty="0"/>
              <a:t> </a:t>
            </a:r>
          </a:p>
          <a:p>
            <a:r>
              <a:rPr lang="en-US" u="sng" dirty="0">
                <a:hlinkClick r:id="rId5"/>
              </a:rPr>
              <a:t>https://</a:t>
            </a:r>
            <a:r>
              <a:rPr lang="en-US" u="sng" dirty="0" smtClean="0">
                <a:hlinkClick r:id="rId5"/>
              </a:rPr>
              <a:t>wonder.cdc.gov/nndss/static/2016/annual/2016-table2k.html</a:t>
            </a:r>
            <a:endParaRPr lang="en-US" u="sng" dirty="0" smtClean="0"/>
          </a:p>
          <a:p>
            <a:r>
              <a:rPr lang="en-US" u="sng" dirty="0">
                <a:hlinkClick r:id="rId6"/>
              </a:rPr>
              <a:t>https://wonder.cdc.gov/nndss/nndss_weekly_tables_menu.asp</a:t>
            </a:r>
            <a:r>
              <a:rPr lang="en-US" dirty="0"/>
              <a:t>. </a:t>
            </a:r>
          </a:p>
          <a:p>
            <a:r>
              <a:rPr lang="en-US" dirty="0"/>
              <a:t> </a:t>
            </a:r>
          </a:p>
          <a:p>
            <a:endParaRPr lang="en-US" dirty="0"/>
          </a:p>
        </p:txBody>
      </p:sp>
      <p:sp>
        <p:nvSpPr>
          <p:cNvPr id="10" name="Content Placeholder 1"/>
          <p:cNvSpPr txBox="1">
            <a:spLocks/>
          </p:cNvSpPr>
          <p:nvPr/>
        </p:nvSpPr>
        <p:spPr bwMode="auto">
          <a:xfrm>
            <a:off x="612648" y="1280160"/>
            <a:ext cx="6422820"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2400"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a:lstStyle>
          <a:p>
            <a:r>
              <a:rPr lang="en-US" dirty="0"/>
              <a:t>Pertussis cases have steadily increased in recent </a:t>
            </a:r>
            <a:r>
              <a:rPr lang="en-US" dirty="0" smtClean="0"/>
              <a:t>decades.  </a:t>
            </a:r>
            <a:endParaRPr lang="en-US" dirty="0"/>
          </a:p>
          <a:p>
            <a:r>
              <a:rPr lang="en-US" dirty="0"/>
              <a:t>More than 20,000 cases per year in recent years</a:t>
            </a:r>
          </a:p>
          <a:p>
            <a:r>
              <a:rPr lang="en-US" dirty="0"/>
              <a:t>For U.S. infants under 1 year old:</a:t>
            </a:r>
          </a:p>
          <a:p>
            <a:pPr lvl="1"/>
            <a:r>
              <a:rPr lang="en-US" sz="2000" dirty="0" smtClean="0"/>
              <a:t>2,276 </a:t>
            </a:r>
            <a:r>
              <a:rPr lang="en-US" sz="2000" dirty="0"/>
              <a:t>cases in </a:t>
            </a:r>
            <a:r>
              <a:rPr lang="en-US" sz="2000" dirty="0" smtClean="0"/>
              <a:t>2017</a:t>
            </a:r>
            <a:endParaRPr lang="en-US" sz="2000" dirty="0"/>
          </a:p>
          <a:p>
            <a:pPr lvl="1"/>
            <a:r>
              <a:rPr lang="en-US" sz="2000" dirty="0" smtClean="0"/>
              <a:t>9 </a:t>
            </a:r>
            <a:r>
              <a:rPr lang="en-US" sz="2000" dirty="0"/>
              <a:t>deaths in </a:t>
            </a:r>
            <a:r>
              <a:rPr lang="en-US" sz="2000" dirty="0" smtClean="0"/>
              <a:t>2017</a:t>
            </a:r>
            <a:endParaRPr lang="en-US" sz="2000" dirty="0"/>
          </a:p>
        </p:txBody>
      </p:sp>
      <p:sp>
        <p:nvSpPr>
          <p:cNvPr id="6" name="TextBox 5"/>
          <p:cNvSpPr txBox="1"/>
          <p:nvPr/>
        </p:nvSpPr>
        <p:spPr>
          <a:xfrm>
            <a:off x="11180064" y="6345976"/>
            <a:ext cx="2194560" cy="369332"/>
          </a:xfrm>
          <a:prstGeom prst="rect">
            <a:avLst/>
          </a:prstGeom>
          <a:noFill/>
        </p:spPr>
        <p:txBody>
          <a:bodyPr wrap="square" rtlCol="0">
            <a:spAutoFit/>
          </a:bodyPr>
          <a:lstStyle/>
          <a:p>
            <a:r>
              <a:rPr lang="en-US" b="1" dirty="0">
                <a:latin typeface="Calibri" panose="020F0502020204030204" pitchFamily="34" charset="0"/>
              </a:rPr>
              <a:t>22</a:t>
            </a:r>
          </a:p>
        </p:txBody>
      </p:sp>
      <p:sp>
        <p:nvSpPr>
          <p:cNvPr id="17" name="TextBox 7"/>
          <p:cNvSpPr txBox="1"/>
          <p:nvPr/>
        </p:nvSpPr>
        <p:spPr>
          <a:xfrm>
            <a:off x="7708298" y="1301359"/>
            <a:ext cx="2785635" cy="830997"/>
          </a:xfrm>
          <a:prstGeom prst="rect">
            <a:avLst/>
          </a:prstGeom>
          <a:solidFill>
            <a:schemeClr val="tx1">
              <a:lumMod val="60000"/>
              <a:lumOff val="40000"/>
            </a:schemeClr>
          </a:solid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a:r>
              <a:rPr lang="en-US" sz="2400" b="1" dirty="0">
                <a:solidFill>
                  <a:schemeClr val="bg1"/>
                </a:solidFill>
                <a:latin typeface="Calibri" panose="020F0502020204030204" pitchFamily="34" charset="0"/>
              </a:rPr>
              <a:t>Number of Pertussis Cases by Year</a:t>
            </a:r>
          </a:p>
        </p:txBody>
      </p:sp>
      <p:graphicFrame>
        <p:nvGraphicFramePr>
          <p:cNvPr id="21" name="Table 20"/>
          <p:cNvGraphicFramePr>
            <a:graphicFrameLocks noGrp="1"/>
          </p:cNvGraphicFramePr>
          <p:nvPr>
            <p:extLst/>
          </p:nvPr>
        </p:nvGraphicFramePr>
        <p:xfrm>
          <a:off x="7708298" y="2132356"/>
          <a:ext cx="2785636" cy="3657600"/>
        </p:xfrm>
        <a:graphic>
          <a:graphicData uri="http://schemas.openxmlformats.org/drawingml/2006/table">
            <a:tbl>
              <a:tblPr firstRow="1" bandRow="1">
                <a:tableStyleId>{5C22544A-7EE6-4342-B048-85BDC9FD1C3A}</a:tableStyleId>
              </a:tblPr>
              <a:tblGrid>
                <a:gridCol w="1392818">
                  <a:extLst>
                    <a:ext uri="{9D8B030D-6E8A-4147-A177-3AD203B41FA5}">
                      <a16:colId xmlns:a16="http://schemas.microsoft.com/office/drawing/2014/main" xmlns="" val="116326335"/>
                    </a:ext>
                  </a:extLst>
                </a:gridCol>
                <a:gridCol w="1392818">
                  <a:extLst>
                    <a:ext uri="{9D8B030D-6E8A-4147-A177-3AD203B41FA5}">
                      <a16:colId xmlns:a16="http://schemas.microsoft.com/office/drawing/2014/main" xmlns="" val="4114792514"/>
                    </a:ext>
                  </a:extLst>
                </a:gridCol>
              </a:tblGrid>
              <a:tr h="370840">
                <a:tc>
                  <a:txBody>
                    <a:bodyPr/>
                    <a:lstStyle/>
                    <a:p>
                      <a:pPr algn="ctr"/>
                      <a:r>
                        <a:rPr lang="en-US" dirty="0"/>
                        <a:t>Year</a:t>
                      </a:r>
                    </a:p>
                  </a:txBody>
                  <a:tcPr/>
                </a:tc>
                <a:tc>
                  <a:txBody>
                    <a:bodyPr/>
                    <a:lstStyle/>
                    <a:p>
                      <a:pPr algn="ctr"/>
                      <a:r>
                        <a:rPr lang="en-US" dirty="0"/>
                        <a:t>Cases</a:t>
                      </a:r>
                    </a:p>
                  </a:txBody>
                  <a:tcPr/>
                </a:tc>
                <a:extLst>
                  <a:ext uri="{0D108BD9-81ED-4DB2-BD59-A6C34878D82A}">
                    <a16:rowId xmlns:a16="http://schemas.microsoft.com/office/drawing/2014/main" xmlns="" val="3786747396"/>
                  </a:ext>
                </a:extLst>
              </a:tr>
              <a:tr h="370840">
                <a:tc>
                  <a:txBody>
                    <a:bodyPr/>
                    <a:lstStyle/>
                    <a:p>
                      <a:pPr algn="ctr"/>
                      <a:r>
                        <a:rPr lang="en-US" dirty="0"/>
                        <a:t>2012</a:t>
                      </a:r>
                    </a:p>
                  </a:txBody>
                  <a:tcPr/>
                </a:tc>
                <a:tc>
                  <a:txBody>
                    <a:bodyPr/>
                    <a:lstStyle/>
                    <a:p>
                      <a:pPr algn="ctr"/>
                      <a:r>
                        <a:rPr lang="en-US" dirty="0"/>
                        <a:t>48,277</a:t>
                      </a:r>
                    </a:p>
                  </a:txBody>
                  <a:tcPr/>
                </a:tc>
                <a:extLst>
                  <a:ext uri="{0D108BD9-81ED-4DB2-BD59-A6C34878D82A}">
                    <a16:rowId xmlns:a16="http://schemas.microsoft.com/office/drawing/2014/main" xmlns="" val="1859449257"/>
                  </a:ext>
                </a:extLst>
              </a:tr>
              <a:tr h="370840">
                <a:tc>
                  <a:txBody>
                    <a:bodyPr/>
                    <a:lstStyle/>
                    <a:p>
                      <a:pPr algn="ctr"/>
                      <a:r>
                        <a:rPr lang="en-US" dirty="0"/>
                        <a:t>2013</a:t>
                      </a:r>
                    </a:p>
                  </a:txBody>
                  <a:tcPr/>
                </a:tc>
                <a:tc>
                  <a:txBody>
                    <a:bodyPr/>
                    <a:lstStyle/>
                    <a:p>
                      <a:pPr algn="ctr"/>
                      <a:r>
                        <a:rPr lang="en-US" dirty="0"/>
                        <a:t>28,639</a:t>
                      </a:r>
                    </a:p>
                  </a:txBody>
                  <a:tcPr/>
                </a:tc>
                <a:extLst>
                  <a:ext uri="{0D108BD9-81ED-4DB2-BD59-A6C34878D82A}">
                    <a16:rowId xmlns:a16="http://schemas.microsoft.com/office/drawing/2014/main" xmlns="" val="2216757245"/>
                  </a:ext>
                </a:extLst>
              </a:tr>
              <a:tr h="370840">
                <a:tc>
                  <a:txBody>
                    <a:bodyPr/>
                    <a:lstStyle/>
                    <a:p>
                      <a:pPr algn="ctr"/>
                      <a:r>
                        <a:rPr lang="en-US" dirty="0"/>
                        <a:t>2014</a:t>
                      </a:r>
                    </a:p>
                  </a:txBody>
                  <a:tcPr/>
                </a:tc>
                <a:tc>
                  <a:txBody>
                    <a:bodyPr/>
                    <a:lstStyle/>
                    <a:p>
                      <a:pPr algn="ctr"/>
                      <a:r>
                        <a:rPr lang="en-US" dirty="0"/>
                        <a:t>32,971</a:t>
                      </a:r>
                    </a:p>
                  </a:txBody>
                  <a:tcPr/>
                </a:tc>
                <a:extLst>
                  <a:ext uri="{0D108BD9-81ED-4DB2-BD59-A6C34878D82A}">
                    <a16:rowId xmlns:a16="http://schemas.microsoft.com/office/drawing/2014/main" xmlns="" val="3345045543"/>
                  </a:ext>
                </a:extLst>
              </a:tr>
              <a:tr h="370840">
                <a:tc>
                  <a:txBody>
                    <a:bodyPr/>
                    <a:lstStyle/>
                    <a:p>
                      <a:pPr algn="ctr"/>
                      <a:r>
                        <a:rPr lang="en-US" dirty="0"/>
                        <a:t>2015</a:t>
                      </a:r>
                    </a:p>
                  </a:txBody>
                  <a:tcPr/>
                </a:tc>
                <a:tc>
                  <a:txBody>
                    <a:bodyPr/>
                    <a:lstStyle/>
                    <a:p>
                      <a:pPr algn="ctr"/>
                      <a:r>
                        <a:rPr lang="en-US" dirty="0"/>
                        <a:t>20,762</a:t>
                      </a:r>
                    </a:p>
                  </a:txBody>
                  <a:tcPr/>
                </a:tc>
                <a:extLst>
                  <a:ext uri="{0D108BD9-81ED-4DB2-BD59-A6C34878D82A}">
                    <a16:rowId xmlns:a16="http://schemas.microsoft.com/office/drawing/2014/main" xmlns="" val="325026814"/>
                  </a:ext>
                </a:extLst>
              </a:tr>
              <a:tr h="370840">
                <a:tc>
                  <a:txBody>
                    <a:bodyPr/>
                    <a:lstStyle/>
                    <a:p>
                      <a:pPr algn="ctr"/>
                      <a:r>
                        <a:rPr lang="en-US" dirty="0"/>
                        <a:t>2016</a:t>
                      </a:r>
                    </a:p>
                  </a:txBody>
                  <a:tcPr/>
                </a:tc>
                <a:tc>
                  <a:txBody>
                    <a:bodyPr/>
                    <a:lstStyle/>
                    <a:p>
                      <a:pPr algn="ctr"/>
                      <a:r>
                        <a:rPr lang="en-US" dirty="0"/>
                        <a:t>17,972</a:t>
                      </a:r>
                    </a:p>
                  </a:txBody>
                  <a:tcPr/>
                </a:tc>
                <a:extLst>
                  <a:ext uri="{0D108BD9-81ED-4DB2-BD59-A6C34878D82A}">
                    <a16:rowId xmlns:a16="http://schemas.microsoft.com/office/drawing/2014/main" xmlns="" val="170615829"/>
                  </a:ext>
                </a:extLst>
              </a:tr>
              <a:tr h="370840">
                <a:tc>
                  <a:txBody>
                    <a:bodyPr/>
                    <a:lstStyle/>
                    <a:p>
                      <a:pPr algn="ctr"/>
                      <a:r>
                        <a:rPr lang="en-US" dirty="0" smtClean="0"/>
                        <a:t>2017</a:t>
                      </a:r>
                      <a:endParaRPr lang="en-US" dirty="0"/>
                    </a:p>
                  </a:txBody>
                  <a:tcPr/>
                </a:tc>
                <a:tc>
                  <a:txBody>
                    <a:bodyPr/>
                    <a:lstStyle/>
                    <a:p>
                      <a:pPr algn="ctr"/>
                      <a:r>
                        <a:rPr lang="en-US" dirty="0" smtClean="0"/>
                        <a:t>18,975</a:t>
                      </a:r>
                      <a:endParaRPr lang="en-US" dirty="0"/>
                    </a:p>
                  </a:txBody>
                  <a:tcPr/>
                </a:tc>
                <a:extLst>
                  <a:ext uri="{0D108BD9-81ED-4DB2-BD59-A6C34878D82A}">
                    <a16:rowId xmlns:a16="http://schemas.microsoft.com/office/drawing/2014/main" xmlns="" val="1781273663"/>
                  </a:ext>
                </a:extLst>
              </a:tr>
              <a:tr h="370840">
                <a:tc>
                  <a:txBody>
                    <a:bodyPr/>
                    <a:lstStyle/>
                    <a:p>
                      <a:pPr algn="ctr"/>
                      <a:r>
                        <a:rPr lang="en-US" dirty="0" smtClean="0"/>
                        <a:t>2018</a:t>
                      </a:r>
                      <a:endParaRPr lang="en-US" dirty="0"/>
                    </a:p>
                  </a:txBody>
                  <a:tcPr/>
                </a:tc>
                <a:tc>
                  <a:txBody>
                    <a:bodyPr/>
                    <a:lstStyle/>
                    <a:p>
                      <a:pPr algn="ctr"/>
                      <a:r>
                        <a:rPr lang="en-US" dirty="0" smtClean="0"/>
                        <a:t>12,264*</a:t>
                      </a:r>
                      <a:endParaRPr lang="en-US" dirty="0"/>
                    </a:p>
                  </a:txBody>
                  <a:tcPr/>
                </a:tc>
                <a:extLst>
                  <a:ext uri="{0D108BD9-81ED-4DB2-BD59-A6C34878D82A}">
                    <a16:rowId xmlns:a16="http://schemas.microsoft.com/office/drawing/2014/main" xmlns="" val="3462323688"/>
                  </a:ext>
                </a:extLst>
              </a:tr>
            </a:tbl>
          </a:graphicData>
        </a:graphic>
      </p:graphicFrame>
      <p:sp>
        <p:nvSpPr>
          <p:cNvPr id="11" name="TextBox 10"/>
          <p:cNvSpPr txBox="1"/>
          <p:nvPr/>
        </p:nvSpPr>
        <p:spPr>
          <a:xfrm>
            <a:off x="7708298" y="5819052"/>
            <a:ext cx="2046817" cy="307777"/>
          </a:xfrm>
          <a:prstGeom prst="rect">
            <a:avLst/>
          </a:prstGeom>
          <a:noFill/>
        </p:spPr>
        <p:txBody>
          <a:bodyPr wrap="square" rtlCol="0">
            <a:spAutoFit/>
          </a:bodyPr>
          <a:lstStyle/>
          <a:p>
            <a:pPr algn="r"/>
            <a:r>
              <a:rPr lang="en-US" sz="1400" dirty="0" smtClean="0">
                <a:solidFill>
                  <a:schemeClr val="accent5">
                    <a:lumMod val="75000"/>
                  </a:schemeClr>
                </a:solidFill>
                <a:latin typeface="Calibri" panose="020F0502020204030204" pitchFamily="34" charset="0"/>
              </a:rPr>
              <a:t>*As of December 8, 2018</a:t>
            </a:r>
          </a:p>
        </p:txBody>
      </p:sp>
    </p:spTree>
    <p:extLst>
      <p:ext uri="{BB962C8B-B14F-4D97-AF65-F5344CB8AC3E}">
        <p14:creationId xmlns:p14="http://schemas.microsoft.com/office/powerpoint/2010/main" val="4112080828"/>
      </p:ext>
    </p:extLst>
  </p:cSld>
  <p:clrMapOvr>
    <a:masterClrMapping/>
  </p:clrMapOvr>
  <p:transition>
    <p:fade/>
  </p:transition>
</p:sld>
</file>

<file path=ppt/theme/theme1.xml><?xml version="1.0" encoding="utf-8"?>
<a:theme xmlns:a="http://schemas.openxmlformats.org/drawingml/2006/main" name="NCIRD-2016-9b">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9b" id="{C72C50AE-E64E-4C93-A1D5-08358D5E7A36}" vid="{BC44D0F9-662E-4239-B54B-CC907E7FC48E}"/>
    </a:ext>
  </a:extLst>
</a:theme>
</file>

<file path=ppt/theme/theme10.xml><?xml version="1.0" encoding="utf-8"?>
<a:theme xmlns:a="http://schemas.openxmlformats.org/drawingml/2006/main" name="8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1.xml><?xml version="1.0" encoding="utf-8"?>
<a:theme xmlns:a="http://schemas.openxmlformats.org/drawingml/2006/main" name="9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2.xml><?xml version="1.0" encoding="utf-8"?>
<a:theme xmlns:a="http://schemas.openxmlformats.org/drawingml/2006/main" name="NCIRD-2016-8">
  <a:themeElements>
    <a:clrScheme name="colors-ncird-2016-7">
      <a:dk1>
        <a:srgbClr val="0E66AF"/>
      </a:dk1>
      <a:lt1>
        <a:srgbClr val="FFE8A2"/>
      </a:lt1>
      <a:dk2>
        <a:srgbClr val="474747"/>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8" id="{F7AE5EFB-B78F-4CA1-99ED-C7E3B2CD74AB}" vid="{27EE0A81-D197-4352-A022-D99D94FB099F}"/>
    </a:ext>
  </a:extLst>
</a:theme>
</file>

<file path=ppt/theme/theme13.xml><?xml version="1.0" encoding="utf-8"?>
<a:theme xmlns:a="http://schemas.openxmlformats.org/drawingml/2006/main" name="1_NCIRD-2016-8">
  <a:themeElements>
    <a:clrScheme name="colors-ncird-2016-7">
      <a:dk1>
        <a:srgbClr val="0E66AF"/>
      </a:dk1>
      <a:lt1>
        <a:srgbClr val="FFE8A2"/>
      </a:lt1>
      <a:dk2>
        <a:srgbClr val="474747"/>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8" id="{F7AE5EFB-B78F-4CA1-99ED-C7E3B2CD74AB}" vid="{27EE0A81-D197-4352-A022-D99D94FB099F}"/>
    </a:ext>
  </a:extLst>
</a:theme>
</file>

<file path=ppt/theme/theme14.xml><?xml version="1.0" encoding="utf-8"?>
<a:theme xmlns:a="http://schemas.openxmlformats.org/drawingml/2006/main" name="2_NCIRD-2016-8">
  <a:themeElements>
    <a:clrScheme name="colors-ncird-2016-7">
      <a:dk1>
        <a:srgbClr val="0E66AF"/>
      </a:dk1>
      <a:lt1>
        <a:srgbClr val="FFE8A2"/>
      </a:lt1>
      <a:dk2>
        <a:srgbClr val="474747"/>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8" id="{F7AE5EFB-B78F-4CA1-99ED-C7E3B2CD74AB}" vid="{27EE0A81-D197-4352-A022-D99D94FB099F}"/>
    </a:ext>
  </a:extLst>
</a:theme>
</file>

<file path=ppt/theme/theme15.xml><?xml version="1.0" encoding="utf-8"?>
<a:theme xmlns:a="http://schemas.openxmlformats.org/drawingml/2006/main" name="10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6.xml><?xml version="1.0" encoding="utf-8"?>
<a:theme xmlns:a="http://schemas.openxmlformats.org/drawingml/2006/main" name="NCIRD-2016-5">
  <a:themeElements>
    <a:clrScheme name="Custom 3">
      <a:dk1>
        <a:srgbClr val="0E66AF"/>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5" id="{719414FE-7F4B-4611-A6BF-DFBC600C7144}" vid="{F9092099-D7E5-4CEF-8575-3BC46013F4D1}"/>
    </a:ext>
  </a:extLst>
</a:theme>
</file>

<file path=ppt/theme/theme17.xml><?xml version="1.0" encoding="utf-8"?>
<a:theme xmlns:a="http://schemas.openxmlformats.org/drawingml/2006/main" name="1_NCIRD-2016-9b">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9b" id="{C72C50AE-E64E-4C93-A1D5-08358D5E7A36}" vid="{BC44D0F9-662E-4239-B54B-CC907E7FC48E}"/>
    </a:ext>
  </a:extLst>
</a:theme>
</file>

<file path=ppt/theme/theme18.xml><?xml version="1.0" encoding="utf-8"?>
<a:theme xmlns:a="http://schemas.openxmlformats.org/drawingml/2006/main" name="2_NCIRD-2016-9b">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9b" id="{C72C50AE-E64E-4C93-A1D5-08358D5E7A36}" vid="{BC44D0F9-662E-4239-B54B-CC907E7FC48E}"/>
    </a:ext>
  </a:extLst>
</a:theme>
</file>

<file path=ppt/theme/theme19.xml><?xml version="1.0" encoding="utf-8"?>
<a:theme xmlns:a="http://schemas.openxmlformats.org/drawingml/2006/main" name="3_NCIRD-2016-9b">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9b" id="{C72C50AE-E64E-4C93-A1D5-08358D5E7A36}" vid="{BC44D0F9-662E-4239-B54B-CC907E7FC48E}"/>
    </a:ext>
  </a:extLst>
</a:theme>
</file>

<file path=ppt/theme/theme2.xml><?xml version="1.0" encoding="utf-8"?>
<a:theme xmlns:a="http://schemas.openxmlformats.org/drawingml/2006/main" name="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0.xml><?xml version="1.0" encoding="utf-8"?>
<a:theme xmlns:a="http://schemas.openxmlformats.org/drawingml/2006/main" name="Office Theme">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2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3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4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5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8.xml><?xml version="1.0" encoding="utf-8"?>
<a:theme xmlns:a="http://schemas.openxmlformats.org/drawingml/2006/main" name="6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9.xml><?xml version="1.0" encoding="utf-8"?>
<a:theme xmlns:a="http://schemas.openxmlformats.org/drawingml/2006/main" name="7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7767E7A9D434449847F1A40BC7141E" ma:contentTypeVersion="1" ma:contentTypeDescription="Create a new document." ma:contentTypeScope="" ma:versionID="01573633aa3756b2f38842672178bc79">
  <xsd:schema xmlns:xsd="http://www.w3.org/2001/XMLSchema" xmlns:xs="http://www.w3.org/2001/XMLSchema" xmlns:p="http://schemas.microsoft.com/office/2006/metadata/properties" xmlns:ns1="http://schemas.microsoft.com/sharepoint/v3" xmlns:ns2="c1b87af4-f275-4c5d-8ef7-1cff048bb152" targetNamespace="http://schemas.microsoft.com/office/2006/metadata/properties" ma:root="true" ma:fieldsID="1fb853e6004d247c853a561ce5274fa7" ns1:_="" ns2:_="">
    <xsd:import namespace="http://schemas.microsoft.com/sharepoint/v3"/>
    <xsd:import namespace="c1b87af4-f275-4c5d-8ef7-1cff048bb15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1b87af4-f275-4c5d-8ef7-1cff048bb15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c1b87af4-f275-4c5d-8ef7-1cff048bb152">JQ2NXUWPYYKJ-605087086-17</_dlc_DocId>
    <_dlc_DocIdUrl xmlns="c1b87af4-f275-4c5d-8ef7-1cff048bb152">
      <Url>https://esp.cdc.gov/sites/ncird/OD/HCSO/_layouts/15/DocIdRedir.aspx?ID=JQ2NXUWPYYKJ-605087086-17</Url>
      <Description>JQ2NXUWPYYKJ-605087086-17</Description>
    </_dlc_DocIdUrl>
  </documentManagement>
</p:properties>
</file>

<file path=customXml/itemProps1.xml><?xml version="1.0" encoding="utf-8"?>
<ds:datastoreItem xmlns:ds="http://schemas.openxmlformats.org/officeDocument/2006/customXml" ds:itemID="{5CB8976A-8BBD-429D-908C-B784BEB8D7BD}">
  <ds:schemaRefs>
    <ds:schemaRef ds:uri="http://schemas.microsoft.com/sharepoint/events"/>
  </ds:schemaRefs>
</ds:datastoreItem>
</file>

<file path=customXml/itemProps2.xml><?xml version="1.0" encoding="utf-8"?>
<ds:datastoreItem xmlns:ds="http://schemas.openxmlformats.org/officeDocument/2006/customXml" ds:itemID="{F989D7AD-812E-4DCA-B246-E556234E477C}">
  <ds:schemaRefs>
    <ds:schemaRef ds:uri="http://schemas.microsoft.com/sharepoint/v3/contenttype/forms"/>
  </ds:schemaRefs>
</ds:datastoreItem>
</file>

<file path=customXml/itemProps3.xml><?xml version="1.0" encoding="utf-8"?>
<ds:datastoreItem xmlns:ds="http://schemas.openxmlformats.org/officeDocument/2006/customXml" ds:itemID="{04D4CE3C-F1A6-44E8-A518-5517112105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1b87af4-f275-4c5d-8ef7-1cff048bb1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B91150-3F69-4E5B-95CE-391BDBE5635F}">
  <ds:schemaRefs>
    <ds:schemaRef ds:uri="http://schemas.microsoft.com/sharepoint/v3"/>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http://schemas.microsoft.com/office/infopath/2007/PartnerControls"/>
    <ds:schemaRef ds:uri="c1b87af4-f275-4c5d-8ef7-1cff048bb15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19655</TotalTime>
  <Words>8025</Words>
  <Application>Microsoft Office PowerPoint</Application>
  <PresentationFormat>Widescreen</PresentationFormat>
  <Paragraphs>832</Paragraphs>
  <Slides>59</Slides>
  <Notes>55</Notes>
  <HiddenSlides>0</HiddenSlides>
  <MMClips>0</MMClips>
  <ScaleCrop>false</ScaleCrop>
  <HeadingPairs>
    <vt:vector size="6" baseType="variant">
      <vt:variant>
        <vt:lpstr>Fonts Used</vt:lpstr>
      </vt:variant>
      <vt:variant>
        <vt:i4>6</vt:i4>
      </vt:variant>
      <vt:variant>
        <vt:lpstr>Theme</vt:lpstr>
      </vt:variant>
      <vt:variant>
        <vt:i4>19</vt:i4>
      </vt:variant>
      <vt:variant>
        <vt:lpstr>Slide Titles</vt:lpstr>
      </vt:variant>
      <vt:variant>
        <vt:i4>59</vt:i4>
      </vt:variant>
    </vt:vector>
  </HeadingPairs>
  <TitlesOfParts>
    <vt:vector size="84" baseType="lpstr">
      <vt:lpstr>Wingdings</vt:lpstr>
      <vt:lpstr>Arial</vt:lpstr>
      <vt:lpstr>Courier New</vt:lpstr>
      <vt:lpstr>Calibri</vt:lpstr>
      <vt:lpstr>Myriad Web Pro</vt:lpstr>
      <vt:lpstr>Times New Roman</vt:lpstr>
      <vt:lpstr>NCIRD-2016-9b</vt:lpstr>
      <vt:lpstr>NCEH_ATSDR_combined</vt:lpstr>
      <vt:lpstr>1_NCEH_ATSDR_combined</vt:lpstr>
      <vt:lpstr>2_NCEH_ATSDR_combined</vt:lpstr>
      <vt:lpstr>3_NCEH_ATSDR_combined</vt:lpstr>
      <vt:lpstr>4_NCEH_ATSDR_combined</vt:lpstr>
      <vt:lpstr>5_NCEH_ATSDR_combined</vt:lpstr>
      <vt:lpstr>6_NCEH_ATSDR_combined</vt:lpstr>
      <vt:lpstr>7_NCEH_ATSDR_combined</vt:lpstr>
      <vt:lpstr>8_NCEH_ATSDR_combined</vt:lpstr>
      <vt:lpstr>9_NCEH_ATSDR_combined</vt:lpstr>
      <vt:lpstr>NCIRD-2016-8</vt:lpstr>
      <vt:lpstr>1_NCIRD-2016-8</vt:lpstr>
      <vt:lpstr>2_NCIRD-2016-8</vt:lpstr>
      <vt:lpstr>10_NCEH_ATSDR_combined</vt:lpstr>
      <vt:lpstr>NCIRD-2016-5</vt:lpstr>
      <vt:lpstr>1_NCIRD-2016-9b</vt:lpstr>
      <vt:lpstr>2_NCIRD-2016-9b</vt:lpstr>
      <vt:lpstr>3_NCIRD-2016-9b</vt:lpstr>
      <vt:lpstr>Maternal Immunization: Research to Practice and Making a Strong Recommendation </vt:lpstr>
      <vt:lpstr>Disclosure</vt:lpstr>
      <vt:lpstr>Presentation Objectives</vt:lpstr>
      <vt:lpstr>Importance of Maternal Immunization </vt:lpstr>
      <vt:lpstr>PowerPoint Presentation</vt:lpstr>
      <vt:lpstr>Influenza and Pregnancy</vt:lpstr>
      <vt:lpstr>History of Recommendations for influenza vaccine  during pregnancy</vt:lpstr>
      <vt:lpstr>Burden of Pertussis</vt:lpstr>
      <vt:lpstr>Pertussis cases reported in the U.S.</vt:lpstr>
      <vt:lpstr>Burden of Flu</vt:lpstr>
      <vt:lpstr>Tdap Vaccination Recommendation</vt:lpstr>
      <vt:lpstr>Tdap Vaccination Recommendations </vt:lpstr>
      <vt:lpstr>History of Recommendations for Tdap vaccine during pregnancy</vt:lpstr>
      <vt:lpstr>PowerPoint Presentation</vt:lpstr>
      <vt:lpstr>What does communication research tell us? </vt:lpstr>
      <vt:lpstr>Understanding vaccine knowledge, attitudes and beliefs</vt:lpstr>
      <vt:lpstr>Summary of Findings from 2014 Mixed Methods Research</vt:lpstr>
      <vt:lpstr>Additional Research: November – December 2016</vt:lpstr>
      <vt:lpstr>Pregnant women: Key findings</vt:lpstr>
      <vt:lpstr>Key Findings: Pregnant Women</vt:lpstr>
      <vt:lpstr>CDC longitudinal survey of first-time expectant moms</vt:lpstr>
      <vt:lpstr>How HCPs Talk about Maternal Vaccines </vt:lpstr>
      <vt:lpstr>Guiding Principles for Pregnant Women </vt:lpstr>
      <vt:lpstr>Guiding Principles for Ob-Gyns</vt:lpstr>
      <vt:lpstr>Flu Vaccination Barriers and Facilitators in Pregnant Women </vt:lpstr>
      <vt:lpstr>Best Ways to Reach Pregnant Women</vt:lpstr>
      <vt:lpstr>Role of Health Care Provider</vt:lpstr>
      <vt:lpstr>    </vt:lpstr>
      <vt:lpstr>PowerPoint Presentation</vt:lpstr>
      <vt:lpstr>Standards for Adult Immunization Practice</vt:lpstr>
      <vt:lpstr>Present Vaccination as a Standard Part of Obstetric Care </vt:lpstr>
      <vt:lpstr>Making a strong recommendation</vt:lpstr>
      <vt:lpstr>Vaccination Uptake by Provider Recommendation and Offer</vt:lpstr>
      <vt:lpstr>A Strong Recommendation Makes a Difference</vt:lpstr>
      <vt:lpstr>Strong Vaccine Recommendation </vt:lpstr>
      <vt:lpstr>SHARE information with pregnant patients</vt:lpstr>
      <vt:lpstr>Vaccination Recommendation for Parents </vt:lpstr>
      <vt:lpstr>Immunization coverage and challenges</vt:lpstr>
      <vt:lpstr>Maternal vaccination coverage</vt:lpstr>
      <vt:lpstr>Influenza vaccination coverage among pregnant women, 2010–2011 through 2016–2017 influenza seasons</vt:lpstr>
      <vt:lpstr>Tdap vaccine coverage among pregnant women</vt:lpstr>
      <vt:lpstr>Childhood immunization coverage</vt:lpstr>
      <vt:lpstr>PowerPoint Presentation</vt:lpstr>
      <vt:lpstr>CDC Resources and Tools</vt:lpstr>
      <vt:lpstr>Immunization training for clinicians</vt:lpstr>
      <vt:lpstr> CDC Medscape expert commentaries</vt:lpstr>
      <vt:lpstr>#HowIRecommend videos: Maternal immunization</vt:lpstr>
      <vt:lpstr>Maternal immunization: Toolkit for prenatal care providers</vt:lpstr>
      <vt:lpstr>Maternal immunization: Digital resources</vt:lpstr>
      <vt:lpstr>Maternal immunization: Print resources</vt:lpstr>
      <vt:lpstr>Provider resources for vaccine conversations with parents</vt:lpstr>
      <vt:lpstr>Childhood immunization materials to share with parents</vt:lpstr>
      <vt:lpstr>Infant immunization FAQs</vt:lpstr>
      <vt:lpstr>The bottom line on maternal immunization</vt:lpstr>
      <vt:lpstr>The bottom line on childhood immunization</vt:lpstr>
      <vt:lpstr>Who Are Immunization Champions?  </vt:lpstr>
      <vt:lpstr>CDC Childhood Immunization Champions </vt:lpstr>
      <vt:lpstr>What Can YOU Do?</vt:lpstr>
      <vt:lpstr>Questions? </vt:lpstr>
    </vt:vector>
  </TitlesOfParts>
  <Company>CDC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Breanne Van Dyne</cp:lastModifiedBy>
  <cp:revision>1039</cp:revision>
  <cp:lastPrinted>2019-01-15T13:42:05Z</cp:lastPrinted>
  <dcterms:created xsi:type="dcterms:W3CDTF">2011-03-17T17:43:16Z</dcterms:created>
  <dcterms:modified xsi:type="dcterms:W3CDTF">2019-03-07T20:18:19Z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0x010100C97767E7A9D434449847F1A40BC7141E</vt:lpwstr>
  </property>
  <property fmtid="{D5CDD505-2E9C-101B-9397-08002B2CF9AE}" pid="4" name="_dlc_DocIdItemGuid">
    <vt:lpwstr>bdab446f-01cf-4853-b8f9-9c6aebe517bb</vt:lpwstr>
  </property>
</Properties>
</file>