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7" r:id="rId65"/>
    <p:sldId id="425" r:id="rId66"/>
    <p:sldId id="42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Neuzil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F85F-1F28-4F27-9548-38C6C2869D9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74164-FF06-4317-B3B4-57D4D495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4" y="240919"/>
            <a:ext cx="2486981" cy="78506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980593" y="552971"/>
            <a:ext cx="5832237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15815" y="1131277"/>
            <a:ext cx="5862" cy="5462954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3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6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0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7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9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6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9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" y="126214"/>
            <a:ext cx="1460996" cy="4611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752600" y="182880"/>
            <a:ext cx="7060230" cy="0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82880" y="762000"/>
            <a:ext cx="0" cy="5832231"/>
          </a:xfrm>
          <a:prstGeom prst="line">
            <a:avLst/>
          </a:prstGeom>
          <a:ln w="38100">
            <a:solidFill>
              <a:srgbClr val="E5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2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FCC8-0E64-4B55-A9E2-494F59DD33C3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DDD2-A74A-4FB3-8234-70774210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ofi.us/en/products-and-resources/vaccines/yellow-fever-vaccine-inform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sr/don/18-april-2019-yellow-fever-brazil/en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who.int/csr/don/09-january-2019-yellow-fever-nigeria/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CAcQjRxqFQoTCIOKm_2-5ccCFcUnHgod7GQIvg&amp;url=https://en.wikipedia.org/wiki/Ty21a&amp;psig=AFQjCNHtfwOxYJNO2UmjYZln5PJ96DnJww&amp;ust=144173480567978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uact=8&amp;ved=0CAcQjRxqFQoTCJXIqorWq8gCFYLZPgodXVgDOQ&amp;url=http://www.meritpharm.com/product/havrix-hepatitis-a-vaccine/&amp;psig=AFQjCNGANrDh2g1MMzX30_heFx0bJS2eJA&amp;ust=144414621635354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uact=8&amp;ved=0CAcQjRxqFQoTCJXkurbWq8gCFQFzPgodM_YIcQ&amp;url=http://www.hkapi.hk/medicine_detail_chi.asp?mid=490&amp;psig=AFQjCNFRuU4rZxjGwSQKUtnD6nFR4majKw&amp;ust=1444146307232426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3.bp.blogspot.com/-QR3YVrMX8fU/Tl_0FPloBpI/AAAAAAAAH4U/-CjtqxaOCOc/s1600/cholera_spread_seventh_pandemi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Vaccines to Mitigate Risk </a:t>
            </a:r>
            <a:br>
              <a:rPr lang="en-US" dirty="0"/>
            </a:br>
            <a:r>
              <a:rPr lang="en-US" dirty="0"/>
              <a:t>During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505019"/>
            <a:ext cx="6400800" cy="1069453"/>
          </a:xfrm>
        </p:spPr>
        <p:txBody>
          <a:bodyPr>
            <a:normAutofit/>
          </a:bodyPr>
          <a:lstStyle/>
          <a:p>
            <a:r>
              <a:rPr lang="en-US" sz="2800" dirty="0"/>
              <a:t>Wilbur H. Chen, MD, MS, FACP, FIDSA</a:t>
            </a:r>
          </a:p>
          <a:p>
            <a:r>
              <a:rPr lang="en-US" sz="2800" dirty="0"/>
              <a:t>30 May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69" y="2848100"/>
            <a:ext cx="2498043" cy="24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YF: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u="sng" dirty="0"/>
              <a:t>Geography</a:t>
            </a:r>
          </a:p>
          <a:p>
            <a:pPr marL="230188" indent="0">
              <a:lnSpc>
                <a:spcPct val="80000"/>
              </a:lnSpc>
              <a:buNone/>
            </a:pPr>
            <a:r>
              <a:rPr lang="en-US" sz="2400" dirty="0"/>
              <a:t>Sub-Saharan Africa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87% cases and 50% case-fatality ratio</a:t>
            </a:r>
          </a:p>
          <a:p>
            <a:pPr marL="230188" indent="0">
              <a:lnSpc>
                <a:spcPct val="80000"/>
              </a:lnSpc>
              <a:buNone/>
            </a:pPr>
            <a:r>
              <a:rPr lang="en-US" sz="2400" dirty="0"/>
              <a:t>Tropical South America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13% cases and 20% case-fatality ratio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u="sng" dirty="0"/>
              <a:t>Seasonality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All-year but peaks with mosquito breeding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South America</a:t>
            </a:r>
            <a:r>
              <a:rPr lang="en-US" sz="2400" dirty="0"/>
              <a:t>: peak rainfall, humidity, temp = Jan-May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West Africa</a:t>
            </a:r>
            <a:r>
              <a:rPr lang="en-US" sz="2400" dirty="0"/>
              <a:t>: late rainy season to early dry season = July-Oct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54989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WHO YF Risk Maps,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93" y="1417638"/>
            <a:ext cx="4050930" cy="2292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67" y="3886200"/>
            <a:ext cx="2329956" cy="27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YF: 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Majority of human infections are asymptomatic</a:t>
            </a:r>
          </a:p>
          <a:p>
            <a:r>
              <a:rPr lang="en-US" sz="2400" dirty="0"/>
              <a:t>But, spectrum can be mild to severe</a:t>
            </a:r>
          </a:p>
          <a:p>
            <a:endParaRPr lang="en-US" sz="1200" dirty="0"/>
          </a:p>
          <a:p>
            <a:r>
              <a:rPr lang="en-US" sz="2400" dirty="0"/>
              <a:t>Incubation 3-6 days</a:t>
            </a:r>
            <a:endParaRPr lang="en-US" sz="2400" u="sng" dirty="0">
              <a:solidFill>
                <a:srgbClr val="0070C0"/>
              </a:solidFill>
            </a:endParaRPr>
          </a:p>
          <a:p>
            <a:r>
              <a:rPr lang="en-US" sz="2400" u="sng" dirty="0">
                <a:solidFill>
                  <a:srgbClr val="0070C0"/>
                </a:solidFill>
              </a:rPr>
              <a:t>Initial</a:t>
            </a:r>
            <a:r>
              <a:rPr lang="en-US" sz="2400" dirty="0">
                <a:solidFill>
                  <a:srgbClr val="0070C0"/>
                </a:solidFill>
              </a:rPr>
              <a:t> stage</a:t>
            </a:r>
            <a:r>
              <a:rPr lang="en-US" sz="2400" dirty="0"/>
              <a:t>: Abrupt Fever and severe Headache; non-specific flu symptoms</a:t>
            </a:r>
          </a:p>
          <a:p>
            <a:r>
              <a:rPr lang="en-US" sz="2400" dirty="0"/>
              <a:t>Recovery period or brief </a:t>
            </a:r>
            <a:r>
              <a:rPr lang="en-US" sz="2400" u="sng" dirty="0">
                <a:solidFill>
                  <a:srgbClr val="0070C0"/>
                </a:solidFill>
              </a:rPr>
              <a:t>remission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(viremia present): 1 day</a:t>
            </a:r>
          </a:p>
          <a:p>
            <a:r>
              <a:rPr lang="en-US" sz="2400" u="sng" dirty="0">
                <a:solidFill>
                  <a:srgbClr val="0070C0"/>
                </a:solidFill>
              </a:rPr>
              <a:t>Toxic</a:t>
            </a:r>
            <a:r>
              <a:rPr lang="en-US" sz="2400" dirty="0">
                <a:solidFill>
                  <a:srgbClr val="0070C0"/>
                </a:solidFill>
              </a:rPr>
              <a:t> phase </a:t>
            </a:r>
            <a:r>
              <a:rPr lang="en-US" sz="2400" dirty="0"/>
              <a:t>(15%): F, N/V, myalgia, arthralgia, jaundice epigastric pain, renal insufficiency, and cardiovascular instability (viremia often not present)</a:t>
            </a:r>
          </a:p>
          <a:p>
            <a:pPr lvl="1"/>
            <a:r>
              <a:rPr lang="en-US" sz="2000" dirty="0"/>
              <a:t>Multi-organ failure with bleeding diathesis.</a:t>
            </a:r>
          </a:p>
          <a:p>
            <a:pPr lvl="1"/>
            <a:r>
              <a:rPr lang="en-US" sz="2000" dirty="0"/>
              <a:t>Case-fatality ratio 20-50%; especially with severe yellow fever with </a:t>
            </a:r>
            <a:r>
              <a:rPr lang="en-US" sz="2000" dirty="0" err="1"/>
              <a:t>hepatorenal</a:t>
            </a:r>
            <a:r>
              <a:rPr lang="en-US" sz="2000" dirty="0"/>
              <a:t> dysfunction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YF: Risk to Traveler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13715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2-week stay for unvaccinated traveler: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West Africa	50 illnesses per 100,000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South America	  5 illnesses per 100,000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54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YF: Prevention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114800"/>
            <a:ext cx="5415708" cy="2364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Clothing barrier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Insect repellent (DEET)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Vaccination</a:t>
            </a:r>
          </a:p>
          <a:p>
            <a:endParaRPr 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There is no specific treatment, limited to supportive care</a:t>
            </a:r>
          </a:p>
        </p:txBody>
      </p:sp>
    </p:spTree>
    <p:extLst>
      <p:ext uri="{BB962C8B-B14F-4D97-AF65-F5344CB8AC3E}">
        <p14:creationId xmlns:p14="http://schemas.microsoft.com/office/powerpoint/2010/main" val="425131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 Available YF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</a:rPr>
              <a:t>Manufacturer:				WHO pre-qualify: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Sanofi Pasteur, France				1987</a:t>
            </a:r>
          </a:p>
          <a:p>
            <a:pPr lvl="0"/>
            <a:r>
              <a:rPr lang="en-US" sz="2800" dirty="0" err="1">
                <a:solidFill>
                  <a:prstClr val="black"/>
                </a:solidFill>
              </a:rPr>
              <a:t>Institut</a:t>
            </a:r>
            <a:r>
              <a:rPr lang="en-US" sz="2800" dirty="0">
                <a:solidFill>
                  <a:prstClr val="black"/>
                </a:solidFill>
              </a:rPr>
              <a:t> Pasteur de Dakar, Senegal		1999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Bio-</a:t>
            </a:r>
            <a:r>
              <a:rPr lang="en-US" sz="2800" dirty="0" err="1">
                <a:solidFill>
                  <a:prstClr val="black"/>
                </a:solidFill>
              </a:rPr>
              <a:t>Manguinhos</a:t>
            </a:r>
            <a:r>
              <a:rPr lang="en-US" sz="2800" dirty="0">
                <a:solidFill>
                  <a:prstClr val="black"/>
                </a:solidFill>
              </a:rPr>
              <a:t>, Brazil			2001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FSUE </a:t>
            </a:r>
            <a:r>
              <a:rPr lang="en-US" sz="2800" dirty="0" err="1">
                <a:solidFill>
                  <a:prstClr val="black"/>
                </a:solidFill>
              </a:rPr>
              <a:t>Chumakov</a:t>
            </a:r>
            <a:r>
              <a:rPr lang="en-US" sz="2800" dirty="0">
                <a:solidFill>
                  <a:prstClr val="black"/>
                </a:solidFill>
              </a:rPr>
              <a:t>, Russia			2009</a:t>
            </a:r>
          </a:p>
        </p:txBody>
      </p:sp>
    </p:spTree>
    <p:extLst>
      <p:ext uri="{BB962C8B-B14F-4D97-AF65-F5344CB8AC3E}">
        <p14:creationId xmlns:p14="http://schemas.microsoft.com/office/powerpoint/2010/main" val="128742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YF Vaccine in U.S.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YF-Vax® </a:t>
            </a:r>
            <a:r>
              <a:rPr lang="en-US" sz="1400"/>
              <a:t>(sanofi pasteur)</a:t>
            </a:r>
          </a:p>
          <a:p>
            <a:pPr marL="274320" indent="-274320"/>
            <a:r>
              <a:rPr lang="en-US" sz="2800"/>
              <a:t>Live, attenuated 17D-204 strain</a:t>
            </a:r>
          </a:p>
          <a:p>
            <a:pPr marL="274320" indent="-274320"/>
            <a:r>
              <a:rPr lang="en-US" sz="2800"/>
              <a:t>Single parenteral dose, 0.5 mL</a:t>
            </a:r>
          </a:p>
          <a:p>
            <a:pPr marL="274320" indent="-274320"/>
            <a:r>
              <a:rPr lang="en-US" sz="2800"/>
              <a:t>Approved: age </a:t>
            </a:r>
            <a:r>
              <a:rPr lang="en-US" sz="2800">
                <a:cs typeface="Arial" charset="0"/>
              </a:rPr>
              <a:t>≥9 months</a:t>
            </a:r>
          </a:p>
          <a:p>
            <a:pPr marL="274320" indent="-274320"/>
            <a:r>
              <a:rPr lang="en-US" sz="2800"/>
              <a:t>International Certificate of Vaccination </a:t>
            </a:r>
          </a:p>
          <a:p>
            <a:pPr lvl="1"/>
            <a:r>
              <a:rPr lang="en-US" sz="2000"/>
              <a:t>valid beginning 10 days after the date of vaccination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2653202"/>
            <a:ext cx="1752600" cy="2537195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rot="5400000">
            <a:off x="7451709" y="1858887"/>
            <a:ext cx="457200" cy="457200"/>
          </a:xfrm>
          <a:prstGeom prst="bentArrow">
            <a:avLst>
              <a:gd name="adj1" fmla="val 25000"/>
              <a:gd name="adj2" fmla="val 25000"/>
              <a:gd name="adj3" fmla="val 35084"/>
              <a:gd name="adj4" fmla="val 4375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48" y="1428524"/>
            <a:ext cx="13716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138" y="4708885"/>
            <a:ext cx="5306179" cy="163121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70C0"/>
                </a:solidFill>
              </a:rPr>
              <a:t>International Health Regulations (IHR), since June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</a:rPr>
              <a:t>WHO World Health Assembly in May 2014: lifetime (i.e., no booster doses necessary).  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0070C0"/>
                </a:solidFill>
              </a:rPr>
              <a:t>ACIP recommendations (Feb 26,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</a:rPr>
              <a:t>10 year boosters not required</a:t>
            </a:r>
          </a:p>
        </p:txBody>
      </p:sp>
    </p:spTree>
    <p:extLst>
      <p:ext uri="{BB962C8B-B14F-4D97-AF65-F5344CB8AC3E}">
        <p14:creationId xmlns:p14="http://schemas.microsoft.com/office/powerpoint/2010/main" val="28516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“Sanofi Pasteur’s new state-of-the-art YF-VAX</a:t>
            </a:r>
            <a:r>
              <a:rPr lang="en-US" baseline="30000" dirty="0"/>
              <a:t>®</a:t>
            </a:r>
            <a:r>
              <a:rPr lang="en-US" dirty="0"/>
              <a:t> (Yellow Fever Vaccine) production facility has been licensed by the U.S. FDA and the transition of production continues. We are currently reassessing the YF-VAX return to supply timing and will </a:t>
            </a:r>
            <a:r>
              <a:rPr lang="en-US" u="sng" dirty="0"/>
              <a:t>provide an update by the end of 2019</a:t>
            </a:r>
            <a:r>
              <a:rPr lang="en-US" dirty="0"/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08725"/>
            <a:ext cx="5585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Sanofi Pasteur website, accessed 09 May 2019</a:t>
            </a:r>
          </a:p>
          <a:p>
            <a:r>
              <a:rPr lang="en-US" sz="1100" dirty="0">
                <a:hlinkClick r:id="rId2"/>
              </a:rPr>
              <a:t>https://www.sanofi.us/en/products-and-resources/vaccines/yellow-fever-vaccine-information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787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318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YF Vaccine: Contraindications</a:t>
            </a:r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0263" y="1600200"/>
            <a:ext cx="8229600" cy="251459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3400"/>
              <a:t>Hypersensitivity to vaccine components: egg/chicken proteins, gelatin, latex (vial stopper)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3400"/>
              <a:t>Prior anaphylaxis with vaccination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3400"/>
              <a:t>Immunedeficiencies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en-US"/>
              <a:t>symptomatic HIV, CD4 &lt;200, malignant neoplasms, transplantation, etc.</a:t>
            </a:r>
          </a:p>
          <a:p>
            <a:r>
              <a:rPr lang="en-US" sz="3400"/>
              <a:t>Infants age &lt;6 months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4196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YF Vaccine: Precautions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3100" dirty="0"/>
              <a:t>Age 6-8 months or Age ≥60 years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3100" dirty="0"/>
              <a:t>Pregnancy and breastfeeding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3100" dirty="0"/>
              <a:t>Asymptomatic HIV and CD4 200-499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7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YF Vaccine: </a:t>
            </a:r>
            <a:r>
              <a:rPr lang="en-US" dirty="0"/>
              <a:t>Safety and 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</a:rPr>
              <a:t>10-30% mild systemic reactions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low-grade fever, headache, myalgia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Hypersensitivity 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1.8 cases/100,000 doses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Vaccine-associated </a:t>
            </a:r>
            <a:r>
              <a:rPr lang="en-US" sz="2700" u="sng" dirty="0">
                <a:solidFill>
                  <a:prstClr val="black"/>
                </a:solidFill>
              </a:rPr>
              <a:t>Neurologic</a:t>
            </a:r>
            <a:r>
              <a:rPr lang="en-US" sz="2700" dirty="0">
                <a:solidFill>
                  <a:prstClr val="black"/>
                </a:solidFill>
              </a:rPr>
              <a:t> Disease (YEL-AND)</a:t>
            </a:r>
          </a:p>
          <a:p>
            <a:pPr marL="800100" lvl="2" indent="0">
              <a:spcBef>
                <a:spcPts val="0"/>
              </a:spcBef>
              <a:buNone/>
              <a:tabLst>
                <a:tab pos="1997075" algn="l"/>
              </a:tabLst>
            </a:pPr>
            <a:r>
              <a:rPr lang="en-US" sz="2000" dirty="0">
                <a:solidFill>
                  <a:prstClr val="black"/>
                </a:solidFill>
              </a:rPr>
              <a:t>3-28 d post-vax: Meningoencephalitis, GBS, bulbar/Bell palsy</a:t>
            </a:r>
          </a:p>
          <a:p>
            <a:pPr marL="1030288" lvl="2" indent="1588">
              <a:lnSpc>
                <a:spcPct val="110000"/>
              </a:lnSpc>
              <a:spcBef>
                <a:spcPts val="0"/>
              </a:spcBef>
              <a:buNone/>
              <a:tabLst>
                <a:tab pos="2228850" algn="l"/>
              </a:tabLst>
            </a:pPr>
            <a:r>
              <a:rPr lang="en-US" sz="1500" dirty="0">
                <a:solidFill>
                  <a:srgbClr val="0070C0"/>
                </a:solidFill>
              </a:rPr>
              <a:t>Overall: 	0.8 cases/100,000 doses</a:t>
            </a:r>
          </a:p>
          <a:p>
            <a:pPr marL="1030288" lvl="2" indent="1588">
              <a:lnSpc>
                <a:spcPct val="110000"/>
              </a:lnSpc>
              <a:spcBef>
                <a:spcPts val="0"/>
              </a:spcBef>
              <a:buNone/>
              <a:tabLst>
                <a:tab pos="2228850" algn="l"/>
              </a:tabLst>
            </a:pPr>
            <a:r>
              <a:rPr lang="en-US" sz="1500" dirty="0">
                <a:solidFill>
                  <a:srgbClr val="0070C0"/>
                </a:solidFill>
              </a:rPr>
              <a:t>Age 60-69:	1.6 cases/100,000 doses</a:t>
            </a:r>
          </a:p>
          <a:p>
            <a:pPr marL="1030288" lvl="2" indent="1588">
              <a:lnSpc>
                <a:spcPct val="110000"/>
              </a:lnSpc>
              <a:spcBef>
                <a:spcPts val="0"/>
              </a:spcBef>
              <a:buNone/>
              <a:tabLst>
                <a:tab pos="2228850" algn="l"/>
              </a:tabLst>
            </a:pPr>
            <a:r>
              <a:rPr lang="en-US" sz="1500" dirty="0">
                <a:solidFill>
                  <a:srgbClr val="0070C0"/>
                </a:solidFill>
              </a:rPr>
              <a:t>Age ≥70: 	2.3 cases/100,000 doses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Vaccine-associated </a:t>
            </a:r>
            <a:r>
              <a:rPr lang="en-US" sz="2700" u="sng" dirty="0" err="1">
                <a:solidFill>
                  <a:prstClr val="black"/>
                </a:solidFill>
              </a:rPr>
              <a:t>Viscerotropic</a:t>
            </a:r>
            <a:r>
              <a:rPr lang="en-US" sz="2700" dirty="0">
                <a:solidFill>
                  <a:prstClr val="black"/>
                </a:solidFill>
              </a:rPr>
              <a:t> Disease (YEL-AVD)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Viremia w/multi-organ involvement (63% case fatality)</a:t>
            </a:r>
          </a:p>
          <a:p>
            <a:pPr marL="1031875" lvl="2" indent="0">
              <a:lnSpc>
                <a:spcPct val="110000"/>
              </a:lnSpc>
              <a:spcBef>
                <a:spcPts val="0"/>
              </a:spcBef>
              <a:buNone/>
              <a:tabLst>
                <a:tab pos="2228850" algn="l"/>
              </a:tabLst>
            </a:pPr>
            <a:r>
              <a:rPr lang="en-US" sz="1500" dirty="0">
                <a:solidFill>
                  <a:srgbClr val="0070C0"/>
                </a:solidFill>
              </a:rPr>
              <a:t>Overall: 	0.4 cases/100,000 doses</a:t>
            </a:r>
          </a:p>
          <a:p>
            <a:pPr marL="1031875" lvl="2" indent="0">
              <a:lnSpc>
                <a:spcPct val="110000"/>
              </a:lnSpc>
              <a:spcBef>
                <a:spcPts val="0"/>
              </a:spcBef>
              <a:buNone/>
              <a:tabLst>
                <a:tab pos="2228850" algn="l"/>
              </a:tabLst>
            </a:pPr>
            <a:r>
              <a:rPr lang="en-US" sz="1500" dirty="0">
                <a:solidFill>
                  <a:srgbClr val="0070C0"/>
                </a:solidFill>
              </a:rPr>
              <a:t>Age 60-69:	1.0 cases/100,000 doses</a:t>
            </a:r>
          </a:p>
          <a:p>
            <a:pPr marL="1031875" lvl="2" indent="0">
              <a:lnSpc>
                <a:spcPct val="110000"/>
              </a:lnSpc>
              <a:spcBef>
                <a:spcPts val="0"/>
              </a:spcBef>
              <a:buNone/>
              <a:tabLst>
                <a:tab pos="2228850" algn="l"/>
              </a:tabLst>
            </a:pPr>
            <a:r>
              <a:rPr lang="en-US" sz="1500" dirty="0">
                <a:solidFill>
                  <a:srgbClr val="0070C0"/>
                </a:solidFill>
              </a:rPr>
              <a:t>Age≥70:	2.3 cases/100,000 doses</a:t>
            </a:r>
          </a:p>
        </p:txBody>
      </p:sp>
    </p:spTree>
    <p:extLst>
      <p:ext uri="{BB962C8B-B14F-4D97-AF65-F5344CB8AC3E}">
        <p14:creationId xmlns:p14="http://schemas.microsoft.com/office/powerpoint/2010/main" val="55200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YF Vaccine: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01" y="2209800"/>
            <a:ext cx="3276600" cy="24574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086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In endemic populations (assuming vaccine coverage of 60-80% of population):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2000"/>
              <a:t>Within 10 d	80-100% immunity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2000"/>
              <a:t>After 30 d	≥99% immunity</a:t>
            </a:r>
            <a:r>
              <a:rPr lang="en-US" sz="20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Among vaccinated travelers from industrialized countries: </a:t>
            </a:r>
            <a:r>
              <a:rPr lang="en-US" sz="2000"/>
              <a:t>One case, non-fatal (Spain to West Africa, 1988)</a:t>
            </a:r>
            <a:r>
              <a:rPr lang="en-US" sz="20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4274205" y="3515863"/>
            <a:ext cx="36357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5151" y="3361974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Vaccine Coverage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59130" y="3846555"/>
            <a:ext cx="18178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9615" y="3726908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Case Count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094787"/>
            <a:ext cx="33329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 MMWR 2010; 59: 1-27 &amp; Vaccines, 5</a:t>
            </a:r>
            <a:r>
              <a:rPr lang="en-US" sz="1100" baseline="30000" dirty="0"/>
              <a:t>th</a:t>
            </a:r>
            <a:r>
              <a:rPr lang="en-US" sz="1100" dirty="0"/>
              <a:t> </a:t>
            </a:r>
            <a:r>
              <a:rPr lang="en-US" sz="1100" dirty="0" err="1"/>
              <a:t>ed</a:t>
            </a:r>
            <a:r>
              <a:rPr lang="en-US" sz="1100" dirty="0"/>
              <a:t>: 2008: 959</a:t>
            </a:r>
          </a:p>
          <a:p>
            <a:r>
              <a:rPr lang="en-US" sz="1100" dirty="0"/>
              <a:t>2. Lancet 1989: 334:1275</a:t>
            </a:r>
          </a:p>
          <a:p>
            <a:r>
              <a:rPr lang="en-US" sz="1100" dirty="0"/>
              <a:t>Fig. WHO 2015</a:t>
            </a:r>
          </a:p>
        </p:txBody>
      </p:sp>
    </p:spTree>
    <p:extLst>
      <p:ext uri="{BB962C8B-B14F-4D97-AF65-F5344CB8AC3E}">
        <p14:creationId xmlns:p14="http://schemas.microsoft.com/office/powerpoint/2010/main" val="277623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YF Outbreaks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647"/>
            <a:ext cx="4660546" cy="3872752"/>
          </a:xfrm>
        </p:spPr>
        <p:txBody>
          <a:bodyPr>
            <a:normAutofit/>
          </a:bodyPr>
          <a:lstStyle/>
          <a:p>
            <a:r>
              <a:rPr lang="en-US" dirty="0"/>
              <a:t>Brazil </a:t>
            </a:r>
          </a:p>
          <a:p>
            <a:pPr lvl="1"/>
            <a:r>
              <a:rPr lang="en-US" dirty="0"/>
              <a:t>Sao Paulo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Nigeria</a:t>
            </a:r>
          </a:p>
          <a:p>
            <a:pPr lvl="1"/>
            <a:r>
              <a:rPr lang="en-US" dirty="0"/>
              <a:t>Edo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955898"/>
            <a:ext cx="3374144" cy="260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103751"/>
            <a:ext cx="43444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WHOYF Risk areas, accessed 09 May 2019:</a:t>
            </a:r>
          </a:p>
          <a:p>
            <a:r>
              <a:rPr lang="en-US" sz="1100" dirty="0">
                <a:hlinkClick r:id="rId3"/>
              </a:rPr>
              <a:t>https://www.who.int/csr/don/18-april-2019-yellow-fever-brazil/en/</a:t>
            </a:r>
            <a:endParaRPr lang="en-US" sz="1100" dirty="0"/>
          </a:p>
          <a:p>
            <a:r>
              <a:rPr lang="en-US" sz="1100" dirty="0">
                <a:hlinkClick r:id="rId4"/>
              </a:rPr>
              <a:t>https://www.who.int/csr/don/09-january-2019-yellow-fever-nigeria/en/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5" y="1230755"/>
            <a:ext cx="3583756" cy="25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Wilbur Chen received research grants from PaxVax, Inc. as the Principal Investigator for the pivotal licensure studies of </a:t>
            </a:r>
            <a:r>
              <a:rPr lang="en-US" dirty="0" err="1"/>
              <a:t>Vaxchora</a:t>
            </a:r>
            <a:endParaRPr lang="en-US" dirty="0"/>
          </a:p>
          <a:p>
            <a:r>
              <a:rPr lang="en-US" dirty="0"/>
              <a:t>PaxVax, Inc. is the manufacturer of </a:t>
            </a:r>
            <a:r>
              <a:rPr lang="en-US" dirty="0" err="1"/>
              <a:t>Vivotif</a:t>
            </a:r>
            <a:r>
              <a:rPr lang="en-US" dirty="0"/>
              <a:t> and </a:t>
            </a:r>
            <a:r>
              <a:rPr lang="en-US" dirty="0" err="1"/>
              <a:t>Vaxchora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6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foodborne risk…</a:t>
            </a:r>
          </a:p>
        </p:txBody>
      </p:sp>
      <p:pic>
        <p:nvPicPr>
          <p:cNvPr id="4" name="Picture 3" descr="H:\Wilbur's Clinical Studies\Ethiopia Serosurvey 2015\Pictures\20160306_095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334" y="2730894"/>
            <a:ext cx="4776840" cy="26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:\Wilbur's Clinical Studies\Ethiopia Serosurvey 2015\Pictures\20160304_170621_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87097"/>
            <a:ext cx="3856566" cy="21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chen\Desktop\Wilbur\Ethiopia\Ethiopia pictures_06-07Mar2016\20160306_103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3856566" cy="21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6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Enteric Fevers (Typhoid)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Human host-restricted bacterial pathogen</a:t>
            </a:r>
          </a:p>
          <a:p>
            <a:r>
              <a:rPr lang="en-US" i="1" dirty="0"/>
              <a:t>Salmonella </a:t>
            </a:r>
            <a:r>
              <a:rPr lang="en-US" i="1" dirty="0" err="1"/>
              <a:t>enterica</a:t>
            </a:r>
            <a:r>
              <a:rPr lang="en-US" i="1" dirty="0"/>
              <a:t> </a:t>
            </a:r>
            <a:r>
              <a:rPr lang="en-US" dirty="0"/>
              <a:t>subspecies </a:t>
            </a:r>
            <a:r>
              <a:rPr lang="en-US" i="1" dirty="0" err="1"/>
              <a:t>enterica</a:t>
            </a:r>
            <a:r>
              <a:rPr lang="en-US" dirty="0"/>
              <a:t> </a:t>
            </a:r>
            <a:r>
              <a:rPr lang="en-US" dirty="0" err="1"/>
              <a:t>serovar</a:t>
            </a:r>
            <a:r>
              <a:rPr lang="en-US" dirty="0"/>
              <a:t> Typhi (</a:t>
            </a:r>
            <a:r>
              <a:rPr lang="en-US" i="1" dirty="0"/>
              <a:t>S</a:t>
            </a:r>
            <a:r>
              <a:rPr lang="en-US" dirty="0"/>
              <a:t>. Typhi)</a:t>
            </a:r>
          </a:p>
          <a:p>
            <a:pPr lvl="1"/>
            <a:r>
              <a:rPr lang="en-US" sz="2000" i="1" dirty="0"/>
              <a:t>S</a:t>
            </a:r>
            <a:r>
              <a:rPr lang="en-US" sz="2000" dirty="0"/>
              <a:t>. Typhi: 22M illnesses and 200,000 deaths per year</a:t>
            </a:r>
          </a:p>
          <a:p>
            <a:r>
              <a:rPr lang="en-US" dirty="0" err="1"/>
              <a:t>serovars</a:t>
            </a:r>
            <a:r>
              <a:rPr lang="en-US" dirty="0"/>
              <a:t> </a:t>
            </a:r>
            <a:r>
              <a:rPr lang="en-US" dirty="0" err="1"/>
              <a:t>Paratyphi</a:t>
            </a:r>
            <a:r>
              <a:rPr lang="en-US" dirty="0"/>
              <a:t> A, B, or C (</a:t>
            </a:r>
            <a:r>
              <a:rPr lang="en-US" i="1" dirty="0"/>
              <a:t>S</a:t>
            </a:r>
            <a:r>
              <a:rPr lang="en-US" dirty="0"/>
              <a:t>. </a:t>
            </a:r>
            <a:r>
              <a:rPr lang="en-US" dirty="0" err="1"/>
              <a:t>Paratyphi</a:t>
            </a:r>
            <a:r>
              <a:rPr lang="en-US" dirty="0"/>
              <a:t>).  </a:t>
            </a:r>
          </a:p>
          <a:p>
            <a:pPr lvl="1"/>
            <a:r>
              <a:rPr lang="en-US" sz="2000" i="1" dirty="0"/>
              <a:t>S</a:t>
            </a:r>
            <a:r>
              <a:rPr lang="en-US" sz="2000" dirty="0"/>
              <a:t>. </a:t>
            </a:r>
            <a:r>
              <a:rPr lang="en-US" sz="2000" dirty="0" err="1"/>
              <a:t>Paratyphi</a:t>
            </a:r>
            <a:r>
              <a:rPr lang="en-US" sz="2000" dirty="0"/>
              <a:t>: 6M illnesses </a:t>
            </a:r>
          </a:p>
          <a:p>
            <a:pPr marL="347663" lvl="0" indent="-347663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FF0000"/>
                </a:solidFill>
                <a:latin typeface="Candara"/>
                <a:ea typeface="ＭＳ Ｐゴシック" charset="0"/>
              </a:rPr>
              <a:t>Nontyphoidal</a:t>
            </a:r>
            <a:r>
              <a:rPr lang="en-US" sz="2000" dirty="0">
                <a:solidFill>
                  <a:srgbClr val="FF0000"/>
                </a:solidFill>
                <a:latin typeface="Candara"/>
                <a:ea typeface="ＭＳ Ｐゴシック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andara"/>
                <a:ea typeface="ＭＳ Ｐゴシック" charset="0"/>
              </a:rPr>
              <a:t>Salmonella</a:t>
            </a:r>
            <a:r>
              <a:rPr lang="en-US" sz="2000" dirty="0">
                <a:solidFill>
                  <a:srgbClr val="FF0000"/>
                </a:solidFill>
                <a:latin typeface="Candara"/>
                <a:ea typeface="ＭＳ Ｐゴシック" charset="0"/>
              </a:rPr>
              <a:t> (NTS) include: </a:t>
            </a:r>
            <a:r>
              <a:rPr lang="en-US" sz="2000" i="1" dirty="0">
                <a:solidFill>
                  <a:srgbClr val="FF0000"/>
                </a:solidFill>
                <a:latin typeface="Candara"/>
                <a:ea typeface="ＭＳ Ｐゴシック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andara"/>
                <a:ea typeface="ＭＳ Ｐゴシック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Candara"/>
                <a:ea typeface="ＭＳ Ｐゴシック" charset="0"/>
              </a:rPr>
              <a:t>Enteriditis</a:t>
            </a:r>
            <a:r>
              <a:rPr lang="en-US" sz="2000" dirty="0">
                <a:solidFill>
                  <a:srgbClr val="FF0000"/>
                </a:solidFill>
                <a:latin typeface="Candara"/>
                <a:ea typeface="ＭＳ Ｐゴシック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Candara"/>
                <a:ea typeface="ＭＳ Ｐゴシック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andara"/>
                <a:ea typeface="ＭＳ Ｐゴシック" charset="0"/>
              </a:rPr>
              <a:t>. Typhimurium</a:t>
            </a:r>
            <a:endParaRPr lang="en-US" sz="2000" i="1" dirty="0">
              <a:solidFill>
                <a:srgbClr val="FF0000"/>
              </a:solidFill>
              <a:latin typeface="Candara"/>
              <a:ea typeface="ＭＳ Ｐゴシック" charset="0"/>
            </a:endParaRPr>
          </a:p>
          <a:p>
            <a:r>
              <a:rPr lang="en-US" dirty="0"/>
              <a:t>Transmission: fecal-oral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36" y="5593771"/>
            <a:ext cx="981456" cy="85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2" y="5517571"/>
            <a:ext cx="381000" cy="719328"/>
          </a:xfrm>
          <a:prstGeom prst="rect">
            <a:avLst/>
          </a:prstGeom>
          <a:ln w="6350">
            <a:noFill/>
          </a:ln>
        </p:spPr>
      </p:pic>
      <p:sp>
        <p:nvSpPr>
          <p:cNvPr id="6" name="Freeform 5"/>
          <p:cNvSpPr/>
          <p:nvPr/>
        </p:nvSpPr>
        <p:spPr>
          <a:xfrm>
            <a:off x="1143000" y="6275934"/>
            <a:ext cx="347062" cy="353466"/>
          </a:xfrm>
          <a:custGeom>
            <a:avLst/>
            <a:gdLst>
              <a:gd name="connsiteX0" fmla="*/ 247012 w 347062"/>
              <a:gd name="connsiteY0" fmla="*/ 61472 h 353466"/>
              <a:gd name="connsiteX1" fmla="*/ 247012 w 347062"/>
              <a:gd name="connsiteY1" fmla="*/ 61472 h 353466"/>
              <a:gd name="connsiteX2" fmla="*/ 193224 w 347062"/>
              <a:gd name="connsiteY2" fmla="*/ 99893 h 353466"/>
              <a:gd name="connsiteX3" fmla="*/ 208592 w 347062"/>
              <a:gd name="connsiteY3" fmla="*/ 145997 h 353466"/>
              <a:gd name="connsiteX4" fmla="*/ 200908 w 347062"/>
              <a:gd name="connsiteY4" fmla="*/ 199785 h 353466"/>
              <a:gd name="connsiteX5" fmla="*/ 147120 w 347062"/>
              <a:gd name="connsiteY5" fmla="*/ 222837 h 353466"/>
              <a:gd name="connsiteX6" fmla="*/ 54911 w 347062"/>
              <a:gd name="connsiteY6" fmla="*/ 215153 h 353466"/>
              <a:gd name="connsiteX7" fmla="*/ 1123 w 347062"/>
              <a:gd name="connsiteY7" fmla="*/ 222837 h 353466"/>
              <a:gd name="connsiteX8" fmla="*/ 24175 w 347062"/>
              <a:gd name="connsiteY8" fmla="*/ 330414 h 353466"/>
              <a:gd name="connsiteX9" fmla="*/ 70279 w 347062"/>
              <a:gd name="connsiteY9" fmla="*/ 345782 h 353466"/>
              <a:gd name="connsiteX10" fmla="*/ 93331 w 347062"/>
              <a:gd name="connsiteY10" fmla="*/ 353466 h 353466"/>
              <a:gd name="connsiteX11" fmla="*/ 177856 w 347062"/>
              <a:gd name="connsiteY11" fmla="*/ 345782 h 353466"/>
              <a:gd name="connsiteX12" fmla="*/ 208592 w 347062"/>
              <a:gd name="connsiteY12" fmla="*/ 338098 h 353466"/>
              <a:gd name="connsiteX13" fmla="*/ 254696 w 347062"/>
              <a:gd name="connsiteY13" fmla="*/ 307361 h 353466"/>
              <a:gd name="connsiteX14" fmla="*/ 285432 w 347062"/>
              <a:gd name="connsiteY14" fmla="*/ 253573 h 353466"/>
              <a:gd name="connsiteX15" fmla="*/ 270064 w 347062"/>
              <a:gd name="connsiteY15" fmla="*/ 184417 h 353466"/>
              <a:gd name="connsiteX16" fmla="*/ 277748 w 347062"/>
              <a:gd name="connsiteY16" fmla="*/ 130629 h 353466"/>
              <a:gd name="connsiteX17" fmla="*/ 323852 w 347062"/>
              <a:gd name="connsiteY17" fmla="*/ 115261 h 353466"/>
              <a:gd name="connsiteX18" fmla="*/ 346904 w 347062"/>
              <a:gd name="connsiteY18" fmla="*/ 69156 h 353466"/>
              <a:gd name="connsiteX19" fmla="*/ 331536 w 347062"/>
              <a:gd name="connsiteY19" fmla="*/ 46104 h 353466"/>
              <a:gd name="connsiteX20" fmla="*/ 323852 w 347062"/>
              <a:gd name="connsiteY20" fmla="*/ 23052 h 353466"/>
              <a:gd name="connsiteX21" fmla="*/ 270064 w 347062"/>
              <a:gd name="connsiteY21" fmla="*/ 0 h 353466"/>
              <a:gd name="connsiteX22" fmla="*/ 223960 w 347062"/>
              <a:gd name="connsiteY22" fmla="*/ 7684 h 353466"/>
              <a:gd name="connsiteX23" fmla="*/ 247012 w 347062"/>
              <a:gd name="connsiteY23" fmla="*/ 61472 h 35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7062" h="353466">
                <a:moveTo>
                  <a:pt x="247012" y="61472"/>
                </a:moveTo>
                <a:lnTo>
                  <a:pt x="247012" y="61472"/>
                </a:lnTo>
                <a:cubicBezTo>
                  <a:pt x="229083" y="74279"/>
                  <a:pt x="202341" y="79834"/>
                  <a:pt x="193224" y="99893"/>
                </a:cubicBezTo>
                <a:cubicBezTo>
                  <a:pt x="186521" y="114640"/>
                  <a:pt x="208592" y="145997"/>
                  <a:pt x="208592" y="145997"/>
                </a:cubicBezTo>
                <a:cubicBezTo>
                  <a:pt x="206031" y="163926"/>
                  <a:pt x="208264" y="183235"/>
                  <a:pt x="200908" y="199785"/>
                </a:cubicBezTo>
                <a:cubicBezTo>
                  <a:pt x="194275" y="214710"/>
                  <a:pt x="157991" y="220119"/>
                  <a:pt x="147120" y="222837"/>
                </a:cubicBezTo>
                <a:cubicBezTo>
                  <a:pt x="116384" y="220276"/>
                  <a:pt x="85754" y="215153"/>
                  <a:pt x="54911" y="215153"/>
                </a:cubicBezTo>
                <a:cubicBezTo>
                  <a:pt x="36800" y="215153"/>
                  <a:pt x="9223" y="206638"/>
                  <a:pt x="1123" y="222837"/>
                </a:cubicBezTo>
                <a:cubicBezTo>
                  <a:pt x="-834" y="226750"/>
                  <a:pt x="-3465" y="313138"/>
                  <a:pt x="24175" y="330414"/>
                </a:cubicBezTo>
                <a:cubicBezTo>
                  <a:pt x="37912" y="339000"/>
                  <a:pt x="54911" y="340659"/>
                  <a:pt x="70279" y="345782"/>
                </a:cubicBezTo>
                <a:lnTo>
                  <a:pt x="93331" y="353466"/>
                </a:lnTo>
                <a:cubicBezTo>
                  <a:pt x="121506" y="350905"/>
                  <a:pt x="149813" y="349521"/>
                  <a:pt x="177856" y="345782"/>
                </a:cubicBezTo>
                <a:cubicBezTo>
                  <a:pt x="188324" y="344386"/>
                  <a:pt x="199146" y="342821"/>
                  <a:pt x="208592" y="338098"/>
                </a:cubicBezTo>
                <a:cubicBezTo>
                  <a:pt x="225112" y="329838"/>
                  <a:pt x="254696" y="307361"/>
                  <a:pt x="254696" y="307361"/>
                </a:cubicBezTo>
                <a:cubicBezTo>
                  <a:pt x="261746" y="296786"/>
                  <a:pt x="284132" y="265272"/>
                  <a:pt x="285432" y="253573"/>
                </a:cubicBezTo>
                <a:cubicBezTo>
                  <a:pt x="286182" y="246819"/>
                  <a:pt x="272421" y="193844"/>
                  <a:pt x="270064" y="184417"/>
                </a:cubicBezTo>
                <a:cubicBezTo>
                  <a:pt x="272625" y="166488"/>
                  <a:pt x="266629" y="144925"/>
                  <a:pt x="277748" y="130629"/>
                </a:cubicBezTo>
                <a:cubicBezTo>
                  <a:pt x="287693" y="117842"/>
                  <a:pt x="323852" y="115261"/>
                  <a:pt x="323852" y="115261"/>
                </a:cubicBezTo>
                <a:cubicBezTo>
                  <a:pt x="329203" y="107234"/>
                  <a:pt x="349025" y="81881"/>
                  <a:pt x="346904" y="69156"/>
                </a:cubicBezTo>
                <a:cubicBezTo>
                  <a:pt x="345386" y="60047"/>
                  <a:pt x="335666" y="54364"/>
                  <a:pt x="331536" y="46104"/>
                </a:cubicBezTo>
                <a:cubicBezTo>
                  <a:pt x="327914" y="38859"/>
                  <a:pt x="328912" y="29377"/>
                  <a:pt x="323852" y="23052"/>
                </a:cubicBezTo>
                <a:cubicBezTo>
                  <a:pt x="310586" y="6469"/>
                  <a:pt x="288521" y="4614"/>
                  <a:pt x="270064" y="0"/>
                </a:cubicBezTo>
                <a:cubicBezTo>
                  <a:pt x="254696" y="2561"/>
                  <a:pt x="236126" y="-2049"/>
                  <a:pt x="223960" y="7684"/>
                </a:cubicBezTo>
                <a:cubicBezTo>
                  <a:pt x="212877" y="16551"/>
                  <a:pt x="243170" y="52507"/>
                  <a:pt x="247012" y="6147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73836" y="5892475"/>
            <a:ext cx="228600" cy="26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18" y="5589037"/>
            <a:ext cx="1067184" cy="86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Brace 8"/>
          <p:cNvSpPr/>
          <p:nvPr/>
        </p:nvSpPr>
        <p:spPr>
          <a:xfrm>
            <a:off x="3767418" y="5447659"/>
            <a:ext cx="457200" cy="1151760"/>
          </a:xfrm>
          <a:prstGeom prst="leftBrace">
            <a:avLst>
              <a:gd name="adj1" fmla="val 2177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6367790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Bull WHO 2004; 82:346-353</a:t>
            </a:r>
          </a:p>
        </p:txBody>
      </p:sp>
    </p:spTree>
    <p:extLst>
      <p:ext uri="{BB962C8B-B14F-4D97-AF65-F5344CB8AC3E}">
        <p14:creationId xmlns:p14="http://schemas.microsoft.com/office/powerpoint/2010/main" val="268128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Typhoid: Epidemiology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Associated with poor sanitation and lack of access to clean water</a:t>
            </a:r>
          </a:p>
          <a:p>
            <a:r>
              <a:rPr lang="en-US" dirty="0"/>
              <a:t>World-wide distribution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/>
              <a:t>High Incidence	&gt;100 cases / 100,000 person years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/>
              <a:t>Medium		10-100 cases / 100,000 person years</a:t>
            </a:r>
          </a:p>
          <a:p>
            <a:r>
              <a:rPr lang="en-US" dirty="0"/>
              <a:t>Highest risk: Southern Asia (6-30x higher than other regions</a:t>
            </a:r>
          </a:p>
          <a:p>
            <a:r>
              <a:rPr lang="en-US" dirty="0"/>
              <a:t>No seasonality</a:t>
            </a:r>
          </a:p>
          <a:p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91000"/>
            <a:ext cx="4668369" cy="2550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475019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Bull WHO 2004; 82:346-353</a:t>
            </a:r>
          </a:p>
        </p:txBody>
      </p:sp>
    </p:spTree>
    <p:extLst>
      <p:ext uri="{BB962C8B-B14F-4D97-AF65-F5344CB8AC3E}">
        <p14:creationId xmlns:p14="http://schemas.microsoft.com/office/powerpoint/2010/main" val="1572174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Typhoid: 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Incubation 6-30 days</a:t>
            </a:r>
            <a:endParaRPr lang="en-US" sz="2400" u="sng" dirty="0">
              <a:solidFill>
                <a:prstClr val="black"/>
              </a:solidFill>
            </a:endParaRPr>
          </a:p>
          <a:p>
            <a:pPr lvl="0"/>
            <a:r>
              <a:rPr lang="en-US" sz="2400" u="sng" dirty="0">
                <a:solidFill>
                  <a:srgbClr val="0070C0"/>
                </a:solidFill>
              </a:rPr>
              <a:t>Insidious Onset</a:t>
            </a:r>
            <a:r>
              <a:rPr lang="en-US" sz="2400" dirty="0">
                <a:solidFill>
                  <a:prstClr val="black"/>
                </a:solidFill>
              </a:rPr>
              <a:t>: gradual fatigue and fevers (102-104°F); abdominal pain, headache, malaise, anorexia, chills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Without therapy: illness duration 3-4 weeks</a:t>
            </a:r>
          </a:p>
          <a:p>
            <a:pPr lvl="0"/>
            <a:r>
              <a:rPr lang="en-US" sz="2400" u="sng" dirty="0">
                <a:solidFill>
                  <a:srgbClr val="0070C0"/>
                </a:solidFill>
              </a:rPr>
              <a:t>Classic Presentation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</a:p>
          <a:p>
            <a:pPr marL="857250" lvl="2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1</a:t>
            </a:r>
            <a:r>
              <a:rPr lang="en-US" sz="1800" baseline="30000" dirty="0">
                <a:solidFill>
                  <a:prstClr val="black"/>
                </a:solidFill>
              </a:rPr>
              <a:t>st</a:t>
            </a:r>
            <a:r>
              <a:rPr lang="en-US" sz="1800" dirty="0">
                <a:solidFill>
                  <a:prstClr val="black"/>
                </a:solidFill>
              </a:rPr>
              <a:t> week - </a:t>
            </a:r>
            <a:r>
              <a:rPr lang="en-US" sz="1800" i="1" dirty="0">
                <a:solidFill>
                  <a:prstClr val="black"/>
                </a:solidFill>
              </a:rPr>
              <a:t>stepwise</a:t>
            </a:r>
            <a:r>
              <a:rPr lang="en-US" sz="1800" dirty="0">
                <a:solidFill>
                  <a:prstClr val="black"/>
                </a:solidFill>
              </a:rPr>
              <a:t> fever w/ bradycardia (pulse-temp dissociation)</a:t>
            </a:r>
          </a:p>
          <a:p>
            <a:pPr marL="857250" lvl="2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2</a:t>
            </a:r>
            <a:r>
              <a:rPr lang="en-US" sz="1800" baseline="30000" dirty="0">
                <a:solidFill>
                  <a:prstClr val="black"/>
                </a:solidFill>
              </a:rPr>
              <a:t>nd</a:t>
            </a:r>
            <a:r>
              <a:rPr lang="en-US" sz="1800" dirty="0">
                <a:solidFill>
                  <a:prstClr val="black"/>
                </a:solidFill>
              </a:rPr>
              <a:t> week - abdominal pain and “rose spots”</a:t>
            </a:r>
          </a:p>
          <a:p>
            <a:pPr marL="857250" lvl="2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3</a:t>
            </a:r>
            <a:r>
              <a:rPr lang="en-US" sz="1800" baseline="30000" dirty="0">
                <a:solidFill>
                  <a:prstClr val="black"/>
                </a:solidFill>
              </a:rPr>
              <a:t>rd</a:t>
            </a:r>
            <a:r>
              <a:rPr lang="en-US" sz="1800" dirty="0">
                <a:solidFill>
                  <a:prstClr val="black"/>
                </a:solidFill>
              </a:rPr>
              <a:t> week – hepatosplenomegaly, intestinal bleeding, perforation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15% serious complications: </a:t>
            </a:r>
            <a:r>
              <a:rPr lang="en-US" sz="1800" dirty="0">
                <a:solidFill>
                  <a:prstClr val="black"/>
                </a:solidFill>
              </a:rPr>
              <a:t>Intestinal hemorrhage, perforation, peritonitis, septic shock</a:t>
            </a:r>
          </a:p>
          <a:p>
            <a:pPr lvl="0"/>
            <a:r>
              <a:rPr lang="en-US" sz="2400" u="sng" dirty="0">
                <a:solidFill>
                  <a:srgbClr val="0070C0"/>
                </a:solidFill>
              </a:rPr>
              <a:t>Chronic Carrier State</a:t>
            </a:r>
            <a:r>
              <a:rPr lang="en-US" sz="2400" dirty="0">
                <a:solidFill>
                  <a:prstClr val="black"/>
                </a:solidFill>
              </a:rPr>
              <a:t>: 1-6% infections; excrete organisms &gt;1 year</a:t>
            </a:r>
          </a:p>
          <a:p>
            <a:pPr marL="800100" lvl="2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More common in women and those with </a:t>
            </a:r>
            <a:r>
              <a:rPr lang="en-US" sz="1600" dirty="0" err="1">
                <a:solidFill>
                  <a:prstClr val="black"/>
                </a:solidFill>
              </a:rPr>
              <a:t>cholelithiasis</a:t>
            </a:r>
            <a:r>
              <a:rPr lang="en-US" sz="1600" dirty="0">
                <a:solidFill>
                  <a:prstClr val="black"/>
                </a:solidFill>
              </a:rPr>
              <a:t> or abnormal biliary tract </a:t>
            </a:r>
          </a:p>
        </p:txBody>
      </p:sp>
    </p:spTree>
    <p:extLst>
      <p:ext uri="{BB962C8B-B14F-4D97-AF65-F5344CB8AC3E}">
        <p14:creationId xmlns:p14="http://schemas.microsoft.com/office/powerpoint/2010/main" val="137308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Typhoid: Risk to Traveler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CDC data, all travelers during 1994-1999: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1027 typhoid cases, 3 deaths</a:t>
            </a:r>
          </a:p>
          <a:p>
            <a:pPr marL="568325" lvl="1" indent="-168275"/>
            <a:r>
              <a:rPr lang="en-US" dirty="0"/>
              <a:t>Risk associated with </a:t>
            </a:r>
            <a:r>
              <a:rPr lang="en-US" u="sng" dirty="0"/>
              <a:t>length of stay</a:t>
            </a:r>
          </a:p>
          <a:p>
            <a:pPr marL="568325" lvl="1" indent="-168275"/>
            <a:r>
              <a:rPr lang="en-US" dirty="0"/>
              <a:t>Risk associated with </a:t>
            </a:r>
            <a:r>
              <a:rPr lang="en-US" u="sng" dirty="0"/>
              <a:t>location</a:t>
            </a:r>
          </a:p>
          <a:p>
            <a:pPr marL="1374775" lvl="1" indent="-690563">
              <a:buNone/>
            </a:pPr>
            <a:r>
              <a:rPr lang="en-US" sz="2000" dirty="0">
                <a:solidFill>
                  <a:srgbClr val="0070C0"/>
                </a:solidFill>
              </a:rPr>
              <a:t>53% 	Indian subcontinent</a:t>
            </a:r>
          </a:p>
          <a:p>
            <a:pPr marL="1374775" lvl="1" indent="-690563">
              <a:buNone/>
            </a:pPr>
            <a:r>
              <a:rPr lang="en-US" sz="2000" dirty="0">
                <a:solidFill>
                  <a:srgbClr val="0070C0"/>
                </a:solidFill>
              </a:rPr>
              <a:t>17% 	Mexico/Central America</a:t>
            </a:r>
          </a:p>
          <a:p>
            <a:pPr marL="1374775" lvl="1" indent="-690563">
              <a:buNone/>
            </a:pPr>
            <a:r>
              <a:rPr lang="en-US" sz="2000" dirty="0">
                <a:solidFill>
                  <a:srgbClr val="0070C0"/>
                </a:solidFill>
              </a:rPr>
              <a:t>7%	Caribbean</a:t>
            </a:r>
          </a:p>
          <a:p>
            <a:pPr marL="1374775" lvl="1" indent="-690563">
              <a:buNone/>
            </a:pPr>
            <a:r>
              <a:rPr lang="en-US" sz="2000" dirty="0">
                <a:solidFill>
                  <a:srgbClr val="0070C0"/>
                </a:solidFill>
              </a:rPr>
              <a:t>3% 	Africa</a:t>
            </a:r>
          </a:p>
          <a:p>
            <a:pPr marL="1374775" lvl="1" indent="-690563">
              <a:buNone/>
            </a:pPr>
            <a:r>
              <a:rPr lang="en-US" sz="2000" dirty="0">
                <a:solidFill>
                  <a:srgbClr val="0070C0"/>
                </a:solidFill>
              </a:rPr>
              <a:t>4%	other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CDC data, travelers to SE Asia during 2008-2011: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marL="400050" lvl="1" indent="0">
              <a:buNone/>
            </a:pPr>
            <a:r>
              <a:rPr lang="en-US" dirty="0"/>
              <a:t>602 typhoid and 142 paratyphoid A cases</a:t>
            </a:r>
          </a:p>
          <a:p>
            <a:pPr marL="400050" lvl="1" indent="0">
              <a:buNone/>
            </a:pPr>
            <a:r>
              <a:rPr lang="en-US" dirty="0"/>
              <a:t>5% typhoid cases and 20% paratyphoid cases were vaccinated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62200"/>
            <a:ext cx="3315325" cy="1574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308725"/>
            <a:ext cx="1867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CID 2004; 39: 186-91</a:t>
            </a:r>
          </a:p>
          <a:p>
            <a:pPr marL="228600" indent="-228600">
              <a:buAutoNum type="arabicPeriod"/>
            </a:pPr>
            <a:r>
              <a:rPr lang="en-US" sz="1100" dirty="0"/>
              <a:t>Vaccine 2014; 32: 3577-9</a:t>
            </a:r>
          </a:p>
        </p:txBody>
      </p:sp>
    </p:spTree>
    <p:extLst>
      <p:ext uri="{BB962C8B-B14F-4D97-AF65-F5344CB8AC3E}">
        <p14:creationId xmlns:p14="http://schemas.microsoft.com/office/powerpoint/2010/main" val="807074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Typhoid: Prevention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Prevention:</a:t>
            </a:r>
          </a:p>
          <a:p>
            <a:r>
              <a:rPr lang="en-US" dirty="0"/>
              <a:t>Safe food and water</a:t>
            </a:r>
          </a:p>
          <a:p>
            <a:r>
              <a:rPr lang="en-US" dirty="0"/>
              <a:t>Vaccination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Treatment:</a:t>
            </a:r>
          </a:p>
          <a:p>
            <a:r>
              <a:rPr lang="en-US" dirty="0"/>
              <a:t>Rehydration</a:t>
            </a:r>
          </a:p>
          <a:p>
            <a:r>
              <a:rPr lang="en-US" dirty="0"/>
              <a:t>Prompt Antibiotics</a:t>
            </a:r>
          </a:p>
          <a:p>
            <a:pPr lvl="1"/>
            <a:r>
              <a:rPr lang="en-US" dirty="0"/>
              <a:t>First Line: Fluoroquinolones, 3</a:t>
            </a:r>
            <a:r>
              <a:rPr lang="en-US" baseline="30000" dirty="0"/>
              <a:t>rd</a:t>
            </a:r>
            <a:r>
              <a:rPr lang="en-US" dirty="0"/>
              <a:t> Gen Cephalosporin, azithromycin</a:t>
            </a:r>
          </a:p>
          <a:p>
            <a:pPr lvl="1"/>
            <a:r>
              <a:rPr lang="en-US" dirty="0"/>
              <a:t>Beware: FQ resistance in SE Asia! </a:t>
            </a:r>
          </a:p>
          <a:p>
            <a:pPr lvl="1"/>
            <a:r>
              <a:rPr lang="en-US" dirty="0"/>
              <a:t>Beware: Growing global multi-drug resistance.</a:t>
            </a:r>
          </a:p>
          <a:p>
            <a:r>
              <a:rPr lang="en-US" dirty="0"/>
              <a:t>Surgery - </a:t>
            </a:r>
            <a:r>
              <a:rPr lang="en-US" dirty="0" err="1"/>
              <a:t>ileal</a:t>
            </a:r>
            <a:r>
              <a:rPr lang="en-US" dirty="0"/>
              <a:t> perforation</a:t>
            </a:r>
          </a:p>
          <a:p>
            <a:r>
              <a:rPr lang="en-US" dirty="0"/>
              <a:t>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1462662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 Available Typhoid Vaccines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Parenteral vaccine</a:t>
            </a:r>
            <a:r>
              <a:rPr lang="en-US" dirty="0"/>
              <a:t>:</a:t>
            </a:r>
          </a:p>
          <a:p>
            <a:r>
              <a:rPr lang="en-US" dirty="0"/>
              <a:t>Typhoid Vi capsular polysaccharide</a:t>
            </a:r>
          </a:p>
          <a:p>
            <a:pPr lvl="1"/>
            <a:r>
              <a:rPr lang="en-US" dirty="0" err="1"/>
              <a:t>TypBar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0070C0"/>
                </a:solidFill>
              </a:rPr>
              <a:t>TypBar</a:t>
            </a:r>
            <a:r>
              <a:rPr lang="en-US" b="1" dirty="0">
                <a:solidFill>
                  <a:srgbClr val="0070C0"/>
                </a:solidFill>
              </a:rPr>
              <a:t>-TCV</a:t>
            </a:r>
            <a:r>
              <a:rPr lang="en-US" dirty="0"/>
              <a:t> (Bharat), </a:t>
            </a:r>
            <a:r>
              <a:rPr lang="en-US" dirty="0" err="1"/>
              <a:t>Typherix</a:t>
            </a:r>
            <a:r>
              <a:rPr lang="en-US" dirty="0"/>
              <a:t> (GSK), </a:t>
            </a:r>
            <a:r>
              <a:rPr lang="en-US" dirty="0" err="1"/>
              <a:t>Typhim</a:t>
            </a:r>
            <a:r>
              <a:rPr lang="en-US" dirty="0"/>
              <a:t> Vi (SP), </a:t>
            </a:r>
            <a:r>
              <a:rPr lang="en-US" dirty="0" err="1"/>
              <a:t>Shantyph</a:t>
            </a:r>
            <a:r>
              <a:rPr lang="en-US" dirty="0"/>
              <a:t> (</a:t>
            </a:r>
            <a:r>
              <a:rPr lang="en-US" dirty="0" err="1"/>
              <a:t>Shanta</a:t>
            </a:r>
            <a:r>
              <a:rPr lang="en-US" dirty="0"/>
              <a:t>), </a:t>
            </a:r>
            <a:r>
              <a:rPr lang="en-US" dirty="0" err="1"/>
              <a:t>Typho</a:t>
            </a:r>
            <a:r>
              <a:rPr lang="en-US" dirty="0"/>
              <a:t>-Vi (</a:t>
            </a:r>
            <a:r>
              <a:rPr lang="en-US" dirty="0" err="1"/>
              <a:t>BioMed</a:t>
            </a:r>
            <a:r>
              <a:rPr lang="en-US" dirty="0"/>
              <a:t>), </a:t>
            </a:r>
            <a:r>
              <a:rPr lang="en-US" dirty="0" err="1"/>
              <a:t>Zerotyph</a:t>
            </a:r>
            <a:r>
              <a:rPr lang="en-US" dirty="0"/>
              <a:t> (</a:t>
            </a:r>
            <a:r>
              <a:rPr lang="en-US" dirty="0" err="1"/>
              <a:t>Boryung</a:t>
            </a:r>
            <a:r>
              <a:rPr lang="en-US" dirty="0"/>
              <a:t>, S. Korea), </a:t>
            </a:r>
            <a:r>
              <a:rPr lang="en-US" dirty="0" err="1"/>
              <a:t>Typhevac</a:t>
            </a:r>
            <a:r>
              <a:rPr lang="en-US" dirty="0"/>
              <a:t> (Shanghai)</a:t>
            </a:r>
          </a:p>
          <a:p>
            <a:r>
              <a:rPr lang="en-US" dirty="0"/>
              <a:t>Typhoid Vi conjugate (TT)</a:t>
            </a:r>
          </a:p>
          <a:p>
            <a:pPr lvl="1"/>
            <a:r>
              <a:rPr lang="en-US" dirty="0" err="1"/>
              <a:t>Peda-typh</a:t>
            </a:r>
            <a:r>
              <a:rPr lang="en-US" dirty="0"/>
              <a:t> (</a:t>
            </a:r>
            <a:r>
              <a:rPr lang="en-US" dirty="0" err="1"/>
              <a:t>BioMed</a:t>
            </a:r>
            <a:r>
              <a:rPr lang="en-US" dirty="0"/>
              <a:t>, India), </a:t>
            </a:r>
            <a:r>
              <a:rPr lang="en-US" dirty="0" err="1"/>
              <a:t>Typbar</a:t>
            </a:r>
            <a:r>
              <a:rPr lang="en-US" dirty="0"/>
              <a:t>-TCV (Bharat)</a:t>
            </a:r>
          </a:p>
          <a:p>
            <a:r>
              <a:rPr lang="en-US" dirty="0"/>
              <a:t>Combination: </a:t>
            </a:r>
            <a:r>
              <a:rPr lang="en-US" dirty="0" err="1"/>
              <a:t>ViCPS+Hepatitis</a:t>
            </a:r>
            <a:r>
              <a:rPr lang="en-US" dirty="0"/>
              <a:t> A</a:t>
            </a:r>
          </a:p>
          <a:p>
            <a:pPr lvl="1"/>
            <a:r>
              <a:rPr lang="en-US" dirty="0" err="1"/>
              <a:t>Hepatyrix</a:t>
            </a:r>
            <a:r>
              <a:rPr lang="en-US" dirty="0"/>
              <a:t> (GSK), </a:t>
            </a:r>
            <a:r>
              <a:rPr lang="en-US" dirty="0" err="1"/>
              <a:t>Vivaxim</a:t>
            </a:r>
            <a:r>
              <a:rPr lang="en-US" dirty="0"/>
              <a:t> (SP)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u="sng" dirty="0"/>
              <a:t>Oral vaccine</a:t>
            </a:r>
            <a:r>
              <a:rPr lang="en-US" dirty="0"/>
              <a:t>:</a:t>
            </a:r>
          </a:p>
          <a:p>
            <a:pPr marL="514350" indent="-457200"/>
            <a:r>
              <a:rPr lang="en-US" dirty="0"/>
              <a:t>Live Attenuated</a:t>
            </a:r>
          </a:p>
          <a:p>
            <a:pPr lvl="1"/>
            <a:r>
              <a:rPr lang="en-US" dirty="0" err="1"/>
              <a:t>Vivotif</a:t>
            </a:r>
            <a:r>
              <a:rPr lang="en-US" dirty="0"/>
              <a:t> (PaxVax)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2226" y="6310779"/>
            <a:ext cx="32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*WHO Prequalified: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68283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 Vaccines in U.S.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Typhim</a:t>
            </a:r>
            <a:r>
              <a:rPr lang="en-US" dirty="0"/>
              <a:t> Vi® </a:t>
            </a:r>
            <a:r>
              <a:rPr lang="en-US" sz="1600" dirty="0"/>
              <a:t>(Sanofi Pasteur)</a:t>
            </a:r>
            <a:endParaRPr lang="en-US" dirty="0"/>
          </a:p>
          <a:p>
            <a:r>
              <a:rPr lang="en-US" sz="2800" dirty="0"/>
              <a:t>Purified Vi capsular polysaccharide (Vi PS)</a:t>
            </a:r>
          </a:p>
          <a:p>
            <a:r>
              <a:rPr lang="en-US" sz="2800" dirty="0"/>
              <a:t>Single parenteral dose, 0.5 mL</a:t>
            </a:r>
          </a:p>
          <a:p>
            <a:r>
              <a:rPr lang="en-US" sz="2800" dirty="0"/>
              <a:t>Approved: age ≥2 years</a:t>
            </a:r>
          </a:p>
          <a:p>
            <a:r>
              <a:rPr lang="en-US" sz="2800" dirty="0"/>
              <a:t>Booster every 2-3 years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Vivotif</a:t>
            </a:r>
            <a:r>
              <a:rPr lang="en-US" dirty="0"/>
              <a:t>® </a:t>
            </a:r>
            <a:r>
              <a:rPr lang="en-US" sz="1600" dirty="0"/>
              <a:t>(</a:t>
            </a:r>
            <a:r>
              <a:rPr lang="en-US" sz="1600" dirty="0" err="1"/>
              <a:t>Crucell</a:t>
            </a:r>
            <a:r>
              <a:rPr lang="en-US" sz="1600" dirty="0"/>
              <a:t>-PaxVax-EBSI)</a:t>
            </a:r>
          </a:p>
          <a:p>
            <a:r>
              <a:rPr lang="en-US" sz="2800" dirty="0"/>
              <a:t>Live, attenuated bacterial strain (Ty21a)</a:t>
            </a:r>
          </a:p>
          <a:p>
            <a:r>
              <a:rPr lang="en-US" sz="2800" dirty="0"/>
              <a:t>4 oral doses, spaced alternating days</a:t>
            </a:r>
          </a:p>
          <a:p>
            <a:r>
              <a:rPr lang="en-US" sz="2800" dirty="0"/>
              <a:t>Approved: age ≥6 years</a:t>
            </a:r>
          </a:p>
          <a:p>
            <a:r>
              <a:rPr lang="en-US" sz="2800" dirty="0"/>
              <a:t>Booster every 5-6 years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" y="5159734"/>
            <a:ext cx="1905000" cy="1428750"/>
          </a:xfrm>
          <a:prstGeom prst="rect">
            <a:avLst/>
          </a:prstGeom>
        </p:spPr>
      </p:pic>
      <p:pic>
        <p:nvPicPr>
          <p:cNvPr id="12" name="Picture 4" descr="https://upload.wikimedia.org/wikipedia/commons/3/33/Vivotif-typhoid-live-oral-vacc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46" y="5231296"/>
            <a:ext cx="159309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61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Typhoid Vaccine: C</a:t>
            </a:r>
            <a:r>
              <a:rPr lang="en-US" dirty="0"/>
              <a:t>ontraindication/Precautions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Typhim</a:t>
            </a:r>
            <a:r>
              <a:rPr lang="en-US" dirty="0"/>
              <a:t> Vi®</a:t>
            </a:r>
          </a:p>
          <a:p>
            <a:r>
              <a:rPr lang="en-US" dirty="0"/>
              <a:t>Hypersensitivity to vaccine components: typhoid polysaccharide, phenol, PBS</a:t>
            </a:r>
          </a:p>
          <a:p>
            <a:r>
              <a:rPr lang="en-US" dirty="0"/>
              <a:t>Prior anaphylaxis with vaccination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Delay for concurrent acute febrile illness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Vivotif</a:t>
            </a:r>
            <a:r>
              <a:rPr lang="en-US" dirty="0"/>
              <a:t>®</a:t>
            </a:r>
          </a:p>
          <a:p>
            <a:r>
              <a:rPr lang="en-US" dirty="0"/>
              <a:t>Hypersensitivity to vaccine components: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Prior anaphylaxis with vaccination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 err="1"/>
              <a:t>Immunedeficiencies</a:t>
            </a:r>
            <a:endParaRPr lang="en-US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Delay for concurrent acute febrile illness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Efficacy reduced with concurrent antibiotics</a:t>
            </a:r>
          </a:p>
        </p:txBody>
      </p:sp>
    </p:spTree>
    <p:extLst>
      <p:ext uri="{BB962C8B-B14F-4D97-AF65-F5344CB8AC3E}">
        <p14:creationId xmlns:p14="http://schemas.microsoft.com/office/powerpoint/2010/main" val="270418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Typhoid Vaccine: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Safety &amp; 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Typhim</a:t>
            </a:r>
            <a:r>
              <a:rPr lang="en-US" dirty="0"/>
              <a:t> Vi®</a:t>
            </a:r>
          </a:p>
          <a:p>
            <a:pPr marL="400050" lvl="1" indent="0">
              <a:buNone/>
              <a:tabLst>
                <a:tab pos="1260475" algn="l"/>
              </a:tabLst>
            </a:pPr>
            <a:r>
              <a:rPr lang="en-US" sz="2000" dirty="0"/>
              <a:t>70-77%	injection site pain, mild</a:t>
            </a:r>
          </a:p>
          <a:p>
            <a:pPr marL="400050" lvl="1" indent="0">
              <a:buNone/>
              <a:tabLst>
                <a:tab pos="1260475" algn="l"/>
              </a:tabLst>
            </a:pPr>
            <a:r>
              <a:rPr lang="en-US" sz="2000" dirty="0"/>
              <a:t>42% 	headache</a:t>
            </a:r>
          </a:p>
          <a:p>
            <a:pPr marL="400050" lvl="1" indent="0">
              <a:buNone/>
              <a:tabLst>
                <a:tab pos="1260475" algn="l"/>
              </a:tabLst>
            </a:pPr>
            <a:r>
              <a:rPr lang="en-US" sz="2000" dirty="0"/>
              <a:t>35% 	fatigue</a:t>
            </a:r>
          </a:p>
          <a:p>
            <a:pPr marL="400050" lvl="1" indent="0">
              <a:buNone/>
              <a:tabLst>
                <a:tab pos="1260475" algn="l"/>
              </a:tabLst>
            </a:pPr>
            <a:r>
              <a:rPr lang="en-US" sz="2000" dirty="0"/>
              <a:t>1% 	fever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Vivotif</a:t>
            </a:r>
            <a:r>
              <a:rPr lang="en-US" dirty="0"/>
              <a:t>®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6% 	abdominal pain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6% 	nausea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5% 	headache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3% 	fever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3% 	diarrhea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&lt;2% 	vomiting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1% 	skin rash</a:t>
            </a:r>
          </a:p>
          <a:p>
            <a:pPr marL="400050" lvl="1" indent="0">
              <a:buNone/>
              <a:tabLst>
                <a:tab pos="914400" algn="l"/>
              </a:tabLst>
            </a:pPr>
            <a:endParaRPr lang="en-US" sz="2000" dirty="0"/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No transmission recorded</a:t>
            </a:r>
          </a:p>
          <a:p>
            <a:pPr marL="400050" lvl="1" indent="0">
              <a:buNone/>
              <a:tabLst>
                <a:tab pos="914400" algn="l"/>
              </a:tabLst>
            </a:pPr>
            <a:r>
              <a:rPr lang="en-US" sz="2000" dirty="0"/>
              <a:t>No </a:t>
            </a:r>
            <a:r>
              <a:rPr lang="en-US" sz="2000" dirty="0" err="1"/>
              <a:t>vaccinemia</a:t>
            </a:r>
            <a:r>
              <a:rPr lang="en-US" sz="2000" dirty="0"/>
              <a:t> or reversion events reported</a:t>
            </a:r>
          </a:p>
        </p:txBody>
      </p:sp>
    </p:spTree>
    <p:extLst>
      <p:ext uri="{BB962C8B-B14F-4D97-AF65-F5344CB8AC3E}">
        <p14:creationId xmlns:p14="http://schemas.microsoft.com/office/powerpoint/2010/main" val="311916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Highlight 6 common travel vaccines</a:t>
            </a:r>
          </a:p>
          <a:p>
            <a:r>
              <a:rPr lang="en-US" dirty="0"/>
              <a:t>Understand the geographic locations or epidemiology of the 6 vaccine preventable diseases</a:t>
            </a:r>
          </a:p>
          <a:p>
            <a:r>
              <a:rPr lang="en-US" dirty="0"/>
              <a:t>Become familiar with the current vaccine recommendations for these travel vaccines</a:t>
            </a:r>
          </a:p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/>
              <a:t>Unable to review all possible travel vaccines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/>
              <a:t>Unable to review issues in preventing travel-related illnesses (i.e., traveler’s diarrhea, malaria, mosquito prevention, altitude sickness, etc.)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/>
              <a:t>Unable to discuss medical evacuation, travel insurance, or other possible travel medicine matters</a:t>
            </a:r>
          </a:p>
        </p:txBody>
      </p:sp>
    </p:spTree>
    <p:extLst>
      <p:ext uri="{BB962C8B-B14F-4D97-AF65-F5344CB8AC3E}">
        <p14:creationId xmlns:p14="http://schemas.microsoft.com/office/powerpoint/2010/main" val="1338038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 Vaccine: Protection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Typhim</a:t>
            </a:r>
            <a:r>
              <a:rPr lang="en-US" dirty="0"/>
              <a:t> Vi®</a:t>
            </a:r>
          </a:p>
          <a:p>
            <a:pPr marL="228600" indent="-228600"/>
            <a:r>
              <a:rPr lang="en-US" sz="2000" dirty="0"/>
              <a:t>Nepal field trial (1986-88):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dirty="0"/>
              <a:t> </a:t>
            </a:r>
          </a:p>
          <a:p>
            <a:pPr marL="346075" lvl="1" indent="0">
              <a:buFont typeface="Arial" panose="020B0604020202020204" pitchFamily="34" charset="0"/>
              <a:buNone/>
            </a:pPr>
            <a:r>
              <a:rPr lang="en-US" sz="1600" dirty="0"/>
              <a:t>75% protection against typhoid fever</a:t>
            </a:r>
          </a:p>
          <a:p>
            <a:pPr marL="228600" indent="-228600"/>
            <a:r>
              <a:rPr lang="en-US" sz="2000" dirty="0"/>
              <a:t>South Africa field trial (1985-88):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/>
              <a:t> </a:t>
            </a:r>
          </a:p>
          <a:p>
            <a:pPr marL="346075" lvl="1" indent="0">
              <a:buFont typeface="Arial" panose="020B0604020202020204" pitchFamily="34" charset="0"/>
              <a:buNone/>
            </a:pPr>
            <a:r>
              <a:rPr lang="en-US" sz="1600" dirty="0"/>
              <a:t>55% protection against typhoid fever</a:t>
            </a:r>
          </a:p>
          <a:p>
            <a:pPr marL="228600" indent="-228600"/>
            <a:r>
              <a:rPr lang="en-US" sz="2000" dirty="0"/>
              <a:t>India field trial (2004-6):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US" sz="2000" dirty="0"/>
          </a:p>
          <a:p>
            <a:pPr marL="346075" lvl="1" indent="0">
              <a:buFont typeface="Arial" panose="020B0604020202020204" pitchFamily="34" charset="0"/>
              <a:buNone/>
            </a:pPr>
            <a:r>
              <a:rPr lang="en-US" sz="1600" dirty="0"/>
              <a:t>61% protection</a:t>
            </a:r>
          </a:p>
          <a:p>
            <a:pPr marL="0" indent="-53975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Meta-Analysis (2007):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US" sz="2000" dirty="0"/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1600" dirty="0"/>
              <a:t>55% cumulative efficacy at 3 years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Vivotif</a:t>
            </a:r>
            <a:r>
              <a:rPr lang="en-US" dirty="0"/>
              <a:t>®</a:t>
            </a:r>
          </a:p>
          <a:p>
            <a:pPr marL="282575" lvl="1" indent="-282575">
              <a:buFont typeface="Arial" panose="020B0604020202020204" pitchFamily="34" charset="0"/>
              <a:buChar char="•"/>
            </a:pPr>
            <a:r>
              <a:rPr lang="en-US" sz="2000" dirty="0"/>
              <a:t>Egypt field trial (1978-81):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sz="2000" dirty="0"/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1600" dirty="0"/>
              <a:t>96% protection</a:t>
            </a:r>
          </a:p>
          <a:p>
            <a:pPr marL="282575" indent="-282575"/>
            <a:r>
              <a:rPr lang="en-US" sz="2000" dirty="0"/>
              <a:t>Chile field trials (1982-87):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1600" dirty="0"/>
              <a:t>59% protection, two-doses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1600" dirty="0"/>
              <a:t>67% protection, three-doses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  <a:p>
            <a:pPr marL="282575" indent="-282575"/>
            <a:r>
              <a:rPr lang="en-US" sz="2000" dirty="0"/>
              <a:t>Indonesia field trial (1986-89):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79% protection, three-doses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Meta-Analysis (2007):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US" sz="2000" dirty="0"/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1600" dirty="0"/>
              <a:t>51% cumulative efficacy at 3 years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2617" y="5257800"/>
            <a:ext cx="6324745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sz="2000" dirty="0"/>
              <a:t>Protection in U.S. travelers using either vaccine (2008-11):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lang="en-US" sz="2000" dirty="0"/>
          </a:p>
          <a:p>
            <a:pPr algn="ctr"/>
            <a:r>
              <a:rPr lang="en-US" b="1" dirty="0"/>
              <a:t>80% vaccine efficacy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172200"/>
            <a:ext cx="18229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NEJM 1987; 317: 1101-4</a:t>
            </a:r>
          </a:p>
          <a:p>
            <a:pPr marL="228600" indent="-228600">
              <a:buAutoNum type="arabicPeriod"/>
            </a:pPr>
            <a:r>
              <a:rPr lang="en-US" sz="1100" dirty="0"/>
              <a:t>Lancet 1987; 2:1165-9</a:t>
            </a:r>
          </a:p>
          <a:p>
            <a:pPr marL="228600" indent="-228600">
              <a:buAutoNum type="arabicPeriod"/>
            </a:pPr>
            <a:r>
              <a:rPr lang="en-US" sz="1100" dirty="0"/>
              <a:t>NEJM 2009; 361: 335-44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4377" y="6172200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US" sz="1100" dirty="0"/>
              <a:t>Vaccine 2007; 25: 7848-57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100" dirty="0"/>
              <a:t>JID 1982; 145: 292-5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100" dirty="0"/>
              <a:t>Vaccine 1990; 8: 81-4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1446" y="6172200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US" sz="1100" dirty="0"/>
              <a:t>Lancet 1987; 1: 1049-52</a:t>
            </a:r>
          </a:p>
          <a:p>
            <a:pPr marL="228600" indent="-228600">
              <a:buAutoNum type="arabicPeriod" startAt="7"/>
            </a:pPr>
            <a:r>
              <a:rPr lang="en-US" sz="1100" dirty="0"/>
              <a:t>Lancet 1991; 338: 1055–9</a:t>
            </a:r>
          </a:p>
          <a:p>
            <a:pPr marL="228600" indent="-228600">
              <a:buAutoNum type="arabicPeriod" startAt="7"/>
            </a:pPr>
            <a:r>
              <a:rPr lang="en-US" sz="1100" dirty="0"/>
              <a:t>Vaccine 2014; 32: 3577-9</a:t>
            </a:r>
          </a:p>
        </p:txBody>
      </p:sp>
    </p:spTree>
    <p:extLst>
      <p:ext uri="{BB962C8B-B14F-4D97-AF65-F5344CB8AC3E}">
        <p14:creationId xmlns:p14="http://schemas.microsoft.com/office/powerpoint/2010/main" val="601749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Typhoid Vaccine covers these </a:t>
            </a:r>
            <a:r>
              <a:rPr lang="en-US" dirty="0" err="1"/>
              <a:t>serovars</a:t>
            </a:r>
            <a:r>
              <a:rPr lang="en-US" dirty="0"/>
              <a:t> of “Enteric Fever”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/>
              <a:t>Typhoid</a:t>
            </a:r>
          </a:p>
          <a:p>
            <a:r>
              <a:rPr lang="en-US" sz="2800" strike="sngStrike" dirty="0"/>
              <a:t>Paratyphoid (</a:t>
            </a:r>
            <a:r>
              <a:rPr lang="en-US" sz="2800" i="1" strike="sngStrike" dirty="0"/>
              <a:t>S</a:t>
            </a:r>
            <a:r>
              <a:rPr lang="en-US" sz="2800" strike="sngStrike" dirty="0"/>
              <a:t>. </a:t>
            </a:r>
            <a:r>
              <a:rPr lang="en-US" sz="2800" strike="sngStrike" dirty="0" err="1"/>
              <a:t>Paratyphi</a:t>
            </a:r>
            <a:r>
              <a:rPr lang="en-US" sz="2800" strike="sngStrike" dirty="0"/>
              <a:t> A, B, and C)</a:t>
            </a:r>
          </a:p>
          <a:p>
            <a:r>
              <a:rPr lang="en-US" sz="2800" strike="sngStrike" dirty="0"/>
              <a:t>Non-typhoidal </a:t>
            </a:r>
            <a:r>
              <a:rPr lang="en-US" sz="2800" i="1" strike="sngStrike" dirty="0"/>
              <a:t>Salmonella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strike="sngStrike" dirty="0"/>
              <a:t>S</a:t>
            </a:r>
            <a:r>
              <a:rPr lang="en-US" sz="2400" strike="sngStrike" dirty="0"/>
              <a:t>. Enteritidis </a:t>
            </a:r>
            <a:endParaRPr lang="en-US" sz="2000" strike="sngStrike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strike="sngStrike" dirty="0"/>
              <a:t>S</a:t>
            </a:r>
            <a:r>
              <a:rPr lang="en-US" sz="2400" strike="sngStrike" dirty="0"/>
              <a:t>. Typhimurium </a:t>
            </a:r>
            <a:endParaRPr lang="en-US" sz="2000" strike="sngStrike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strike="sngStrike" dirty="0"/>
              <a:t>S</a:t>
            </a:r>
            <a:r>
              <a:rPr lang="en-US" sz="2400" strike="sngStrike" dirty="0"/>
              <a:t>. Dublin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strike="sngStrike" dirty="0"/>
              <a:t>S</a:t>
            </a:r>
            <a:r>
              <a:rPr lang="en-US" sz="2400" strike="sngStrike" dirty="0"/>
              <a:t>. </a:t>
            </a:r>
            <a:r>
              <a:rPr lang="en-US" sz="2400" strike="sngStrike" dirty="0" err="1"/>
              <a:t>Choleraesuis</a:t>
            </a:r>
            <a:endParaRPr lang="en-US" sz="2000" strike="sngStrike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strike="sngStrike" dirty="0"/>
              <a:t>S</a:t>
            </a:r>
            <a:r>
              <a:rPr lang="en-US" sz="2400" strike="sngStrike" dirty="0"/>
              <a:t>. Heidelberg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strike="sngStrike" dirty="0"/>
              <a:t>S</a:t>
            </a:r>
            <a:r>
              <a:rPr lang="en-US" sz="2400" strike="sngStrike" dirty="0"/>
              <a:t>. Newport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strike="sngStrike" dirty="0"/>
              <a:t>Others</a:t>
            </a:r>
            <a:r>
              <a:rPr lang="en-US" sz="2400" strike="sngStrik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87421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/>
              <a:t>Beware of additional risks with ingestion…</a:t>
            </a:r>
          </a:p>
        </p:txBody>
      </p:sp>
      <p:pic>
        <p:nvPicPr>
          <p:cNvPr id="5" name="Picture 4" descr="H:\Wilbur's Clinical Studies\Ethiopia Serosurvey 2015\Pictures\20160306_121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3459" y="2896659"/>
            <a:ext cx="3488270" cy="19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Wilbur's Clinical Studies\Ethiopia Serosurvey 2015\Pictures\20160304_17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51443"/>
            <a:ext cx="3462863" cy="19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chen\Desktop\Wilbur\Ethiopia\Ethiopia pictures_08-09Mar2016\20160309_192557_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2540" y="2896661"/>
            <a:ext cx="3488271" cy="19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24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A Virus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Positive-stranded RNA virus </a:t>
            </a:r>
          </a:p>
          <a:p>
            <a:pPr lvl="1">
              <a:spcBef>
                <a:spcPts val="0"/>
              </a:spcBef>
            </a:pPr>
            <a:r>
              <a:rPr lang="en-US" sz="2000" i="1"/>
              <a:t>Picornaviridae</a:t>
            </a:r>
            <a:r>
              <a:rPr lang="en-US" sz="2000"/>
              <a:t> family, </a:t>
            </a:r>
            <a:r>
              <a:rPr lang="en-US" sz="2000" i="1"/>
              <a:t>Heparnavirus</a:t>
            </a:r>
            <a:r>
              <a:rPr lang="en-US" sz="2000"/>
              <a:t> genus</a:t>
            </a:r>
          </a:p>
          <a:p>
            <a:r>
              <a:rPr lang="en-US"/>
              <a:t>Primarily human host-restricted pathogen</a:t>
            </a:r>
          </a:p>
          <a:p>
            <a:pPr lvl="1">
              <a:spcBef>
                <a:spcPts val="0"/>
              </a:spcBef>
            </a:pPr>
            <a:r>
              <a:rPr lang="en-US" sz="2000"/>
              <a:t>Some non-human primate sp. hosts </a:t>
            </a:r>
          </a:p>
          <a:p>
            <a:r>
              <a:rPr lang="en-US"/>
              <a:t>Single serotype</a:t>
            </a:r>
          </a:p>
          <a:p>
            <a:pPr lvl="1">
              <a:spcBef>
                <a:spcPts val="0"/>
              </a:spcBef>
            </a:pPr>
            <a:r>
              <a:rPr lang="en-US" sz="2000"/>
              <a:t>4 genotypes, but not important for biology</a:t>
            </a:r>
          </a:p>
          <a:p>
            <a:r>
              <a:rPr lang="en-US"/>
              <a:t>Transmission: fecal-oral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36" y="5561960"/>
            <a:ext cx="981456" cy="85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62" y="5485760"/>
            <a:ext cx="381000" cy="719328"/>
          </a:xfrm>
          <a:prstGeom prst="rect">
            <a:avLst/>
          </a:prstGeom>
          <a:ln w="6350">
            <a:noFill/>
          </a:ln>
        </p:spPr>
      </p:pic>
      <p:sp>
        <p:nvSpPr>
          <p:cNvPr id="6" name="Freeform 5"/>
          <p:cNvSpPr/>
          <p:nvPr/>
        </p:nvSpPr>
        <p:spPr>
          <a:xfrm>
            <a:off x="2286000" y="6244123"/>
            <a:ext cx="347062" cy="353466"/>
          </a:xfrm>
          <a:custGeom>
            <a:avLst/>
            <a:gdLst>
              <a:gd name="connsiteX0" fmla="*/ 247012 w 347062"/>
              <a:gd name="connsiteY0" fmla="*/ 61472 h 353466"/>
              <a:gd name="connsiteX1" fmla="*/ 247012 w 347062"/>
              <a:gd name="connsiteY1" fmla="*/ 61472 h 353466"/>
              <a:gd name="connsiteX2" fmla="*/ 193224 w 347062"/>
              <a:gd name="connsiteY2" fmla="*/ 99893 h 353466"/>
              <a:gd name="connsiteX3" fmla="*/ 208592 w 347062"/>
              <a:gd name="connsiteY3" fmla="*/ 145997 h 353466"/>
              <a:gd name="connsiteX4" fmla="*/ 200908 w 347062"/>
              <a:gd name="connsiteY4" fmla="*/ 199785 h 353466"/>
              <a:gd name="connsiteX5" fmla="*/ 147120 w 347062"/>
              <a:gd name="connsiteY5" fmla="*/ 222837 h 353466"/>
              <a:gd name="connsiteX6" fmla="*/ 54911 w 347062"/>
              <a:gd name="connsiteY6" fmla="*/ 215153 h 353466"/>
              <a:gd name="connsiteX7" fmla="*/ 1123 w 347062"/>
              <a:gd name="connsiteY7" fmla="*/ 222837 h 353466"/>
              <a:gd name="connsiteX8" fmla="*/ 24175 w 347062"/>
              <a:gd name="connsiteY8" fmla="*/ 330414 h 353466"/>
              <a:gd name="connsiteX9" fmla="*/ 70279 w 347062"/>
              <a:gd name="connsiteY9" fmla="*/ 345782 h 353466"/>
              <a:gd name="connsiteX10" fmla="*/ 93331 w 347062"/>
              <a:gd name="connsiteY10" fmla="*/ 353466 h 353466"/>
              <a:gd name="connsiteX11" fmla="*/ 177856 w 347062"/>
              <a:gd name="connsiteY11" fmla="*/ 345782 h 353466"/>
              <a:gd name="connsiteX12" fmla="*/ 208592 w 347062"/>
              <a:gd name="connsiteY12" fmla="*/ 338098 h 353466"/>
              <a:gd name="connsiteX13" fmla="*/ 254696 w 347062"/>
              <a:gd name="connsiteY13" fmla="*/ 307361 h 353466"/>
              <a:gd name="connsiteX14" fmla="*/ 285432 w 347062"/>
              <a:gd name="connsiteY14" fmla="*/ 253573 h 353466"/>
              <a:gd name="connsiteX15" fmla="*/ 270064 w 347062"/>
              <a:gd name="connsiteY15" fmla="*/ 184417 h 353466"/>
              <a:gd name="connsiteX16" fmla="*/ 277748 w 347062"/>
              <a:gd name="connsiteY16" fmla="*/ 130629 h 353466"/>
              <a:gd name="connsiteX17" fmla="*/ 323852 w 347062"/>
              <a:gd name="connsiteY17" fmla="*/ 115261 h 353466"/>
              <a:gd name="connsiteX18" fmla="*/ 346904 w 347062"/>
              <a:gd name="connsiteY18" fmla="*/ 69156 h 353466"/>
              <a:gd name="connsiteX19" fmla="*/ 331536 w 347062"/>
              <a:gd name="connsiteY19" fmla="*/ 46104 h 353466"/>
              <a:gd name="connsiteX20" fmla="*/ 323852 w 347062"/>
              <a:gd name="connsiteY20" fmla="*/ 23052 h 353466"/>
              <a:gd name="connsiteX21" fmla="*/ 270064 w 347062"/>
              <a:gd name="connsiteY21" fmla="*/ 0 h 353466"/>
              <a:gd name="connsiteX22" fmla="*/ 223960 w 347062"/>
              <a:gd name="connsiteY22" fmla="*/ 7684 h 353466"/>
              <a:gd name="connsiteX23" fmla="*/ 247012 w 347062"/>
              <a:gd name="connsiteY23" fmla="*/ 61472 h 35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7062" h="353466">
                <a:moveTo>
                  <a:pt x="247012" y="61472"/>
                </a:moveTo>
                <a:lnTo>
                  <a:pt x="247012" y="61472"/>
                </a:lnTo>
                <a:cubicBezTo>
                  <a:pt x="229083" y="74279"/>
                  <a:pt x="202341" y="79834"/>
                  <a:pt x="193224" y="99893"/>
                </a:cubicBezTo>
                <a:cubicBezTo>
                  <a:pt x="186521" y="114640"/>
                  <a:pt x="208592" y="145997"/>
                  <a:pt x="208592" y="145997"/>
                </a:cubicBezTo>
                <a:cubicBezTo>
                  <a:pt x="206031" y="163926"/>
                  <a:pt x="208264" y="183235"/>
                  <a:pt x="200908" y="199785"/>
                </a:cubicBezTo>
                <a:cubicBezTo>
                  <a:pt x="194275" y="214710"/>
                  <a:pt x="157991" y="220119"/>
                  <a:pt x="147120" y="222837"/>
                </a:cubicBezTo>
                <a:cubicBezTo>
                  <a:pt x="116384" y="220276"/>
                  <a:pt x="85754" y="215153"/>
                  <a:pt x="54911" y="215153"/>
                </a:cubicBezTo>
                <a:cubicBezTo>
                  <a:pt x="36800" y="215153"/>
                  <a:pt x="9223" y="206638"/>
                  <a:pt x="1123" y="222837"/>
                </a:cubicBezTo>
                <a:cubicBezTo>
                  <a:pt x="-834" y="226750"/>
                  <a:pt x="-3465" y="313138"/>
                  <a:pt x="24175" y="330414"/>
                </a:cubicBezTo>
                <a:cubicBezTo>
                  <a:pt x="37912" y="339000"/>
                  <a:pt x="54911" y="340659"/>
                  <a:pt x="70279" y="345782"/>
                </a:cubicBezTo>
                <a:lnTo>
                  <a:pt x="93331" y="353466"/>
                </a:lnTo>
                <a:cubicBezTo>
                  <a:pt x="121506" y="350905"/>
                  <a:pt x="149813" y="349521"/>
                  <a:pt x="177856" y="345782"/>
                </a:cubicBezTo>
                <a:cubicBezTo>
                  <a:pt x="188324" y="344386"/>
                  <a:pt x="199146" y="342821"/>
                  <a:pt x="208592" y="338098"/>
                </a:cubicBezTo>
                <a:cubicBezTo>
                  <a:pt x="225112" y="329838"/>
                  <a:pt x="254696" y="307361"/>
                  <a:pt x="254696" y="307361"/>
                </a:cubicBezTo>
                <a:cubicBezTo>
                  <a:pt x="261746" y="296786"/>
                  <a:pt x="284132" y="265272"/>
                  <a:pt x="285432" y="253573"/>
                </a:cubicBezTo>
                <a:cubicBezTo>
                  <a:pt x="286182" y="246819"/>
                  <a:pt x="272421" y="193844"/>
                  <a:pt x="270064" y="184417"/>
                </a:cubicBezTo>
                <a:cubicBezTo>
                  <a:pt x="272625" y="166488"/>
                  <a:pt x="266629" y="144925"/>
                  <a:pt x="277748" y="130629"/>
                </a:cubicBezTo>
                <a:cubicBezTo>
                  <a:pt x="287693" y="117842"/>
                  <a:pt x="323852" y="115261"/>
                  <a:pt x="323852" y="115261"/>
                </a:cubicBezTo>
                <a:cubicBezTo>
                  <a:pt x="329203" y="107234"/>
                  <a:pt x="349025" y="81881"/>
                  <a:pt x="346904" y="69156"/>
                </a:cubicBezTo>
                <a:cubicBezTo>
                  <a:pt x="345386" y="60047"/>
                  <a:pt x="335666" y="54364"/>
                  <a:pt x="331536" y="46104"/>
                </a:cubicBezTo>
                <a:cubicBezTo>
                  <a:pt x="327914" y="38859"/>
                  <a:pt x="328912" y="29377"/>
                  <a:pt x="323852" y="23052"/>
                </a:cubicBezTo>
                <a:cubicBezTo>
                  <a:pt x="310586" y="6469"/>
                  <a:pt x="288521" y="4614"/>
                  <a:pt x="270064" y="0"/>
                </a:cubicBezTo>
                <a:cubicBezTo>
                  <a:pt x="254696" y="2561"/>
                  <a:pt x="236126" y="-2049"/>
                  <a:pt x="223960" y="7684"/>
                </a:cubicBezTo>
                <a:cubicBezTo>
                  <a:pt x="212877" y="16551"/>
                  <a:pt x="243170" y="52507"/>
                  <a:pt x="247012" y="6147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16836" y="5860664"/>
            <a:ext cx="228600" cy="26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4910418" y="5415848"/>
            <a:ext cx="457200" cy="1151760"/>
          </a:xfrm>
          <a:prstGeom prst="leftBrace">
            <a:avLst>
              <a:gd name="adj1" fmla="val 2177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18" y="5458226"/>
            <a:ext cx="1100272" cy="11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65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HAV: Epidemiology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Associated with poor sanitation and hygiene</a:t>
            </a:r>
          </a:p>
          <a:p>
            <a:r>
              <a:rPr lang="en-US"/>
              <a:t>Decline in U.S. with vaccination</a:t>
            </a:r>
          </a:p>
          <a:p>
            <a:r>
              <a:rPr lang="en-US"/>
              <a:t>World-wide distribution</a:t>
            </a:r>
          </a:p>
          <a:p>
            <a:r>
              <a:rPr lang="en-US"/>
              <a:t>Highest risk: 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en-US" sz="2000"/>
              <a:t>Sub-Saharan Africa, South Asia</a:t>
            </a:r>
          </a:p>
          <a:p>
            <a:r>
              <a:rPr lang="en-US"/>
              <a:t>Intermediate risk: 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en-US" sz="2000"/>
              <a:t>Central &amp; South America</a:t>
            </a:r>
          </a:p>
          <a:p>
            <a:r>
              <a:rPr lang="en-US"/>
              <a:t>No seasonality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19393"/>
            <a:ext cx="2906207" cy="19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932461" cy="1861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320" y="6313207"/>
            <a:ext cx="1955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CDC Statistics &amp; Surveillance</a:t>
            </a:r>
          </a:p>
          <a:p>
            <a:r>
              <a:rPr lang="en-US" sz="1200" dirty="0"/>
              <a:t>CDC 2005 data</a:t>
            </a:r>
          </a:p>
        </p:txBody>
      </p:sp>
    </p:spTree>
    <p:extLst>
      <p:ext uri="{BB962C8B-B14F-4D97-AF65-F5344CB8AC3E}">
        <p14:creationId xmlns:p14="http://schemas.microsoft.com/office/powerpoint/2010/main" val="323765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HAV: 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Incubation period: </a:t>
            </a:r>
            <a:r>
              <a:rPr lang="en-US" sz="2400" dirty="0"/>
              <a:t>average 28 days (range 15-50 days)</a:t>
            </a:r>
            <a:endParaRPr lang="en-US" dirty="0"/>
          </a:p>
          <a:p>
            <a:r>
              <a:rPr lang="en-US" dirty="0"/>
              <a:t>Age &lt;6 years: </a:t>
            </a:r>
            <a:r>
              <a:rPr lang="en-US" sz="2400" dirty="0"/>
              <a:t>majority asymptomatic, 10% jaundice</a:t>
            </a:r>
          </a:p>
          <a:p>
            <a:r>
              <a:rPr lang="en-US" dirty="0"/>
              <a:t>Older than 6 </a:t>
            </a:r>
            <a:r>
              <a:rPr lang="en-US" dirty="0" err="1"/>
              <a:t>yrs</a:t>
            </a:r>
            <a:r>
              <a:rPr lang="en-US" dirty="0"/>
              <a:t>: </a:t>
            </a:r>
            <a:r>
              <a:rPr lang="en-US" sz="2400" dirty="0"/>
              <a:t>&gt;70% jaundice</a:t>
            </a:r>
          </a:p>
          <a:p>
            <a:r>
              <a:rPr lang="en-US" dirty="0"/>
              <a:t>Abrupt Clinical Illness:</a:t>
            </a:r>
          </a:p>
          <a:p>
            <a:pPr lvl="1"/>
            <a:r>
              <a:rPr lang="en-US" sz="2400" dirty="0"/>
              <a:t>Fever, fatigue, loss of appetite, nausea, vomiting, joint pain, abdominal pain, </a:t>
            </a:r>
            <a:r>
              <a:rPr lang="en-US" sz="2400" u="sng" dirty="0"/>
              <a:t>dark urine</a:t>
            </a:r>
            <a:r>
              <a:rPr lang="en-US" sz="2400" dirty="0"/>
              <a:t>, </a:t>
            </a:r>
            <a:r>
              <a:rPr lang="en-US" sz="2400" u="sng" dirty="0"/>
              <a:t>clay-color stools</a:t>
            </a:r>
            <a:r>
              <a:rPr lang="en-US" sz="2400" dirty="0"/>
              <a:t>, </a:t>
            </a:r>
            <a:r>
              <a:rPr lang="en-US" sz="2400" u="sng" dirty="0"/>
              <a:t>jaundice</a:t>
            </a:r>
            <a:endParaRPr lang="en-US" sz="2400" dirty="0"/>
          </a:p>
          <a:p>
            <a:r>
              <a:rPr lang="en-US" dirty="0"/>
              <a:t>Duration: </a:t>
            </a:r>
            <a:r>
              <a:rPr lang="en-US" sz="2400" dirty="0"/>
              <a:t>usually 2 months, 10-15% prolonged/relapsing up to 6 months</a:t>
            </a:r>
          </a:p>
          <a:p>
            <a:r>
              <a:rPr lang="en-US" dirty="0"/>
              <a:t>Case-Fatality: </a:t>
            </a:r>
            <a:r>
              <a:rPr lang="en-US" sz="2400" dirty="0"/>
              <a:t>Overall 0.3% (1.8% for age &gt;50 </a:t>
            </a:r>
            <a:r>
              <a:rPr lang="en-US" sz="2400" dirty="0" err="1"/>
              <a:t>yrs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1123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HAV: Risk to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CDC, estimated HAV cases </a:t>
            </a:r>
            <a:r>
              <a:rPr lang="en-US" sz="2000" dirty="0"/>
              <a:t>(endemic and travelers)</a:t>
            </a:r>
            <a:r>
              <a:rPr lang="en-US" sz="2800" dirty="0"/>
              <a:t>: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795338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2011 - 2700 cases</a:t>
            </a:r>
          </a:p>
          <a:p>
            <a:pPr marL="795338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2012 - 3000 cases</a:t>
            </a:r>
          </a:p>
          <a:p>
            <a:pPr marL="795338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2013 - 3500 cases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Swedish travelers (1997-2005),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800" dirty="0"/>
              <a:t>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636 travel-related cases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East Africa, 14.1 cases /100,000 person months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Middle East, 5.8 cases /100,000 person months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Indian subcontinent, 5.6 cases/ 100,000 person months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Risk highest among those Visiting Friends &amp; Relatives (VFR)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Dutch travelers (2003-2011),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2800" baseline="300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2094 total cases, 931 (44%) from travel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Attack rate during 2003-2005, 7.5 per 100,000 travelers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Attack rate during 2009-2011, 3.5 per 100,000 travelers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400800"/>
            <a:ext cx="7777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CDC Statistics &amp; Surveillance     2. J Travel Med 2009; 16:233-8     3. J Travel Med 2015; 22: 208-11</a:t>
            </a:r>
          </a:p>
        </p:txBody>
      </p:sp>
    </p:spTree>
    <p:extLst>
      <p:ext uri="{BB962C8B-B14F-4D97-AF65-F5344CB8AC3E}">
        <p14:creationId xmlns:p14="http://schemas.microsoft.com/office/powerpoint/2010/main" val="3883986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 Available HAV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Inactivated vaccines:</a:t>
            </a:r>
          </a:p>
          <a:p>
            <a:r>
              <a:rPr lang="en-US" dirty="0"/>
              <a:t>Monovalent</a:t>
            </a:r>
          </a:p>
          <a:p>
            <a:pPr lvl="1"/>
            <a:r>
              <a:rPr lang="en-US" dirty="0" err="1"/>
              <a:t>Avaxim</a:t>
            </a:r>
            <a:r>
              <a:rPr lang="en-US" dirty="0"/>
              <a:t> (SP), </a:t>
            </a:r>
            <a:r>
              <a:rPr lang="en-US" dirty="0" err="1"/>
              <a:t>Havrix</a:t>
            </a:r>
            <a:r>
              <a:rPr lang="en-US" dirty="0"/>
              <a:t> (GSK), </a:t>
            </a:r>
            <a:r>
              <a:rPr lang="en-US" dirty="0" err="1"/>
              <a:t>Vaqta</a:t>
            </a:r>
            <a:r>
              <a:rPr lang="en-US" dirty="0"/>
              <a:t> (CSL/Merck)</a:t>
            </a:r>
          </a:p>
          <a:p>
            <a:r>
              <a:rPr lang="en-US" dirty="0"/>
              <a:t>Combination: </a:t>
            </a:r>
            <a:r>
              <a:rPr lang="en-US" dirty="0" err="1"/>
              <a:t>HAV+ViCPS</a:t>
            </a:r>
            <a:endParaRPr lang="en-US" dirty="0"/>
          </a:p>
          <a:p>
            <a:pPr lvl="1"/>
            <a:r>
              <a:rPr lang="en-US" dirty="0" err="1"/>
              <a:t>Hepatyrix</a:t>
            </a:r>
            <a:r>
              <a:rPr lang="en-US" dirty="0"/>
              <a:t> (GSK), </a:t>
            </a:r>
            <a:r>
              <a:rPr lang="en-US" dirty="0" err="1"/>
              <a:t>Vivaxim</a:t>
            </a:r>
            <a:r>
              <a:rPr lang="en-US" dirty="0"/>
              <a:t> (SP)</a:t>
            </a:r>
          </a:p>
          <a:p>
            <a:r>
              <a:rPr lang="en-US" dirty="0"/>
              <a:t>Combination: HAV+HBV</a:t>
            </a:r>
          </a:p>
          <a:p>
            <a:pPr lvl="1"/>
            <a:r>
              <a:rPr lang="en-US" dirty="0" err="1"/>
              <a:t>Twinrix</a:t>
            </a:r>
            <a:r>
              <a:rPr lang="en-US" dirty="0"/>
              <a:t> (GSK)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/>
              <a:t>Live Attenuated vaccine:</a:t>
            </a:r>
          </a:p>
          <a:p>
            <a:pPr marL="914400" lvl="1" indent="-457200"/>
            <a:r>
              <a:rPr lang="en-US" dirty="0"/>
              <a:t>H2 &amp; L-A-1 strains (China)</a:t>
            </a:r>
          </a:p>
        </p:txBody>
      </p:sp>
    </p:spTree>
    <p:extLst>
      <p:ext uri="{BB962C8B-B14F-4D97-AF65-F5344CB8AC3E}">
        <p14:creationId xmlns:p14="http://schemas.microsoft.com/office/powerpoint/2010/main" val="2406425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 Vaccines in U.S. 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009900" y="3086100"/>
            <a:ext cx="381000" cy="4876800"/>
          </a:xfrm>
          <a:prstGeom prst="rightBrace">
            <a:avLst>
              <a:gd name="adj1" fmla="val 9572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7179" y="5867400"/>
            <a:ext cx="542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Since 2006, routine vaccination of children age ≥1 year*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89132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MMWR 2006; 55: RR-7</a:t>
            </a:r>
          </a:p>
        </p:txBody>
      </p:sp>
      <p:pic>
        <p:nvPicPr>
          <p:cNvPr id="7" name="Picture 2" descr="https://encrypted-tbn2.gstatic.com/images?q=tbn:ANd9GcSPIizPOqf3KvZ9Q6nnvD2438MbbgIXjRe1n6fFPrpf7tcOxjLi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70226"/>
            <a:ext cx="437556" cy="8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hkapi.hk/images/drugs_images/2_Vaqta0.5ml%2040m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3" y="1676399"/>
            <a:ext cx="356052" cy="84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4315"/>
            <a:ext cx="1117756" cy="52534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2530"/>
              </p:ext>
            </p:extLst>
          </p:nvPr>
        </p:nvGraphicFramePr>
        <p:xfrm>
          <a:off x="304800" y="2018211"/>
          <a:ext cx="8610600" cy="369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Havrix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®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(GSK)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Vaqta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®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(Merck)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Combined A/B</a:t>
                      </a:r>
                    </a:p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Twinrix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®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(GSK)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inactivated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inactivated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inactivated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149"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Approved since 1995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Approved since 1996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Approved since 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Adults: 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   1 mL IM at 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&amp; 6-12 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Adults: 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   1 mL IM at 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&amp; 6-18 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Adults: 1 mL IM </a:t>
                      </a:r>
                    </a:p>
                    <a:p>
                      <a:pPr algn="l"/>
                      <a:r>
                        <a:rPr lang="en-US" sz="2000" i="1" dirty="0">
                          <a:solidFill>
                            <a:srgbClr val="FF0000"/>
                          </a:solidFill>
                          <a:latin typeface="+mn-lt"/>
                        </a:rPr>
                        <a:t>Children: not</a:t>
                      </a:r>
                      <a:r>
                        <a:rPr lang="en-US" sz="2000" i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“approved”</a:t>
                      </a:r>
                      <a:endParaRPr lang="en-US" sz="2000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Children (1-18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y):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0.5 mL IM at 0 &amp; 6-12 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Children (1-18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y):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0.5 mL IM at 0 &amp; 6-18 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+mn-lt"/>
                        </a:rPr>
                        <a:t>Standard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 Dosing:</a:t>
                      </a:r>
                    </a:p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0, 1, 6 m</a:t>
                      </a:r>
                    </a:p>
                    <a:p>
                      <a:pPr lvl="0" algn="l"/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+mn-lt"/>
                        </a:rPr>
                        <a:t>Accelerated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: Dosing:</a:t>
                      </a:r>
                    </a:p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0, 7, 21-30d;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12 m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58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HAV Vaccines: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Contraindications/Precautions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anaphylaxis with vaccination</a:t>
            </a:r>
          </a:p>
          <a:p>
            <a:r>
              <a:rPr lang="en-US" dirty="0"/>
              <a:t>Hypersensitivity to a vaccine component: viral antigen, aluminum hydroxide adjuvant, neomycin</a:t>
            </a:r>
          </a:p>
          <a:p>
            <a:r>
              <a:rPr lang="en-US" dirty="0"/>
              <a:t>Latex, vial stopper and syringe plunger</a:t>
            </a:r>
          </a:p>
          <a:p>
            <a:r>
              <a:rPr lang="en-US" dirty="0"/>
              <a:t>No special precautions for the immunocompromised</a:t>
            </a:r>
          </a:p>
        </p:txBody>
      </p:sp>
    </p:spTree>
    <p:extLst>
      <p:ext uri="{BB962C8B-B14F-4D97-AF65-F5344CB8AC3E}">
        <p14:creationId xmlns:p14="http://schemas.microsoft.com/office/powerpoint/2010/main" val="145898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During Travel</a:t>
            </a:r>
          </a:p>
        </p:txBody>
      </p:sp>
      <p:pic>
        <p:nvPicPr>
          <p:cNvPr id="4" name="Picture 2" descr="H:\Wilbur's Clinical Studies\Ethiopia Serosurvey 2015\Pictures\20160305_094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3" y="1764218"/>
            <a:ext cx="7460673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37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HAV Vaccines: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Safety &amp; Adverse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Adults:</a:t>
            </a:r>
          </a:p>
          <a:p>
            <a:r>
              <a:rPr lang="en-US" dirty="0"/>
              <a:t>Injection site soreness (56%)</a:t>
            </a:r>
          </a:p>
          <a:p>
            <a:r>
              <a:rPr lang="en-US" dirty="0"/>
              <a:t>Headache (14%)</a:t>
            </a:r>
          </a:p>
          <a:p>
            <a:r>
              <a:rPr lang="en-US" dirty="0"/>
              <a:t>Malaise (7%)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Children:</a:t>
            </a:r>
          </a:p>
          <a:p>
            <a:r>
              <a:rPr lang="en-US" dirty="0"/>
              <a:t>Injection site soreness (15%)</a:t>
            </a:r>
          </a:p>
          <a:p>
            <a:r>
              <a:rPr lang="en-US" dirty="0"/>
              <a:t>Feeding problems (8%)</a:t>
            </a:r>
          </a:p>
          <a:p>
            <a:r>
              <a:rPr lang="en-US" dirty="0"/>
              <a:t>Headache (4%)</a:t>
            </a:r>
          </a:p>
          <a:p>
            <a:r>
              <a:rPr lang="en-US" dirty="0"/>
              <a:t>Injection site induration (4%)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98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HAV Vaccines: Protection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Protective antibodies: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lvl="1"/>
            <a:r>
              <a:rPr lang="en-US" sz="2400" dirty="0"/>
              <a:t>First dose, ≥94% adults and ≥97% children</a:t>
            </a:r>
          </a:p>
          <a:p>
            <a:pPr lvl="1"/>
            <a:r>
              <a:rPr lang="en-US" sz="2400" dirty="0"/>
              <a:t>Second dose, 100% adults and children</a:t>
            </a:r>
          </a:p>
          <a:p>
            <a:r>
              <a:rPr lang="en-US" sz="2800" dirty="0" err="1"/>
              <a:t>Havrix</a:t>
            </a:r>
            <a:r>
              <a:rPr lang="en-US" sz="2800" dirty="0"/>
              <a:t>® Thailand field trial: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lvl="1"/>
            <a:r>
              <a:rPr lang="en-US" sz="2400" dirty="0"/>
              <a:t>Efficacy 94% (CI 79-99%) after 2 doses, 1 m apart</a:t>
            </a:r>
          </a:p>
          <a:p>
            <a:r>
              <a:rPr lang="en-US" sz="2800" dirty="0" err="1"/>
              <a:t>Vaqta</a:t>
            </a:r>
            <a:r>
              <a:rPr lang="en-US" sz="2800" dirty="0"/>
              <a:t>® New York trial: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 lvl="1"/>
            <a:r>
              <a:rPr lang="en-US" sz="2400" dirty="0"/>
              <a:t>Efficacy 100% (CI 87-100%) after 1 dose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126163"/>
            <a:ext cx="2109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MMWR 2006; 55: RR-7</a:t>
            </a:r>
          </a:p>
          <a:p>
            <a:pPr marL="228600" indent="-228600">
              <a:buAutoNum type="arabicPeriod"/>
            </a:pPr>
            <a:r>
              <a:rPr lang="en-US" sz="1200" dirty="0"/>
              <a:t>JAMA 1994; 271: 1328-34</a:t>
            </a:r>
          </a:p>
          <a:p>
            <a:pPr marL="228600" indent="-228600">
              <a:buAutoNum type="arabicPeriod"/>
            </a:pPr>
            <a:r>
              <a:rPr lang="en-US" sz="1200" dirty="0"/>
              <a:t>NEJM 1992; 327: 453-7</a:t>
            </a:r>
          </a:p>
        </p:txBody>
      </p:sp>
    </p:spTree>
    <p:extLst>
      <p:ext uri="{BB962C8B-B14F-4D97-AF65-F5344CB8AC3E}">
        <p14:creationId xmlns:p14="http://schemas.microsoft.com/office/powerpoint/2010/main" val="3995108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 Vaccines: “off schedule”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Delayed second dose: </a:t>
            </a:r>
          </a:p>
          <a:p>
            <a:r>
              <a:rPr lang="en-US" dirty="0"/>
              <a:t>Adults, Two-dose, 18 months apart: 100% protective antibody after second dose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r>
              <a:rPr lang="en-US" dirty="0"/>
              <a:t>Children, Two-dose, 4-8 years apart: 100% protective antibody after second dose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3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08725"/>
            <a:ext cx="221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Vaccine 2003; 21: 3208-11</a:t>
            </a:r>
          </a:p>
          <a:p>
            <a:pPr marL="228600" indent="-228600">
              <a:buAutoNum type="arabicPeriod"/>
            </a:pPr>
            <a:r>
              <a:rPr lang="en-US" sz="1200" dirty="0"/>
              <a:t>J Travel Med 2004; 11:120-1</a:t>
            </a:r>
          </a:p>
        </p:txBody>
      </p:sp>
    </p:spTree>
    <p:extLst>
      <p:ext uri="{BB962C8B-B14F-4D97-AF65-F5344CB8AC3E}">
        <p14:creationId xmlns:p14="http://schemas.microsoft.com/office/powerpoint/2010/main" val="1865580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</a:t>
            </a:r>
            <a:r>
              <a:rPr lang="en-US" u="sng" dirty="0"/>
              <a:t>not</a:t>
            </a:r>
            <a:r>
              <a:rPr lang="en-US" dirty="0"/>
              <a:t> a </a:t>
            </a:r>
            <a:r>
              <a:rPr lang="en-US" dirty="0" err="1"/>
              <a:t>Flavivirus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454025">
              <a:buFont typeface="+mj-lt"/>
              <a:buAutoNum type="alphaUcPeriod"/>
            </a:pPr>
            <a:r>
              <a:rPr lang="en-US" dirty="0"/>
              <a:t>Chikungunya</a:t>
            </a:r>
          </a:p>
          <a:p>
            <a:pPr marL="914400" indent="-454025">
              <a:buFont typeface="+mj-lt"/>
              <a:buAutoNum type="alphaUcPeriod"/>
            </a:pPr>
            <a:r>
              <a:rPr lang="en-US" dirty="0"/>
              <a:t>Dengue</a:t>
            </a:r>
          </a:p>
          <a:p>
            <a:pPr marL="914400" indent="-454025">
              <a:buFont typeface="+mj-lt"/>
              <a:buAutoNum type="alphaUcPeriod"/>
            </a:pPr>
            <a:r>
              <a:rPr lang="en-US" dirty="0"/>
              <a:t>Tick-borne Encephalitis</a:t>
            </a:r>
          </a:p>
          <a:p>
            <a:pPr marL="914400" indent="-454025">
              <a:buFont typeface="+mj-lt"/>
              <a:buAutoNum type="alphaUcPeriod"/>
            </a:pPr>
            <a:r>
              <a:rPr lang="en-US" dirty="0"/>
              <a:t>West Nile</a:t>
            </a:r>
          </a:p>
          <a:p>
            <a:pPr marL="914400" indent="-454025">
              <a:buFont typeface="+mj-lt"/>
              <a:buAutoNum type="alphaUcPeriod"/>
            </a:pPr>
            <a:r>
              <a:rPr lang="en-US" dirty="0"/>
              <a:t>Yellow Fever</a:t>
            </a:r>
          </a:p>
          <a:p>
            <a:pPr marL="914400" indent="-454025">
              <a:buFont typeface="+mj-lt"/>
              <a:buAutoNum type="alphaUcPeriod"/>
            </a:pPr>
            <a:r>
              <a:rPr lang="en-US" dirty="0" err="1"/>
              <a:t>Zika</a:t>
            </a:r>
            <a:endParaRPr lang="en-US" dirty="0"/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733800" y="1676400"/>
            <a:ext cx="457200" cy="408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600200"/>
            <a:ext cx="2286000" cy="609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Encephalitis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Caused by a </a:t>
            </a:r>
            <a:r>
              <a:rPr lang="en-US" dirty="0" err="1"/>
              <a:t>Flavivirus</a:t>
            </a:r>
            <a:endParaRPr lang="en-US" dirty="0"/>
          </a:p>
          <a:p>
            <a:r>
              <a:rPr lang="en-US" dirty="0"/>
              <a:t>Transmitted by mosquito bite (</a:t>
            </a:r>
            <a:r>
              <a:rPr lang="en-US" i="1" dirty="0" err="1"/>
              <a:t>Culex</a:t>
            </a:r>
            <a:r>
              <a:rPr lang="en-US" dirty="0"/>
              <a:t> sp.)</a:t>
            </a:r>
          </a:p>
          <a:p>
            <a:r>
              <a:rPr lang="en-US" dirty="0"/>
              <a:t>JE is estimated to cause ~68,000 clinical cases each year</a:t>
            </a:r>
            <a:r>
              <a:rPr lang="en-US" baseline="30000" dirty="0"/>
              <a:t>1</a:t>
            </a:r>
          </a:p>
          <a:p>
            <a:r>
              <a:rPr lang="en-US" dirty="0"/>
              <a:t>Most important cause of viral encephalitis in Asia and Western Pacific</a:t>
            </a:r>
          </a:p>
          <a:p>
            <a:r>
              <a:rPr lang="en-US" dirty="0"/>
              <a:t>Substantial underreporting</a:t>
            </a:r>
            <a:r>
              <a:rPr lang="en-US" baseline="30000" dirty="0"/>
              <a:t>2</a:t>
            </a:r>
            <a:r>
              <a:rPr lang="en-US" dirty="0"/>
              <a:t>, due to rural nature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04" y="5718419"/>
            <a:ext cx="848140" cy="82732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4381500" y="5740075"/>
            <a:ext cx="318053" cy="768148"/>
          </a:xfrm>
          <a:prstGeom prst="leftBrace">
            <a:avLst>
              <a:gd name="adj1" fmla="val 2177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659581"/>
            <a:ext cx="914400" cy="969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31491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Bull WHO 2011; 89:766-74</a:t>
            </a:r>
          </a:p>
          <a:p>
            <a:r>
              <a:rPr lang="en-US" sz="1200" dirty="0"/>
              <a:t>2. Vaccine 2000; 18: 1-25</a:t>
            </a:r>
          </a:p>
        </p:txBody>
      </p:sp>
    </p:spTree>
    <p:extLst>
      <p:ext uri="{BB962C8B-B14F-4D97-AF65-F5344CB8AC3E}">
        <p14:creationId xmlns:p14="http://schemas.microsoft.com/office/powerpoint/2010/main" val="3567415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JE: Epidemiology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u="sng"/>
              <a:t>Geography</a:t>
            </a:r>
          </a:p>
          <a:p>
            <a:pPr marL="230188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/>
              <a:t>Asia &amp; Western Pacific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/>
              <a:t>Rural agricultural areas (e.g., rice farming)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/>
              <a:t>20-30% case-fatality ratio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/>
          </a:p>
          <a:p>
            <a:pPr>
              <a:lnSpc>
                <a:spcPct val="80000"/>
              </a:lnSpc>
              <a:buFontTx/>
              <a:buNone/>
            </a:pPr>
            <a:r>
              <a:rPr lang="en-US" u="sng"/>
              <a:t>Seasonality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/>
              <a:t>Temperate: peaks summer and fall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/>
              <a:t>Tropics: all year with peaks during rainy (monsoon) season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191000" cy="27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JE: 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&lt;1% of JE infection develop clinical illness</a:t>
            </a:r>
          </a:p>
          <a:p>
            <a:pPr>
              <a:lnSpc>
                <a:spcPct val="90000"/>
              </a:lnSpc>
            </a:pPr>
            <a:r>
              <a:rPr lang="en-US" dirty="0"/>
              <a:t>~1 in 200 infections result in severe disease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Incubation 5-15 days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0070C0"/>
                </a:solidFill>
              </a:rPr>
              <a:t>Initial</a:t>
            </a:r>
            <a:r>
              <a:rPr lang="en-US" dirty="0">
                <a:solidFill>
                  <a:srgbClr val="0070C0"/>
                </a:solidFill>
              </a:rPr>
              <a:t> stage</a:t>
            </a:r>
            <a:r>
              <a:rPr lang="en-US" dirty="0"/>
              <a:t>: Fever, Headache, Vomiting</a:t>
            </a:r>
          </a:p>
          <a:p>
            <a:pPr>
              <a:lnSpc>
                <a:spcPct val="90000"/>
              </a:lnSpc>
            </a:pPr>
            <a:r>
              <a:rPr lang="en-US" dirty="0"/>
              <a:t>Progression to </a:t>
            </a:r>
            <a:r>
              <a:rPr lang="en-US" u="sng" dirty="0">
                <a:solidFill>
                  <a:srgbClr val="0070C0"/>
                </a:solidFill>
              </a:rPr>
              <a:t>Severe</a:t>
            </a:r>
            <a:r>
              <a:rPr lang="en-US" dirty="0">
                <a:solidFill>
                  <a:srgbClr val="0070C0"/>
                </a:solidFill>
              </a:rPr>
              <a:t> disease</a:t>
            </a:r>
            <a:r>
              <a:rPr lang="en-US" dirty="0"/>
              <a:t> (days): </a:t>
            </a:r>
            <a:r>
              <a:rPr lang="en-US" b="1" dirty="0"/>
              <a:t>encephalitis</a:t>
            </a:r>
            <a:r>
              <a:rPr lang="en-US" dirty="0"/>
              <a:t>, mental status changes, neurological symptoms, movement disorders, seizures (children especially), or death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Among those with encephalitis, 20-30% fatality</a:t>
            </a:r>
          </a:p>
          <a:p>
            <a:pPr>
              <a:lnSpc>
                <a:spcPct val="90000"/>
              </a:lnSpc>
            </a:pPr>
            <a:r>
              <a:rPr lang="en-US" dirty="0"/>
              <a:t>Among those recovering from acute illness, 30-50% survivors have residual neurologic, cognitive, or psychiatric symptoms</a:t>
            </a:r>
          </a:p>
        </p:txBody>
      </p:sp>
    </p:spTree>
    <p:extLst>
      <p:ext uri="{BB962C8B-B14F-4D97-AF65-F5344CB8AC3E}">
        <p14:creationId xmlns:p14="http://schemas.microsoft.com/office/powerpoint/2010/main" val="2516887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JE: Risk and Prevention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Risk</a:t>
            </a:r>
          </a:p>
          <a:p>
            <a:pPr>
              <a:lnSpc>
                <a:spcPct val="90000"/>
              </a:lnSpc>
            </a:pPr>
            <a:r>
              <a:rPr lang="en-US" dirty="0"/>
              <a:t>Endemic incidence, 1.8 cases per 100,000 residents</a:t>
            </a:r>
          </a:p>
          <a:p>
            <a:pPr>
              <a:lnSpc>
                <a:spcPct val="90000"/>
              </a:lnSpc>
            </a:pPr>
            <a:r>
              <a:rPr lang="en-US" dirty="0"/>
              <a:t>Estimated incidence among unvaccinated travelers to Asia &lt;1 case per 1 million travelers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7 documented US traveler cases (1973-2011)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Prevention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Clothing barrier</a:t>
            </a:r>
          </a:p>
          <a:p>
            <a:pPr>
              <a:lnSpc>
                <a:spcPct val="90000"/>
              </a:lnSpc>
            </a:pPr>
            <a:r>
              <a:rPr lang="en-US" dirty="0"/>
              <a:t>Insect repellent (DEET)</a:t>
            </a:r>
          </a:p>
          <a:p>
            <a:pPr>
              <a:lnSpc>
                <a:spcPct val="90000"/>
              </a:lnSpc>
            </a:pPr>
            <a:r>
              <a:rPr lang="en-US" dirty="0"/>
              <a:t>Vaccination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</a:rPr>
              <a:t>There is no specific treatment, limited to supportive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286313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Bull WHO 2011; 89:766-74</a:t>
            </a:r>
          </a:p>
          <a:p>
            <a:r>
              <a:rPr lang="en-US" sz="1200" dirty="0"/>
              <a:t>CDC Yellow Book 2014</a:t>
            </a:r>
          </a:p>
        </p:txBody>
      </p:sp>
    </p:spTree>
    <p:extLst>
      <p:ext uri="{BB962C8B-B14F-4D97-AF65-F5344CB8AC3E}">
        <p14:creationId xmlns:p14="http://schemas.microsoft.com/office/powerpoint/2010/main" val="1561450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 Available JE Vaccines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Inactivated vaccine:</a:t>
            </a:r>
          </a:p>
          <a:p>
            <a:r>
              <a:rPr lang="en-US" dirty="0"/>
              <a:t>Vero cell, alum-adjuvanted (</a:t>
            </a:r>
            <a:r>
              <a:rPr lang="en-US" dirty="0" err="1"/>
              <a:t>Intercell</a:t>
            </a:r>
            <a:r>
              <a:rPr lang="en-US" dirty="0"/>
              <a:t>) – N. America, Australia, Europe</a:t>
            </a:r>
          </a:p>
          <a:p>
            <a:r>
              <a:rPr lang="en-US" dirty="0"/>
              <a:t>Vero cell (Beijing-1 strain) - Japan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Live Attenuated vaccine (Chengdu Inst. </a:t>
            </a:r>
            <a:r>
              <a:rPr lang="en-US" dirty="0" err="1"/>
              <a:t>Biol</a:t>
            </a:r>
            <a:r>
              <a:rPr lang="en-US" dirty="0"/>
              <a:t> Products):</a:t>
            </a:r>
          </a:p>
          <a:p>
            <a:r>
              <a:rPr lang="en-US" dirty="0"/>
              <a:t>SA</a:t>
            </a:r>
            <a:r>
              <a:rPr lang="en-US" baseline="-25000" dirty="0"/>
              <a:t>14</a:t>
            </a:r>
            <a:r>
              <a:rPr lang="en-US" dirty="0"/>
              <a:t>-14-2 strain - China, India, Nepal, Korea, Sri Lanka, Thailand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Live Chimeric vaccine (SP):</a:t>
            </a:r>
          </a:p>
          <a:p>
            <a:r>
              <a:rPr lang="en-US" dirty="0"/>
              <a:t>YF 17D backbone - Australia &amp; Thailand</a:t>
            </a:r>
          </a:p>
        </p:txBody>
      </p:sp>
    </p:spTree>
    <p:extLst>
      <p:ext uri="{BB962C8B-B14F-4D97-AF65-F5344CB8AC3E}">
        <p14:creationId xmlns:p14="http://schemas.microsoft.com/office/powerpoint/2010/main" val="2720993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Vaccine in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Ixiaro</a:t>
            </a:r>
            <a:r>
              <a:rPr lang="en-US" sz="2400" dirty="0"/>
              <a:t>®</a:t>
            </a:r>
            <a:r>
              <a:rPr lang="en-US" sz="2000" dirty="0"/>
              <a:t> </a:t>
            </a:r>
            <a:r>
              <a:rPr lang="en-US" sz="1100" dirty="0"/>
              <a:t>(</a:t>
            </a:r>
            <a:r>
              <a:rPr lang="en-US" sz="1100" dirty="0" err="1"/>
              <a:t>Intercell-Valneva</a:t>
            </a:r>
            <a:r>
              <a:rPr lang="en-US" sz="1100" dirty="0"/>
              <a:t>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400" dirty="0"/>
              <a:t>Inactivated, whole-virus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Vero cell culture-derived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</a:t>
            </a:r>
            <a:r>
              <a:rPr lang="en-US" sz="2400" baseline="-25000" dirty="0"/>
              <a:t>14</a:t>
            </a:r>
            <a:r>
              <a:rPr lang="en-US" sz="2400" dirty="0"/>
              <a:t>-14-2 attenuated strain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400" dirty="0"/>
              <a:t>Approved (2009):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Age ≥3 years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Two parenteral doses, 0.5 mL, spaced 28 days </a:t>
            </a:r>
          </a:p>
          <a:p>
            <a:pPr lvl="1">
              <a:spcBef>
                <a:spcPts val="0"/>
              </a:spcBef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Age 2 months to &lt;3 years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Two parenteral doses, 0.25 mL, spaced 28 days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Booster dose after 1 year</a:t>
            </a:r>
          </a:p>
          <a:p>
            <a:pPr marL="0" indent="0">
              <a:buNone/>
            </a:pPr>
            <a:endParaRPr lang="en-US" sz="800" i="1" dirty="0"/>
          </a:p>
          <a:p>
            <a:pPr marL="115888" indent="-115888">
              <a:buNone/>
            </a:pPr>
            <a:r>
              <a:rPr lang="en-US" sz="1800" i="1" dirty="0"/>
              <a:t>*JE-Vax (inactivated mouse brain-derived vaccine) is no longer produced, expired May 2011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1624760" cy="11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High-Risk Activity…</a:t>
            </a:r>
            <a:br>
              <a:rPr lang="en-US" dirty="0"/>
            </a:br>
            <a:r>
              <a:rPr lang="en-US" dirty="0"/>
              <a:t>High-Risk for Infection!</a:t>
            </a:r>
          </a:p>
        </p:txBody>
      </p:sp>
      <p:pic>
        <p:nvPicPr>
          <p:cNvPr id="4" name="Picture 3" descr="H:\Wilbur's Clinical Studies\Ethiopia Serosurvey 2015\Pictures\20160306_092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5450"/>
            <a:ext cx="3759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chen\Desktop\Wilbur\Ethiopia\Ethiopia pictures_06-07Mar2016\20160307_115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5450"/>
            <a:ext cx="3759199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wchen\Desktop\Wilbur\Ethiopia\Ethiopia pictures_27Feb-05Mar2016\20160301_162449_Richtone(HDR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33850"/>
            <a:ext cx="3759199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chen\Desktop\Wilbur\Ethiopia\Ethiopia pictures_27Feb-05Mar2016\20160302_103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9" y="4133850"/>
            <a:ext cx="3759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37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Vaccine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Contraindications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US" dirty="0"/>
              <a:t>Severe Allergic Reactions to vaccine components: protamine sulfate 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US" dirty="0"/>
              <a:t>Prior anaphylaxis with vaccination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Precautions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Hypersensitivity to vaccine components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Immunocompromised may have diminished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81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Vaccine: 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Adults:</a:t>
            </a:r>
          </a:p>
          <a:p>
            <a:r>
              <a:rPr lang="en-US" dirty="0"/>
              <a:t>Injection site pain (25%)</a:t>
            </a:r>
          </a:p>
          <a:p>
            <a:r>
              <a:rPr lang="en-US" dirty="0"/>
              <a:t>Headache (20%)</a:t>
            </a:r>
          </a:p>
          <a:p>
            <a:r>
              <a:rPr lang="en-US" dirty="0"/>
              <a:t>Myalgia (10%)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Better tolerated than JE-Vax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Children (1-3 years):</a:t>
            </a:r>
          </a:p>
          <a:p>
            <a:r>
              <a:rPr lang="en-US" dirty="0"/>
              <a:t>Fever (20%)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Infants (1-11 months):</a:t>
            </a:r>
          </a:p>
          <a:p>
            <a:r>
              <a:rPr lang="en-US" dirty="0"/>
              <a:t>Injection site redness (15%)</a:t>
            </a:r>
          </a:p>
          <a:p>
            <a:r>
              <a:rPr lang="en-US" dirty="0"/>
              <a:t>Fever (20%)</a:t>
            </a:r>
          </a:p>
          <a:p>
            <a:r>
              <a:rPr lang="en-US" dirty="0"/>
              <a:t>Irritability (15%)</a:t>
            </a:r>
          </a:p>
          <a:p>
            <a:r>
              <a:rPr lang="en-US" dirty="0"/>
              <a:t>Diarrhea (10%)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9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Vaccine: Protection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Thailand field trial of JE-MB</a:t>
            </a:r>
            <a:r>
              <a:rPr lang="en-US" baseline="30000" dirty="0"/>
              <a:t>1</a:t>
            </a:r>
          </a:p>
          <a:p>
            <a:pPr lvl="1"/>
            <a:r>
              <a:rPr lang="en-US" sz="2400" dirty="0"/>
              <a:t>Efficacy 91%</a:t>
            </a:r>
          </a:p>
          <a:p>
            <a:r>
              <a:rPr lang="en-US" dirty="0"/>
              <a:t>Taiwan, trial of JE-MB, 30-years experience</a:t>
            </a:r>
          </a:p>
          <a:p>
            <a:pPr lvl="1"/>
            <a:r>
              <a:rPr lang="en-US" sz="2400" dirty="0"/>
              <a:t>Efficacy 97%</a:t>
            </a:r>
            <a:r>
              <a:rPr lang="en-US" sz="2400" baseline="30000" dirty="0"/>
              <a:t>2</a:t>
            </a:r>
            <a:endParaRPr lang="en-US" sz="2400" dirty="0"/>
          </a:p>
          <a:p>
            <a:pPr lvl="1"/>
            <a:r>
              <a:rPr lang="en-US" sz="2400" dirty="0"/>
              <a:t>Incidence 1967 (pre-vaccination), 2.05 cases per 100,000</a:t>
            </a:r>
            <a:r>
              <a:rPr lang="en-US" sz="2400" baseline="30000" dirty="0"/>
              <a:t>3</a:t>
            </a:r>
            <a:endParaRPr lang="en-US" sz="2400" dirty="0"/>
          </a:p>
          <a:p>
            <a:pPr lvl="1"/>
            <a:r>
              <a:rPr lang="en-US" sz="2400" dirty="0"/>
              <a:t>Incidence 2003, 0.11 cases per 100,000</a:t>
            </a:r>
            <a:r>
              <a:rPr lang="en-US" sz="2400" baseline="30000" dirty="0"/>
              <a:t>4</a:t>
            </a:r>
            <a:endParaRPr lang="en-US" sz="1800" baseline="30000" dirty="0"/>
          </a:p>
          <a:p>
            <a:r>
              <a:rPr lang="en-US" dirty="0"/>
              <a:t>Neutralizing antibody (PRNT</a:t>
            </a:r>
            <a:r>
              <a:rPr lang="en-US" baseline="-25000" dirty="0"/>
              <a:t>50</a:t>
            </a:r>
            <a:r>
              <a:rPr lang="en-US" dirty="0"/>
              <a:t>) of ≥1:10 is a reasonable surrogate of protection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267" y="6096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AutoNum type="arabicPeriod"/>
              <a:tabLst>
                <a:tab pos="3657600" algn="l"/>
              </a:tabLst>
            </a:pPr>
            <a:r>
              <a:rPr lang="en-US" sz="1200" dirty="0"/>
              <a:t>NEJM 1988; 319: 608-14 	2. Vaccine 2006; 24: 2669-73 </a:t>
            </a:r>
          </a:p>
          <a:p>
            <a:r>
              <a:rPr lang="en-US" sz="1200" dirty="0"/>
              <a:t>3. AJTMH 1999; 61: 78-84			4. Epi Rev 1999; 21: 73-86</a:t>
            </a:r>
          </a:p>
          <a:p>
            <a:r>
              <a:rPr lang="en-US" sz="1200" dirty="0"/>
              <a:t>5. FDA, 16 May 2013 and Vaccine 2005; 23: 5205-11</a:t>
            </a:r>
          </a:p>
        </p:txBody>
      </p:sp>
    </p:spTree>
    <p:extLst>
      <p:ext uri="{BB962C8B-B14F-4D97-AF65-F5344CB8AC3E}">
        <p14:creationId xmlns:p14="http://schemas.microsoft.com/office/powerpoint/2010/main" val="3571733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 Vaccine: Accelerated Schedule &amp; Booster Doses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October 2018:  FDA approval of </a:t>
            </a:r>
            <a:r>
              <a:rPr lang="en-US" b="1" dirty="0"/>
              <a:t>Accelerated Schedule</a:t>
            </a:r>
          </a:p>
          <a:p>
            <a:r>
              <a:rPr lang="en-US" dirty="0"/>
              <a:t>adult travelers (18-65 years old) may get 2 doses of </a:t>
            </a:r>
            <a:r>
              <a:rPr lang="en-US" dirty="0" err="1"/>
              <a:t>Ixiaro</a:t>
            </a:r>
            <a:r>
              <a:rPr lang="en-US" dirty="0"/>
              <a:t> 7 days apart.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Booster Doses</a:t>
            </a:r>
          </a:p>
          <a:p>
            <a:r>
              <a:rPr lang="en-US" dirty="0"/>
              <a:t>Current recommendation: single booster at 12-24 months</a:t>
            </a:r>
          </a:p>
          <a:p>
            <a:r>
              <a:rPr lang="en-US" dirty="0"/>
              <a:t>76 months (6.3 years) after booster dose, 96% (64 of 67) maintained PRNT 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838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Vaccine 2015; 33: 3600-04</a:t>
            </a:r>
          </a:p>
        </p:txBody>
      </p:sp>
    </p:spTree>
    <p:extLst>
      <p:ext uri="{BB962C8B-B14F-4D97-AF65-F5344CB8AC3E}">
        <p14:creationId xmlns:p14="http://schemas.microsoft.com/office/powerpoint/2010/main" val="2693709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Beware of sewage contamination of your water…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79" y="2678572"/>
            <a:ext cx="1453896" cy="2579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38" y="2126122"/>
            <a:ext cx="1453896" cy="2579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04" y="2678572"/>
            <a:ext cx="1453896" cy="25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0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/>
              <a:t>Vibrio cholerae</a:t>
            </a:r>
            <a:endParaRPr lang="en-US" sz="2000" dirty="0"/>
          </a:p>
          <a:p>
            <a:r>
              <a:rPr lang="en-US" sz="2800" dirty="0" err="1"/>
              <a:t>Serogroups</a:t>
            </a:r>
            <a:r>
              <a:rPr lang="en-US" sz="2800" dirty="0"/>
              <a:t> O1 (and O139) </a:t>
            </a:r>
          </a:p>
          <a:p>
            <a:pPr lvl="1"/>
            <a:r>
              <a:rPr lang="en-US" sz="2400" dirty="0"/>
              <a:t>Serotype </a:t>
            </a:r>
            <a:r>
              <a:rPr lang="en-US" sz="2400" dirty="0" err="1"/>
              <a:t>Inaba</a:t>
            </a:r>
            <a:r>
              <a:rPr lang="en-US" sz="2400" dirty="0"/>
              <a:t> or Ogawa</a:t>
            </a:r>
          </a:p>
          <a:p>
            <a:pPr lvl="1"/>
            <a:r>
              <a:rPr lang="en-US" sz="2400" dirty="0"/>
              <a:t>Biotype El Tor or Classical</a:t>
            </a:r>
          </a:p>
          <a:p>
            <a:r>
              <a:rPr lang="en-US" sz="2800" dirty="0"/>
              <a:t>Rapidly dehydrating diarrhea</a:t>
            </a:r>
          </a:p>
          <a:p>
            <a:r>
              <a:rPr lang="en-US" sz="2800" dirty="0"/>
              <a:t>1.4-4.3 million cases and 28,000-142,000 deaths annually</a:t>
            </a:r>
            <a:r>
              <a:rPr lang="en-US" sz="2800" baseline="30000" dirty="0"/>
              <a:t>1</a:t>
            </a:r>
          </a:p>
          <a:p>
            <a:r>
              <a:rPr lang="en-US" sz="2800" dirty="0"/>
              <a:t>Transmission: fecal-oral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08725"/>
            <a:ext cx="1173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WHO, July 2015</a:t>
            </a:r>
          </a:p>
        </p:txBody>
      </p:sp>
    </p:spTree>
    <p:extLst>
      <p:ext uri="{BB962C8B-B14F-4D97-AF65-F5344CB8AC3E}">
        <p14:creationId xmlns:p14="http://schemas.microsoft.com/office/powerpoint/2010/main" val="3038938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Cholera: Epidemiology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Pandemics</a:t>
            </a:r>
          </a:p>
          <a:p>
            <a:pPr lvl="1"/>
            <a:r>
              <a:rPr lang="en-US" dirty="0"/>
              <a:t>Currently 7</a:t>
            </a:r>
            <a:r>
              <a:rPr lang="en-US" baseline="30000" dirty="0"/>
              <a:t>th</a:t>
            </a:r>
            <a:r>
              <a:rPr lang="en-US" dirty="0"/>
              <a:t> (since 1961)</a:t>
            </a:r>
          </a:p>
          <a:p>
            <a:r>
              <a:rPr lang="en-US" dirty="0"/>
              <a:t>Epidemics</a:t>
            </a:r>
          </a:p>
          <a:p>
            <a:pPr lvl="1"/>
            <a:r>
              <a:rPr lang="en-US" i="1" dirty="0"/>
              <a:t>Example</a:t>
            </a:r>
            <a:r>
              <a:rPr lang="en-US" dirty="0"/>
              <a:t>: post-earthquake Haiti in 2010</a:t>
            </a:r>
          </a:p>
          <a:p>
            <a:r>
              <a:rPr lang="en-US" dirty="0"/>
              <a:t>Endemic</a:t>
            </a:r>
          </a:p>
          <a:p>
            <a:pPr lvl="1"/>
            <a:r>
              <a:rPr lang="en-US" i="1" dirty="0"/>
              <a:t>Examples</a:t>
            </a:r>
            <a:r>
              <a:rPr lang="en-US" dirty="0"/>
              <a:t>: India, Nigeria, DRC, Tanzania, Kenya, Ethiopia, Bangladesh</a:t>
            </a:r>
          </a:p>
          <a:p>
            <a:endParaRPr lang="en-US" dirty="0"/>
          </a:p>
        </p:txBody>
      </p:sp>
      <p:pic>
        <p:nvPicPr>
          <p:cNvPr id="5" name="Picture 4" descr="http://3.bp.blogspot.com/-QR3YVrMX8fU/Tl_0FPloBpI/AAAAAAAAH4U/-CjtqxaOCOc/s400/cholera_spread_seventh_pandemi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548801"/>
            <a:ext cx="332361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07" y="5053452"/>
            <a:ext cx="4114800" cy="1610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235" y="6386592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Ali, Bull WHO 2012; 90:209</a:t>
            </a:r>
          </a:p>
        </p:txBody>
      </p:sp>
    </p:spTree>
    <p:extLst>
      <p:ext uri="{BB962C8B-B14F-4D97-AF65-F5344CB8AC3E}">
        <p14:creationId xmlns:p14="http://schemas.microsoft.com/office/powerpoint/2010/main" val="3388256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 Available Cholera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inactivated monovalent </a:t>
            </a:r>
          </a:p>
          <a:p>
            <a:pPr marL="569913" lvl="1" indent="0">
              <a:buNone/>
            </a:pPr>
            <a:r>
              <a:rPr lang="en-US" dirty="0" err="1"/>
              <a:t>Dukoral</a:t>
            </a:r>
            <a:r>
              <a:rPr lang="en-US" dirty="0"/>
              <a:t> (</a:t>
            </a:r>
            <a:r>
              <a:rPr lang="en-US" dirty="0" err="1"/>
              <a:t>Crucell</a:t>
            </a:r>
            <a:r>
              <a:rPr lang="en-US" dirty="0"/>
              <a:t>)</a:t>
            </a:r>
          </a:p>
          <a:p>
            <a:r>
              <a:rPr lang="en-US" dirty="0"/>
              <a:t>Oral inactivated bivalent</a:t>
            </a:r>
          </a:p>
          <a:p>
            <a:pPr marL="569913" lvl="1" indent="0">
              <a:buNone/>
            </a:pPr>
            <a:r>
              <a:rPr lang="en-US" dirty="0" err="1"/>
              <a:t>Shanchol</a:t>
            </a:r>
            <a:r>
              <a:rPr lang="en-US" dirty="0"/>
              <a:t> (</a:t>
            </a:r>
            <a:r>
              <a:rPr lang="en-US" dirty="0" err="1"/>
              <a:t>Shantha</a:t>
            </a:r>
            <a:r>
              <a:rPr lang="en-US" dirty="0"/>
              <a:t>)</a:t>
            </a:r>
          </a:p>
          <a:p>
            <a:pPr marL="569913" lvl="1" indent="0">
              <a:buNone/>
            </a:pPr>
            <a:r>
              <a:rPr lang="en-US" dirty="0" err="1"/>
              <a:t>Euvichol</a:t>
            </a:r>
            <a:r>
              <a:rPr lang="en-US" dirty="0"/>
              <a:t> (</a:t>
            </a:r>
            <a:r>
              <a:rPr lang="en-US" dirty="0" err="1"/>
              <a:t>EuBiologics</a:t>
            </a:r>
            <a:r>
              <a:rPr lang="en-US" dirty="0"/>
              <a:t>)</a:t>
            </a:r>
          </a:p>
          <a:p>
            <a:pPr marL="344488" indent="-344488"/>
            <a:r>
              <a:rPr lang="en-US" dirty="0"/>
              <a:t>Oral, live monovalent</a:t>
            </a:r>
          </a:p>
          <a:p>
            <a:pPr marL="569913" lvl="1" indent="0">
              <a:buNone/>
            </a:pPr>
            <a:r>
              <a:rPr lang="en-US" dirty="0" err="1"/>
              <a:t>Vaxchora</a:t>
            </a:r>
            <a:r>
              <a:rPr lang="en-US" dirty="0"/>
              <a:t> (PaxVax)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Cholera Vaccine in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Vaxchora</a:t>
            </a:r>
            <a:r>
              <a:rPr lang="en-US" dirty="0"/>
              <a:t> </a:t>
            </a:r>
            <a:r>
              <a:rPr lang="en-US" sz="1800" dirty="0"/>
              <a:t>(PaxVax)</a:t>
            </a:r>
            <a:endParaRPr lang="en-US" dirty="0"/>
          </a:p>
          <a:p>
            <a:r>
              <a:rPr lang="en-US" sz="2800" dirty="0"/>
              <a:t>Live, attenuated O1 classical </a:t>
            </a:r>
            <a:r>
              <a:rPr lang="en-US" sz="2800" dirty="0" err="1"/>
              <a:t>Inaba</a:t>
            </a:r>
            <a:r>
              <a:rPr lang="en-US" sz="2800" dirty="0"/>
              <a:t> strain (CVD 103-HgR</a:t>
            </a:r>
          </a:p>
          <a:p>
            <a:r>
              <a:rPr lang="en-US" sz="2800" dirty="0"/>
              <a:t>Single-dose</a:t>
            </a:r>
          </a:p>
          <a:p>
            <a:r>
              <a:rPr lang="en-US" sz="2800" dirty="0"/>
              <a:t>Approved age 18-64 years</a:t>
            </a:r>
          </a:p>
          <a:p>
            <a:r>
              <a:rPr lang="en-US" sz="2800" dirty="0"/>
              <a:t>Licensed June 10, 2016</a:t>
            </a:r>
          </a:p>
          <a:p>
            <a:r>
              <a:rPr lang="en-US" sz="2800" dirty="0"/>
              <a:t>ACIP Recommendation (June 22, 2016)</a:t>
            </a:r>
            <a:r>
              <a:rPr lang="en-US" sz="2800" baseline="30000" dirty="0"/>
              <a:t>1 </a:t>
            </a:r>
            <a:endParaRPr lang="en-US" sz="2800" dirty="0"/>
          </a:p>
          <a:p>
            <a:pPr marL="400050" lvl="1" indent="0">
              <a:buNone/>
            </a:pPr>
            <a:r>
              <a:rPr lang="en-US" sz="2400" dirty="0"/>
              <a:t>“</a:t>
            </a:r>
            <a:r>
              <a:rPr lang="en-US" sz="2400" dirty="0">
                <a:solidFill>
                  <a:srgbClr val="002060"/>
                </a:solidFill>
              </a:rPr>
              <a:t>Cholera vaccine (CVD 103-HgR, </a:t>
            </a:r>
            <a:r>
              <a:rPr lang="en-US" sz="2400" dirty="0" err="1">
                <a:solidFill>
                  <a:srgbClr val="002060"/>
                </a:solidFill>
              </a:rPr>
              <a:t>Vaxchora</a:t>
            </a:r>
            <a:r>
              <a:rPr lang="en-US" sz="2400" dirty="0">
                <a:solidFill>
                  <a:srgbClr val="002060"/>
                </a:solidFill>
              </a:rPr>
              <a:t>™) is recommended for adult (18-64 years old) travelers to an area of active cholera transmission</a:t>
            </a:r>
            <a:r>
              <a:rPr lang="en-US" sz="2400" dirty="0"/>
              <a:t>”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77000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MMWR , Vol 66, No 18, 12 May 2017</a:t>
            </a:r>
          </a:p>
        </p:txBody>
      </p:sp>
    </p:spTree>
    <p:extLst>
      <p:ext uri="{BB962C8B-B14F-4D97-AF65-F5344CB8AC3E}">
        <p14:creationId xmlns:p14="http://schemas.microsoft.com/office/powerpoint/2010/main" val="2029567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Cholera Protection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192115"/>
              </p:ext>
            </p:extLst>
          </p:nvPr>
        </p:nvGraphicFramePr>
        <p:xfrm>
          <a:off x="1003321" y="1607966"/>
          <a:ext cx="3276600" cy="11720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Primary Efficacy (Mod-Severe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Diarrhea)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Vaccine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10-Day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Vaccine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3-Month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289">
                <a:tc>
                  <a:txBody>
                    <a:bodyPr/>
                    <a:lstStyle/>
                    <a:p>
                      <a:pPr marL="102870" marR="0" indent="-10287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22555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Vaccine Efficacy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90.3%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79.5%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289">
                <a:tc>
                  <a:txBody>
                    <a:bodyPr/>
                    <a:lstStyle/>
                    <a:p>
                      <a:pPr marL="102870" marR="0" indent="-10287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22555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	 95% CI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62.7-100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49.9-100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9" y="3279561"/>
            <a:ext cx="4294730" cy="1812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624" y="3313514"/>
            <a:ext cx="14586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rgbClr val="0070C0"/>
                </a:solidFill>
              </a:rPr>
              <a:t>10 Day Challenge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2624" y="3313514"/>
            <a:ext cx="15901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chemeClr val="accent3">
                    <a:lumMod val="75000"/>
                  </a:schemeClr>
                </a:solidFill>
              </a:rPr>
              <a:t>3 Month Challenge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909" y="5222068"/>
            <a:ext cx="224118" cy="939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1227" y="5108377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Mild Diarrhea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909" y="5450668"/>
            <a:ext cx="224118" cy="9398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1227" y="5336977"/>
            <a:ext cx="1584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Moderate Diarrhea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0909" y="5676291"/>
            <a:ext cx="224118" cy="93981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1227" y="5562600"/>
            <a:ext cx="1349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Severe Diarrhea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890" y="6483078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Chen, CID 2016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81093"/>
            <a:ext cx="3048000" cy="1876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05" y="3985591"/>
            <a:ext cx="3042699" cy="188180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5583200" y="3215039"/>
            <a:ext cx="2285164" cy="442562"/>
          </a:xfrm>
          <a:custGeom>
            <a:avLst/>
            <a:gdLst>
              <a:gd name="connsiteX0" fmla="*/ 0 w 2627939"/>
              <a:gd name="connsiteY0" fmla="*/ 23052 h 514830"/>
              <a:gd name="connsiteX1" fmla="*/ 0 w 2627939"/>
              <a:gd name="connsiteY1" fmla="*/ 507146 h 514830"/>
              <a:gd name="connsiteX2" fmla="*/ 2627939 w 2627939"/>
              <a:gd name="connsiteY2" fmla="*/ 514830 h 514830"/>
              <a:gd name="connsiteX3" fmla="*/ 2343630 w 2627939"/>
              <a:gd name="connsiteY3" fmla="*/ 276625 h 514830"/>
              <a:gd name="connsiteX4" fmla="*/ 1045028 w 2627939"/>
              <a:gd name="connsiteY4" fmla="*/ 276625 h 514830"/>
              <a:gd name="connsiteX5" fmla="*/ 960504 w 2627939"/>
              <a:gd name="connsiteY5" fmla="*/ 0 h 514830"/>
              <a:gd name="connsiteX6" fmla="*/ 0 w 2627939"/>
              <a:gd name="connsiteY6" fmla="*/ 23052 h 5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939" h="514830">
                <a:moveTo>
                  <a:pt x="0" y="23052"/>
                </a:moveTo>
                <a:lnTo>
                  <a:pt x="0" y="507146"/>
                </a:lnTo>
                <a:lnTo>
                  <a:pt x="2627939" y="514830"/>
                </a:lnTo>
                <a:lnTo>
                  <a:pt x="2343630" y="276625"/>
                </a:lnTo>
                <a:lnTo>
                  <a:pt x="1045028" y="276625"/>
                </a:lnTo>
                <a:lnTo>
                  <a:pt x="960504" y="0"/>
                </a:lnTo>
                <a:lnTo>
                  <a:pt x="0" y="230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8482" y="5814603"/>
            <a:ext cx="128736" cy="147096"/>
          </a:xfrm>
          <a:prstGeom prst="rect">
            <a:avLst/>
          </a:prstGeom>
          <a:solidFill>
            <a:srgbClr val="0070C0"/>
          </a:solidFill>
          <a:ln>
            <a:solidFill>
              <a:srgbClr val="059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8481" y="6127278"/>
            <a:ext cx="128736" cy="147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B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18480" y="6439953"/>
            <a:ext cx="128736" cy="14709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65315" y="6359612"/>
            <a:ext cx="206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Combined placebos  n=66</a:t>
            </a:r>
          </a:p>
        </p:txBody>
      </p:sp>
      <p:sp>
        <p:nvSpPr>
          <p:cNvPr id="22" name="Freeform 21"/>
          <p:cNvSpPr/>
          <p:nvPr/>
        </p:nvSpPr>
        <p:spPr>
          <a:xfrm>
            <a:off x="5483633" y="5311488"/>
            <a:ext cx="2285164" cy="492956"/>
          </a:xfrm>
          <a:custGeom>
            <a:avLst/>
            <a:gdLst>
              <a:gd name="connsiteX0" fmla="*/ 0 w 2627939"/>
              <a:gd name="connsiteY0" fmla="*/ 23052 h 514830"/>
              <a:gd name="connsiteX1" fmla="*/ 0 w 2627939"/>
              <a:gd name="connsiteY1" fmla="*/ 507146 h 514830"/>
              <a:gd name="connsiteX2" fmla="*/ 2627939 w 2627939"/>
              <a:gd name="connsiteY2" fmla="*/ 514830 h 514830"/>
              <a:gd name="connsiteX3" fmla="*/ 2343630 w 2627939"/>
              <a:gd name="connsiteY3" fmla="*/ 276625 h 514830"/>
              <a:gd name="connsiteX4" fmla="*/ 1045028 w 2627939"/>
              <a:gd name="connsiteY4" fmla="*/ 276625 h 514830"/>
              <a:gd name="connsiteX5" fmla="*/ 960504 w 2627939"/>
              <a:gd name="connsiteY5" fmla="*/ 0 h 514830"/>
              <a:gd name="connsiteX6" fmla="*/ 0 w 2627939"/>
              <a:gd name="connsiteY6" fmla="*/ 23052 h 5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939" h="514830">
                <a:moveTo>
                  <a:pt x="0" y="23052"/>
                </a:moveTo>
                <a:lnTo>
                  <a:pt x="0" y="507146"/>
                </a:lnTo>
                <a:lnTo>
                  <a:pt x="2627939" y="514830"/>
                </a:lnTo>
                <a:lnTo>
                  <a:pt x="2343630" y="276625"/>
                </a:lnTo>
                <a:lnTo>
                  <a:pt x="1045028" y="276625"/>
                </a:lnTo>
                <a:lnTo>
                  <a:pt x="960504" y="0"/>
                </a:lnTo>
                <a:lnTo>
                  <a:pt x="0" y="230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49476" y="1627204"/>
            <a:ext cx="287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Volume of Diarrhea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8193" y="3719605"/>
            <a:ext cx="270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No. of Diarrheal Stools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5317" y="5734262"/>
            <a:ext cx="1830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10-Day </a:t>
            </a:r>
            <a:r>
              <a:rPr lang="en-US" sz="1400" dirty="0" err="1"/>
              <a:t>Vaccinee</a:t>
            </a:r>
            <a:r>
              <a:rPr lang="en-US" sz="1400" dirty="0"/>
              <a:t>  n=35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5316" y="6046937"/>
            <a:ext cx="196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3-Month </a:t>
            </a:r>
            <a:r>
              <a:rPr lang="en-US" sz="1400" dirty="0" err="1"/>
              <a:t>Vaccinee</a:t>
            </a:r>
            <a:r>
              <a:rPr lang="en-US" sz="1400" dirty="0"/>
              <a:t>  n=33</a:t>
            </a:r>
          </a:p>
        </p:txBody>
      </p:sp>
    </p:spTree>
    <p:extLst>
      <p:ext uri="{BB962C8B-B14F-4D97-AF65-F5344CB8AC3E}">
        <p14:creationId xmlns:p14="http://schemas.microsoft.com/office/powerpoint/2010/main" val="386475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Licensed Travel Vaccines in U.S.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Yellow Fever</a:t>
            </a:r>
          </a:p>
          <a:p>
            <a:r>
              <a:rPr lang="en-US" dirty="0"/>
              <a:t>Typhoid</a:t>
            </a:r>
          </a:p>
          <a:p>
            <a:r>
              <a:rPr lang="en-US" dirty="0"/>
              <a:t>Hepatitis A</a:t>
            </a:r>
          </a:p>
          <a:p>
            <a:r>
              <a:rPr lang="en-US" dirty="0"/>
              <a:t>Japanese Encephalitis</a:t>
            </a:r>
          </a:p>
          <a:p>
            <a:r>
              <a:rPr lang="en-US" dirty="0"/>
              <a:t>Cholera </a:t>
            </a:r>
          </a:p>
          <a:p>
            <a:r>
              <a:rPr lang="en-US" dirty="0"/>
              <a:t>Meningococcal </a:t>
            </a:r>
          </a:p>
          <a:p>
            <a:r>
              <a:rPr lang="en-US" dirty="0"/>
              <a:t>Rabies</a:t>
            </a:r>
          </a:p>
          <a:p>
            <a:r>
              <a:rPr lang="en-US" dirty="0"/>
              <a:t>Poliovirus</a:t>
            </a:r>
          </a:p>
          <a:p>
            <a:r>
              <a:rPr lang="en-US" dirty="0"/>
              <a:t>Influenza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82880" indent="-274320"/>
            <a:r>
              <a:rPr lang="en-US" dirty="0"/>
              <a:t>Tetanus</a:t>
            </a:r>
          </a:p>
          <a:p>
            <a:pPr marL="182880" indent="-274320"/>
            <a:r>
              <a:rPr lang="en-US" dirty="0"/>
              <a:t>Measles, Mumps, Rubella</a:t>
            </a:r>
          </a:p>
          <a:p>
            <a:pPr marL="182880" indent="-274320"/>
            <a:r>
              <a:rPr lang="en-US" dirty="0"/>
              <a:t>Hepatitis B</a:t>
            </a:r>
          </a:p>
          <a:p>
            <a:pPr marL="182880" indent="-274320"/>
            <a:r>
              <a:rPr lang="en-US" dirty="0"/>
              <a:t>Pneumococcal</a:t>
            </a:r>
          </a:p>
          <a:p>
            <a:pPr marL="182880" indent="-274320"/>
            <a:r>
              <a:rPr lang="en-US" dirty="0"/>
              <a:t>Varicella</a:t>
            </a:r>
          </a:p>
          <a:p>
            <a:pPr marL="182880" indent="-274320"/>
            <a:r>
              <a:rPr lang="en-US" strike="sngStrike" dirty="0"/>
              <a:t>Tick-borne encephalitis</a:t>
            </a:r>
          </a:p>
          <a:p>
            <a:pPr marL="182880" indent="-274320"/>
            <a:r>
              <a:rPr lang="en-US" strike="sngStrike" dirty="0"/>
              <a:t>Anthrax</a:t>
            </a:r>
          </a:p>
          <a:p>
            <a:pPr marL="182880" indent="-274320"/>
            <a:r>
              <a:rPr lang="en-US" strike="sngStrike" dirty="0"/>
              <a:t>Smallpox</a:t>
            </a:r>
          </a:p>
          <a:p>
            <a:pPr marL="182880" indent="-274320"/>
            <a:r>
              <a:rPr lang="en-US" strike="sngStrike" dirty="0"/>
              <a:t>Tularemia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52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Cholera High-Risk Populations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Risk of Infection:</a:t>
            </a:r>
          </a:p>
          <a:p>
            <a:r>
              <a:rPr lang="en-US" dirty="0"/>
              <a:t>Travelers visiting friends and relatives </a:t>
            </a:r>
          </a:p>
          <a:p>
            <a:r>
              <a:rPr lang="en-US" dirty="0"/>
              <a:t>Long-term travelers (e.g., expatriates)</a:t>
            </a:r>
          </a:p>
          <a:p>
            <a:r>
              <a:rPr lang="en-US" dirty="0"/>
              <a:t>Travelers who do no follow safe food and water precautions and personal hygiene (e.g., adventure backpacking)</a:t>
            </a:r>
          </a:p>
          <a:p>
            <a:r>
              <a:rPr lang="en-US" dirty="0"/>
              <a:t>Healthcare, aid, relief, and response workers with direct contact with cholera patients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dirty="0"/>
              <a:t>Risk of Poor Outcome with cholera:</a:t>
            </a:r>
          </a:p>
          <a:p>
            <a:r>
              <a:rPr lang="en-US" dirty="0"/>
              <a:t>Travelers without ready access to rehydration therapy and medical care</a:t>
            </a:r>
          </a:p>
          <a:p>
            <a:r>
              <a:rPr lang="en-US" dirty="0"/>
              <a:t>Blood type O</a:t>
            </a:r>
          </a:p>
          <a:p>
            <a:r>
              <a:rPr lang="en-US" dirty="0"/>
              <a:t>Pregnant</a:t>
            </a:r>
          </a:p>
          <a:p>
            <a:r>
              <a:rPr lang="en-US" dirty="0"/>
              <a:t>Immunocompromised</a:t>
            </a:r>
          </a:p>
          <a:p>
            <a:r>
              <a:rPr lang="en-US" dirty="0"/>
              <a:t>Chronic cardiovascular or renal disease</a:t>
            </a:r>
          </a:p>
        </p:txBody>
      </p:sp>
    </p:spTree>
    <p:extLst>
      <p:ext uri="{BB962C8B-B14F-4D97-AF65-F5344CB8AC3E}">
        <p14:creationId xmlns:p14="http://schemas.microsoft.com/office/powerpoint/2010/main" val="7727049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Meningococcal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Neisseria meningitidis</a:t>
            </a:r>
          </a:p>
          <a:p>
            <a:r>
              <a:rPr lang="en-US" dirty="0"/>
              <a:t>6 major </a:t>
            </a:r>
            <a:r>
              <a:rPr lang="en-US" dirty="0" err="1"/>
              <a:t>serogroups</a:t>
            </a:r>
            <a:r>
              <a:rPr lang="en-US" dirty="0"/>
              <a:t>: A, B, C, W-135, X, and Y</a:t>
            </a:r>
          </a:p>
          <a:p>
            <a:r>
              <a:rPr lang="en-US" dirty="0"/>
              <a:t>Incidence: </a:t>
            </a:r>
            <a:r>
              <a:rPr lang="en-US" sz="2400" dirty="0"/>
              <a:t>(cases/100,000 population)</a:t>
            </a:r>
          </a:p>
          <a:p>
            <a:pPr lvl="1"/>
            <a:r>
              <a:rPr lang="en-US" sz="2400" dirty="0"/>
              <a:t>Americas, Europe, Australia 	0.3-3/100K</a:t>
            </a:r>
            <a:endParaRPr lang="en-US" sz="2000" dirty="0"/>
          </a:p>
          <a:p>
            <a:pPr lvl="1"/>
            <a:r>
              <a:rPr lang="en-US" sz="2400" dirty="0"/>
              <a:t>Sub-Saharan Africa		</a:t>
            </a:r>
            <a:r>
              <a:rPr lang="en-US" sz="2400" dirty="0">
                <a:solidFill>
                  <a:srgbClr val="FF0000"/>
                </a:solidFill>
              </a:rPr>
              <a:t>100-1000/100K</a:t>
            </a:r>
            <a:r>
              <a:rPr lang="en-US" sz="2400" dirty="0"/>
              <a:t>	</a:t>
            </a:r>
          </a:p>
          <a:p>
            <a:pPr marL="800100" lvl="2" indent="0">
              <a:buNone/>
            </a:pPr>
            <a:endParaRPr lang="en-US" sz="1000" i="1" dirty="0"/>
          </a:p>
          <a:p>
            <a:pPr marL="457200" lvl="2" indent="0">
              <a:buNone/>
            </a:pPr>
            <a:r>
              <a:rPr lang="en-US" i="1" dirty="0">
                <a:solidFill>
                  <a:srgbClr val="FF0000"/>
                </a:solidFill>
              </a:rPr>
              <a:t>“Meningitis Belt”</a:t>
            </a:r>
          </a:p>
          <a:p>
            <a:pPr marL="457200" lvl="2" indent="0">
              <a:buNone/>
            </a:pPr>
            <a:r>
              <a:rPr lang="en-US" i="1" dirty="0">
                <a:solidFill>
                  <a:srgbClr val="FF0000"/>
                </a:solidFill>
              </a:rPr>
              <a:t>Dry season (Dec – June)</a:t>
            </a:r>
          </a:p>
          <a:p>
            <a:pPr marL="457200" lvl="2" indent="0">
              <a:buNone/>
            </a:pPr>
            <a:r>
              <a:rPr lang="en-US" i="1" dirty="0">
                <a:solidFill>
                  <a:srgbClr val="FF0000"/>
                </a:solidFill>
              </a:rPr>
              <a:t>5-10% of population are carriers</a:t>
            </a:r>
          </a:p>
          <a:p>
            <a:pPr marL="457200" lvl="2" indent="0">
              <a:buNone/>
            </a:pPr>
            <a:r>
              <a:rPr lang="en-US" i="1" dirty="0">
                <a:solidFill>
                  <a:srgbClr val="FF0000"/>
                </a:solidFill>
              </a:rPr>
              <a:t>Serogroup A,C,X,W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533802" cy="2409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1583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CDC Yellow Book 2016</a:t>
            </a:r>
          </a:p>
        </p:txBody>
      </p:sp>
    </p:spTree>
    <p:extLst>
      <p:ext uri="{BB962C8B-B14F-4D97-AF65-F5344CB8AC3E}">
        <p14:creationId xmlns:p14="http://schemas.microsoft.com/office/powerpoint/2010/main" val="2486700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Meningococcal Vaccines in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Quadrivalent</a:t>
            </a:r>
            <a:r>
              <a:rPr lang="en-US" dirty="0"/>
              <a:t> Conjugate (</a:t>
            </a:r>
            <a:r>
              <a:rPr lang="en-US" dirty="0" err="1"/>
              <a:t>Menactra</a:t>
            </a:r>
            <a:r>
              <a:rPr lang="en-US" dirty="0"/>
              <a:t>, </a:t>
            </a:r>
            <a:r>
              <a:rPr lang="en-US" dirty="0" err="1"/>
              <a:t>Menveo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Monovalent, group B (</a:t>
            </a:r>
            <a:r>
              <a:rPr lang="en-US" dirty="0" err="1"/>
              <a:t>Bexsero</a:t>
            </a:r>
            <a:r>
              <a:rPr lang="en-US" dirty="0"/>
              <a:t>, </a:t>
            </a:r>
            <a:r>
              <a:rPr lang="en-US" dirty="0" err="1"/>
              <a:t>Trumenba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Combination </a:t>
            </a:r>
          </a:p>
          <a:p>
            <a:pPr lvl="1"/>
            <a:r>
              <a:rPr lang="en-US" dirty="0"/>
              <a:t>C, Y, Hib-TT (</a:t>
            </a:r>
            <a:r>
              <a:rPr lang="en-US" dirty="0" err="1"/>
              <a:t>MenHibrix</a:t>
            </a:r>
            <a:r>
              <a:rPr lang="en-US" dirty="0"/>
              <a:t>) </a:t>
            </a:r>
            <a:r>
              <a:rPr lang="en-US" sz="2000" i="1" dirty="0">
                <a:solidFill>
                  <a:srgbClr val="FF0000"/>
                </a:solidFill>
              </a:rPr>
              <a:t>does not contain serogroup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25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Meningococcal Vaccines for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To Saudi Arabia (within 3 </a:t>
            </a:r>
            <a:r>
              <a:rPr lang="en-US" dirty="0" err="1"/>
              <a:t>yrs</a:t>
            </a:r>
            <a:r>
              <a:rPr lang="en-US" dirty="0"/>
              <a:t> of travel)</a:t>
            </a:r>
          </a:p>
          <a:p>
            <a:r>
              <a:rPr lang="en-US" dirty="0"/>
              <a:t>Age &gt;2 </a:t>
            </a:r>
            <a:r>
              <a:rPr lang="en-US" dirty="0" err="1"/>
              <a:t>yr</a:t>
            </a:r>
            <a:r>
              <a:rPr lang="en-US" dirty="0"/>
              <a:t>		1 dose, </a:t>
            </a:r>
            <a:r>
              <a:rPr lang="en-US" u="sng" dirty="0" err="1"/>
              <a:t>Quadrivalent</a:t>
            </a:r>
            <a:r>
              <a:rPr lang="en-US" dirty="0"/>
              <a:t> vaccine</a:t>
            </a:r>
          </a:p>
          <a:p>
            <a:r>
              <a:rPr lang="en-US" dirty="0"/>
              <a:t>Age 3 m – 2 </a:t>
            </a:r>
            <a:r>
              <a:rPr lang="en-US" dirty="0" err="1"/>
              <a:t>yr</a:t>
            </a:r>
            <a:r>
              <a:rPr lang="en-US" dirty="0"/>
              <a:t>	2 doses, </a:t>
            </a:r>
            <a:r>
              <a:rPr lang="en-US" u="sng" dirty="0"/>
              <a:t>Men A</a:t>
            </a:r>
            <a:r>
              <a:rPr lang="en-US" dirty="0"/>
              <a:t> containing vaccine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endemic &amp; </a:t>
            </a:r>
            <a:r>
              <a:rPr lang="en-US" dirty="0" err="1"/>
              <a:t>hyperendemic</a:t>
            </a:r>
            <a:r>
              <a:rPr lang="en-US" dirty="0"/>
              <a:t> area, during dry season</a:t>
            </a:r>
          </a:p>
          <a:p>
            <a:r>
              <a:rPr lang="en-US" dirty="0"/>
              <a:t>2 m – 55 </a:t>
            </a:r>
            <a:r>
              <a:rPr lang="en-US" dirty="0" err="1"/>
              <a:t>yr</a:t>
            </a:r>
            <a:r>
              <a:rPr lang="en-US" dirty="0"/>
              <a:t>	</a:t>
            </a:r>
            <a:r>
              <a:rPr lang="en-US" u="sng" dirty="0" err="1"/>
              <a:t>Quadrivalent</a:t>
            </a:r>
            <a:r>
              <a:rPr lang="en-US" dirty="0"/>
              <a:t> (MCV)</a:t>
            </a:r>
          </a:p>
          <a:p>
            <a:r>
              <a:rPr lang="en-US" dirty="0"/>
              <a:t>&gt;55 </a:t>
            </a:r>
            <a:r>
              <a:rPr lang="en-US" dirty="0" err="1"/>
              <a:t>yr</a:t>
            </a:r>
            <a:r>
              <a:rPr lang="en-US" dirty="0"/>
              <a:t>		</a:t>
            </a:r>
            <a:r>
              <a:rPr lang="en-US" u="sng" dirty="0" err="1"/>
              <a:t>Quadrivalent</a:t>
            </a:r>
            <a:r>
              <a:rPr lang="en-US" dirty="0"/>
              <a:t> (MCV)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08725"/>
            <a:ext cx="158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MMWR 2013; 62:1-22</a:t>
            </a:r>
          </a:p>
          <a:p>
            <a:r>
              <a:rPr lang="en-US" sz="1200" dirty="0"/>
              <a:t>CDC Yellow Book 2016</a:t>
            </a:r>
          </a:p>
        </p:txBody>
      </p:sp>
    </p:spTree>
    <p:extLst>
      <p:ext uri="{BB962C8B-B14F-4D97-AF65-F5344CB8AC3E}">
        <p14:creationId xmlns:p14="http://schemas.microsoft.com/office/powerpoint/2010/main" val="1389163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3BBE6-73BC-4FDB-A1EA-605F9A21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about Measles?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D955FC-CC24-42FD-965F-C3C43B313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Travel: </a:t>
            </a:r>
          </a:p>
          <a:p>
            <a:pPr marL="0" indent="0">
              <a:buNone/>
            </a:pPr>
            <a:r>
              <a:rPr lang="en-US" dirty="0"/>
              <a:t>Young Children 12 months and older should have 2 doses of measles vaccine, separated by at least 28 days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u="sng" dirty="0"/>
              <a:t>Infants 6-11 months</a:t>
            </a:r>
            <a:r>
              <a:rPr lang="en-US" dirty="0"/>
              <a:t> should have a single dose of measles vaccine, then upon 1</a:t>
            </a:r>
            <a:r>
              <a:rPr lang="en-US" baseline="30000" dirty="0"/>
              <a:t>st</a:t>
            </a:r>
            <a:r>
              <a:rPr lang="en-US" dirty="0"/>
              <a:t> birthday should receive 2 doses, at least 28 days apart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000" dirty="0">
                <a:solidFill>
                  <a:srgbClr val="0070C0"/>
                </a:solidFill>
              </a:rPr>
              <a:t>For adults, if cannot find documentation of 2 doses or of a positive measles titer, then it is okay to administer measles vaccine</a:t>
            </a:r>
          </a:p>
        </p:txBody>
      </p:sp>
    </p:spTree>
    <p:extLst>
      <p:ext uri="{BB962C8B-B14F-4D97-AF65-F5344CB8AC3E}">
        <p14:creationId xmlns:p14="http://schemas.microsoft.com/office/powerpoint/2010/main" val="4250580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ACIP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Yellow Fever - MMWR 2015;  64: 647-650</a:t>
            </a:r>
          </a:p>
          <a:p>
            <a:r>
              <a:rPr lang="en-US" dirty="0"/>
              <a:t>Typhoid - MMWR 2015; 64: 305-308</a:t>
            </a:r>
          </a:p>
          <a:p>
            <a:r>
              <a:rPr lang="en-US" dirty="0"/>
              <a:t>Hepatitis A - MMWR 2007; 56: 1080-1084</a:t>
            </a:r>
          </a:p>
          <a:p>
            <a:r>
              <a:rPr lang="en-US" dirty="0"/>
              <a:t>Japanese Encephalitis - MMWR 2013; 62: 898-900</a:t>
            </a:r>
          </a:p>
          <a:p>
            <a:r>
              <a:rPr lang="en-US" dirty="0"/>
              <a:t>Cholera – MMWR 2017; 66: 482-485</a:t>
            </a:r>
          </a:p>
          <a:p>
            <a:r>
              <a:rPr lang="en-US" dirty="0"/>
              <a:t>Meningococcal - MMWR 2013; 62: 1-27</a:t>
            </a:r>
          </a:p>
        </p:txBody>
      </p:sp>
    </p:spTree>
    <p:extLst>
      <p:ext uri="{BB962C8B-B14F-4D97-AF65-F5344CB8AC3E}">
        <p14:creationId xmlns:p14="http://schemas.microsoft.com/office/powerpoint/2010/main" val="777280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Travel!</a:t>
            </a:r>
          </a:p>
        </p:txBody>
      </p:sp>
      <p:pic>
        <p:nvPicPr>
          <p:cNvPr id="5" name="Picture 2" descr="C:\Users\wchen\Desktop\Wilbur\Ethiopia\Ethiopia pictures_27Feb-05Mar2016\20160301_180808_Richtone(HD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5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Lecture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Pathogen</a:t>
            </a:r>
          </a:p>
          <a:p>
            <a:r>
              <a:rPr lang="en-US" dirty="0"/>
              <a:t>Epidemiology/Geography</a:t>
            </a:r>
          </a:p>
          <a:p>
            <a:r>
              <a:rPr lang="en-US" dirty="0"/>
              <a:t>Clinical Presentation</a:t>
            </a:r>
          </a:p>
          <a:p>
            <a:r>
              <a:rPr lang="en-US" dirty="0"/>
              <a:t>Risk Assessment &amp; Preventive Measures</a:t>
            </a:r>
          </a:p>
          <a:p>
            <a:r>
              <a:rPr lang="en-US" dirty="0"/>
              <a:t>Vaccine(s) Available</a:t>
            </a:r>
          </a:p>
          <a:p>
            <a:pPr lvl="1"/>
            <a:r>
              <a:rPr lang="en-US" dirty="0"/>
              <a:t>Contraindications/Precautions</a:t>
            </a:r>
          </a:p>
          <a:p>
            <a:pPr lvl="1"/>
            <a:r>
              <a:rPr lang="en-US" dirty="0"/>
              <a:t>Adverse Effects</a:t>
            </a:r>
          </a:p>
          <a:p>
            <a:pPr lvl="1"/>
            <a:r>
              <a:rPr lang="en-US" dirty="0"/>
              <a:t>Efficacy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3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mosquito bites…</a:t>
            </a:r>
          </a:p>
        </p:txBody>
      </p:sp>
      <p:pic>
        <p:nvPicPr>
          <p:cNvPr id="4" name="Picture 2" descr="C:\Users\wchen\Desktop\Wilbur\Ethiopia\Ethiopia pictures_06-07Mar2016\20160306_063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58" y="1600200"/>
            <a:ext cx="25440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0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Fever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Caused by a </a:t>
            </a:r>
            <a:r>
              <a:rPr lang="en-US" sz="2800" dirty="0" err="1"/>
              <a:t>Flavivirus</a:t>
            </a:r>
            <a:endParaRPr lang="en-US" sz="2800" dirty="0"/>
          </a:p>
          <a:p>
            <a:r>
              <a:rPr lang="en-US" sz="2800" dirty="0"/>
              <a:t>Transmitted by mosquito bite (</a:t>
            </a:r>
            <a:r>
              <a:rPr lang="en-US" sz="2800" i="1" dirty="0"/>
              <a:t>Ae. </a:t>
            </a:r>
            <a:r>
              <a:rPr lang="en-US" sz="2800" i="1" dirty="0" err="1"/>
              <a:t>aegypti</a:t>
            </a:r>
            <a:r>
              <a:rPr lang="en-US" sz="2800" dirty="0"/>
              <a:t>)</a:t>
            </a:r>
          </a:p>
          <a:p>
            <a:r>
              <a:rPr lang="en-US" sz="2800" dirty="0"/>
              <a:t>YF causes 200,000 cases of clinical disease and 30,000 deaths each year</a:t>
            </a:r>
            <a:r>
              <a:rPr lang="en-US" sz="2800" baseline="50000" dirty="0"/>
              <a:t>1</a:t>
            </a:r>
          </a:p>
          <a:p>
            <a:r>
              <a:rPr lang="en-US" sz="2800" dirty="0"/>
              <a:t>Substantial underreporting</a:t>
            </a:r>
            <a:r>
              <a:rPr lang="en-US" sz="2800" baseline="50000" dirty="0"/>
              <a:t>2</a:t>
            </a:r>
            <a:r>
              <a:rPr lang="en-US" sz="2800" dirty="0"/>
              <a:t>, due to rural nature</a:t>
            </a:r>
            <a:endParaRPr lang="en-US" sz="2800" baseline="50000" dirty="0"/>
          </a:p>
        </p:txBody>
      </p:sp>
      <p:sp>
        <p:nvSpPr>
          <p:cNvPr id="4" name="Rectangle 3"/>
          <p:cNvSpPr/>
          <p:nvPr/>
        </p:nvSpPr>
        <p:spPr>
          <a:xfrm>
            <a:off x="2209800" y="4686658"/>
            <a:ext cx="3745064" cy="1622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67" y="4912174"/>
            <a:ext cx="1219200" cy="1189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67" y="4855623"/>
            <a:ext cx="1333500" cy="130238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3646667" y="4912174"/>
            <a:ext cx="457200" cy="1151760"/>
          </a:xfrm>
          <a:prstGeom prst="leftBrace">
            <a:avLst>
              <a:gd name="adj1" fmla="val 2177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71723" y="6308725"/>
            <a:ext cx="2521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 WHO. Yellow Fever fact sheet, no. 100</a:t>
            </a:r>
          </a:p>
          <a:p>
            <a:r>
              <a:rPr lang="en-US" sz="1100" dirty="0"/>
              <a:t>2. Weekly Epi Rec 1990; 65: 213</a:t>
            </a:r>
          </a:p>
        </p:txBody>
      </p:sp>
    </p:spTree>
    <p:extLst>
      <p:ext uri="{BB962C8B-B14F-4D97-AF65-F5344CB8AC3E}">
        <p14:creationId xmlns:p14="http://schemas.microsoft.com/office/powerpoint/2010/main" val="1383243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3320</Words>
  <Application>Microsoft Office PowerPoint</Application>
  <PresentationFormat>On-screen Show (4:3)</PresentationFormat>
  <Paragraphs>650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ＭＳ Ｐゴシック</vt:lpstr>
      <vt:lpstr>Arial</vt:lpstr>
      <vt:lpstr>Calibri</vt:lpstr>
      <vt:lpstr>Candara</vt:lpstr>
      <vt:lpstr>Courier New</vt:lpstr>
      <vt:lpstr>Times New Roman</vt:lpstr>
      <vt:lpstr>Wingdings</vt:lpstr>
      <vt:lpstr>Office Theme</vt:lpstr>
      <vt:lpstr>Vaccines to Mitigate Risk  During Travel</vt:lpstr>
      <vt:lpstr>Disclosures</vt:lpstr>
      <vt:lpstr>Webinar Objectives</vt:lpstr>
      <vt:lpstr>Protection During Travel</vt:lpstr>
      <vt:lpstr>High-Risk Activity… High-Risk for Infection!</vt:lpstr>
      <vt:lpstr>Licensed Travel Vaccines in U.S.</vt:lpstr>
      <vt:lpstr>Organization of Lecture</vt:lpstr>
      <vt:lpstr>Beware of mosquito bites…</vt:lpstr>
      <vt:lpstr>Yellow Fever virus</vt:lpstr>
      <vt:lpstr>YF: Epidemiology</vt:lpstr>
      <vt:lpstr>YF: Clinical Presentation</vt:lpstr>
      <vt:lpstr>PowerPoint Presentation</vt:lpstr>
      <vt:lpstr>Globally Available YF Vaccines</vt:lpstr>
      <vt:lpstr>YF Vaccine in U.S.</vt:lpstr>
      <vt:lpstr>Current Availability</vt:lpstr>
      <vt:lpstr>PowerPoint Presentation</vt:lpstr>
      <vt:lpstr>YF Vaccine: Safety and Adverse Effects</vt:lpstr>
      <vt:lpstr>YF Vaccine: Protection</vt:lpstr>
      <vt:lpstr>YF Outbreaks</vt:lpstr>
      <vt:lpstr>Beware of foodborne risk…</vt:lpstr>
      <vt:lpstr>Enteric Fevers (Typhoid)</vt:lpstr>
      <vt:lpstr>Typhoid: Epidemiology</vt:lpstr>
      <vt:lpstr>Typhoid: Clinical Presentation</vt:lpstr>
      <vt:lpstr>Typhoid: Risk to Traveler</vt:lpstr>
      <vt:lpstr>Typhoid: Prevention &amp; Treatment</vt:lpstr>
      <vt:lpstr>Globally Available Typhoid Vaccines</vt:lpstr>
      <vt:lpstr>Typhoid Vaccines in U.S.</vt:lpstr>
      <vt:lpstr>Typhoid Vaccine: Contraindication/Precautions</vt:lpstr>
      <vt:lpstr>Typhoid Vaccine:  Safety &amp; Adverse Effects</vt:lpstr>
      <vt:lpstr>Typhoid Vaccine: Protection</vt:lpstr>
      <vt:lpstr>Typhoid Vaccine covers these serovars of “Enteric Fever”</vt:lpstr>
      <vt:lpstr>Beware of additional risks with ingestion…</vt:lpstr>
      <vt:lpstr>Hepatitis A Virus</vt:lpstr>
      <vt:lpstr>HAV: Epidemiology</vt:lpstr>
      <vt:lpstr>HAV: Clinical Presentation</vt:lpstr>
      <vt:lpstr>HAV: Risk to Traveler</vt:lpstr>
      <vt:lpstr>Globally Available HAV Vaccines</vt:lpstr>
      <vt:lpstr>HAV Vaccines in U.S. </vt:lpstr>
      <vt:lpstr>HAV Vaccines: Contraindications/Precautions</vt:lpstr>
      <vt:lpstr>HAV Vaccines: Safety &amp; Adverse Effects</vt:lpstr>
      <vt:lpstr>HAV Vaccines: Protection</vt:lpstr>
      <vt:lpstr>HAV Vaccines: “off schedule”</vt:lpstr>
      <vt:lpstr>Which is not a Flavivirus?</vt:lpstr>
      <vt:lpstr>Japanese Encephalitis Virus</vt:lpstr>
      <vt:lpstr>JE: Epidemiology</vt:lpstr>
      <vt:lpstr>JE: Clinical Presentation</vt:lpstr>
      <vt:lpstr>JE: Risk and Prevention</vt:lpstr>
      <vt:lpstr>Globally Available JE Vaccines</vt:lpstr>
      <vt:lpstr>JE Vaccine in U.S.</vt:lpstr>
      <vt:lpstr>JE Vaccine</vt:lpstr>
      <vt:lpstr>JE Vaccine: Adverse Effects</vt:lpstr>
      <vt:lpstr>JE Vaccine: Protection</vt:lpstr>
      <vt:lpstr>JE Vaccine: Accelerated Schedule &amp; Booster Doses</vt:lpstr>
      <vt:lpstr>Beware of sewage contamination of your water…</vt:lpstr>
      <vt:lpstr>Cholera</vt:lpstr>
      <vt:lpstr>Cholera: Epidemiology</vt:lpstr>
      <vt:lpstr>Globally Available Cholera Vaccines</vt:lpstr>
      <vt:lpstr>Cholera Vaccine in U.S.</vt:lpstr>
      <vt:lpstr>Cholera Protection</vt:lpstr>
      <vt:lpstr>Cholera High-Risk Populations</vt:lpstr>
      <vt:lpstr>Meningococcal Meningitis</vt:lpstr>
      <vt:lpstr>Meningococcal Vaccines in U.S.</vt:lpstr>
      <vt:lpstr>Meningococcal Vaccines for Travel</vt:lpstr>
      <vt:lpstr>What about Measles?</vt:lpstr>
      <vt:lpstr>ACIP References</vt:lpstr>
      <vt:lpstr>Safe Travel!</vt:lpstr>
    </vt:vector>
  </TitlesOfParts>
  <Company>UMAB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Center for Vaccine Development</dc:title>
  <dc:creator>neddingt</dc:creator>
  <cp:lastModifiedBy>Breanne Van Dyne</cp:lastModifiedBy>
  <cp:revision>172</cp:revision>
  <dcterms:created xsi:type="dcterms:W3CDTF">2016-03-15T12:08:25Z</dcterms:created>
  <dcterms:modified xsi:type="dcterms:W3CDTF">2019-05-28T18:35:25Z</dcterms:modified>
</cp:coreProperties>
</file>