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6" r:id="rId2"/>
    <p:sldId id="325" r:id="rId3"/>
    <p:sldId id="313" r:id="rId4"/>
    <p:sldId id="258" r:id="rId5"/>
    <p:sldId id="299" r:id="rId6"/>
    <p:sldId id="319" r:id="rId7"/>
    <p:sldId id="259" r:id="rId8"/>
    <p:sldId id="260" r:id="rId9"/>
    <p:sldId id="261" r:id="rId10"/>
    <p:sldId id="262" r:id="rId11"/>
    <p:sldId id="263" r:id="rId12"/>
    <p:sldId id="264" r:id="rId13"/>
    <p:sldId id="320" r:id="rId14"/>
    <p:sldId id="321" r:id="rId15"/>
    <p:sldId id="323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324" r:id="rId24"/>
    <p:sldId id="280" r:id="rId25"/>
    <p:sldId id="281" r:id="rId26"/>
    <p:sldId id="298" r:id="rId27"/>
    <p:sldId id="292" r:id="rId28"/>
    <p:sldId id="312" r:id="rId29"/>
    <p:sldId id="291" r:id="rId30"/>
    <p:sldId id="300" r:id="rId31"/>
    <p:sldId id="311" r:id="rId32"/>
    <p:sldId id="305" r:id="rId33"/>
    <p:sldId id="327" r:id="rId34"/>
    <p:sldId id="289" r:id="rId35"/>
    <p:sldId id="315" r:id="rId36"/>
    <p:sldId id="304" r:id="rId37"/>
    <p:sldId id="326" r:id="rId38"/>
    <p:sldId id="317" r:id="rId39"/>
    <p:sldId id="301" r:id="rId40"/>
    <p:sldId id="316" r:id="rId41"/>
    <p:sldId id="294" r:id="rId42"/>
    <p:sldId id="295" r:id="rId43"/>
    <p:sldId id="318" r:id="rId44"/>
    <p:sldId id="310" r:id="rId4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21" autoAdjust="0"/>
    <p:restoredTop sz="94660"/>
  </p:normalViewPr>
  <p:slideViewPr>
    <p:cSldViewPr>
      <p:cViewPr varScale="1">
        <p:scale>
          <a:sx n="48" d="100"/>
          <a:sy n="48" d="100"/>
        </p:scale>
        <p:origin x="-1566" y="-10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901727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086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899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375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346200" y="520700"/>
            <a:ext cx="10388600" cy="5860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05600" y="609600"/>
            <a:ext cx="5359400" cy="7759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870700" y="2781300"/>
            <a:ext cx="5283200" cy="618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664613" y="508000"/>
            <a:ext cx="5803901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533400" y="508000"/>
            <a:ext cx="580823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url.com/aapsmtoolkit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2.png" descr="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Rectangle"/>
          <p:cNvSpPr/>
          <p:nvPr/>
        </p:nvSpPr>
        <p:spPr>
          <a:xfrm>
            <a:off x="-103681" y="0"/>
            <a:ext cx="8136538" cy="9753600"/>
          </a:xfrm>
          <a:prstGeom prst="rect">
            <a:avLst/>
          </a:prstGeom>
          <a:solidFill>
            <a:srgbClr val="1869CD">
              <a:alpha val="755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2" name="social media savvy…"/>
          <p:cNvSpPr txBox="1"/>
          <p:nvPr/>
        </p:nvSpPr>
        <p:spPr>
          <a:xfrm>
            <a:off x="478117" y="1220860"/>
            <a:ext cx="6972942" cy="6535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10000"/>
              </a:lnSpc>
              <a:defRPr sz="5800" cap="all" spc="-174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 smtClean="0"/>
              <a:t>Immunizations,</a:t>
            </a:r>
          </a:p>
          <a:p>
            <a:pPr>
              <a:lnSpc>
                <a:spcPct val="110000"/>
              </a:lnSpc>
              <a:defRPr sz="5800" cap="all" spc="-174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 smtClean="0"/>
              <a:t>preventative health,</a:t>
            </a:r>
          </a:p>
          <a:p>
            <a:pPr>
              <a:lnSpc>
                <a:spcPct val="110000"/>
              </a:lnSpc>
              <a:defRPr sz="5800" cap="all" spc="-174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 smtClean="0"/>
              <a:t>And</a:t>
            </a:r>
          </a:p>
          <a:p>
            <a:pPr>
              <a:lnSpc>
                <a:spcPct val="110000"/>
              </a:lnSpc>
              <a:defRPr sz="5800" cap="all" spc="-174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 smtClean="0"/>
              <a:t>Your voice</a:t>
            </a:r>
          </a:p>
          <a:p>
            <a:pPr>
              <a:lnSpc>
                <a:spcPct val="110000"/>
              </a:lnSpc>
              <a:defRPr sz="5800" cap="all" spc="-174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dirty="0"/>
          </a:p>
          <a:p>
            <a:pPr>
              <a:lnSpc>
                <a:spcPct val="110000"/>
              </a:lnSpc>
              <a:defRPr sz="5800" cap="all" spc="-174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3200" dirty="0" smtClean="0"/>
              <a:t>Nathan Boonstra, md, </a:t>
            </a:r>
            <a:r>
              <a:rPr lang="en-US" sz="3200" dirty="0" err="1" smtClean="0"/>
              <a:t>faap</a:t>
            </a:r>
            <a:endParaRPr sz="3200" dirty="0"/>
          </a:p>
        </p:txBody>
      </p:sp>
      <p:sp>
        <p:nvSpPr>
          <p:cNvPr id="133" name="@pedsgeekmd"/>
          <p:cNvSpPr txBox="1"/>
          <p:nvPr/>
        </p:nvSpPr>
        <p:spPr>
          <a:xfrm>
            <a:off x="364055" y="8153400"/>
            <a:ext cx="5121595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3800"/>
              </a:spcBef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dirty="0" smtClean="0"/>
              <a:t>Twitter: </a:t>
            </a:r>
            <a:r>
              <a:rPr dirty="0" smtClean="0"/>
              <a:t>@</a:t>
            </a:r>
            <a:r>
              <a:rPr dirty="0" err="1" smtClean="0"/>
              <a:t>pedsgeekmd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Facebook: fb.com/</a:t>
            </a:r>
            <a:r>
              <a:rPr lang="en-US" dirty="0" err="1" smtClean="0"/>
              <a:t>pedsgeekmd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Blog: pedsgeekmd.com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what are parents looking for?"/>
          <p:cNvSpPr txBox="1"/>
          <p:nvPr/>
        </p:nvSpPr>
        <p:spPr>
          <a:xfrm>
            <a:off x="358112" y="665512"/>
            <a:ext cx="1234326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5700" cap="all" spc="-170">
                <a:solidFill>
                  <a:srgbClr val="0844B6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what are parents looking for?</a:t>
            </a:r>
          </a:p>
        </p:txBody>
      </p:sp>
      <p:pic>
        <p:nvPicPr>
          <p:cNvPr id="184" name="myproject.jpg" descr="myproject.jpg"/>
          <p:cNvPicPr>
            <a:picLocks noChangeAspect="1"/>
          </p:cNvPicPr>
          <p:nvPr/>
        </p:nvPicPr>
        <p:blipFill>
          <a:blip r:embed="rId2">
            <a:extLst/>
          </a:blip>
          <a:srcRect l="14334" t="53601" r="52996" b="7904"/>
          <a:stretch>
            <a:fillRect/>
          </a:stretch>
        </p:blipFill>
        <p:spPr>
          <a:xfrm>
            <a:off x="8962086" y="3323852"/>
            <a:ext cx="3319140" cy="3295043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ots"/>
          <p:cNvSpPr txBox="1"/>
          <p:nvPr/>
        </p:nvSpPr>
        <p:spPr>
          <a:xfrm>
            <a:off x="10104491" y="6585928"/>
            <a:ext cx="103425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 i="1">
                <a:solidFill>
                  <a:srgbClr val="0844B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shots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what are parents looking for?"/>
          <p:cNvSpPr txBox="1"/>
          <p:nvPr/>
        </p:nvSpPr>
        <p:spPr>
          <a:xfrm>
            <a:off x="358112" y="665512"/>
            <a:ext cx="1234326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5700" cap="all" spc="-170">
                <a:solidFill>
                  <a:srgbClr val="0844B6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what are parents looking for?</a:t>
            </a:r>
          </a:p>
        </p:txBody>
      </p:sp>
      <p:pic>
        <p:nvPicPr>
          <p:cNvPr id="191" name="myproject.jpg" descr="myproject.jpg"/>
          <p:cNvPicPr>
            <a:picLocks noChangeAspect="1"/>
          </p:cNvPicPr>
          <p:nvPr/>
        </p:nvPicPr>
        <p:blipFill>
          <a:blip r:embed="rId2">
            <a:extLst/>
          </a:blip>
          <a:srcRect l="14334" t="53601" r="52996" b="7904"/>
          <a:stretch>
            <a:fillRect/>
          </a:stretch>
        </p:blipFill>
        <p:spPr>
          <a:xfrm>
            <a:off x="8962086" y="3323852"/>
            <a:ext cx="3319140" cy="3295043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antivaccine"/>
          <p:cNvSpPr txBox="1"/>
          <p:nvPr/>
        </p:nvSpPr>
        <p:spPr>
          <a:xfrm>
            <a:off x="9571228" y="6585928"/>
            <a:ext cx="210078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 i="1">
                <a:solidFill>
                  <a:srgbClr val="F5C90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antivaccine</a:t>
            </a:r>
          </a:p>
        </p:txBody>
      </p:sp>
      <p:pic>
        <p:nvPicPr>
          <p:cNvPr id="193" name="myproject.jpg" descr="myproject.jpg"/>
          <p:cNvPicPr>
            <a:picLocks noChangeAspect="1"/>
          </p:cNvPicPr>
          <p:nvPr/>
        </p:nvPicPr>
        <p:blipFill>
          <a:blip r:embed="rId2">
            <a:extLst/>
          </a:blip>
          <a:srcRect l="54410" t="54011" r="12921" b="7494"/>
          <a:stretch>
            <a:fillRect/>
          </a:stretch>
        </p:blipFill>
        <p:spPr>
          <a:xfrm>
            <a:off x="8962086" y="3323851"/>
            <a:ext cx="3319140" cy="3295043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28%"/>
          <p:cNvSpPr txBox="1"/>
          <p:nvPr/>
        </p:nvSpPr>
        <p:spPr>
          <a:xfrm>
            <a:off x="9573125" y="4323580"/>
            <a:ext cx="214779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5CD1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28%</a:t>
            </a:r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9.png" descr="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er.jpg" descr="er.jpg"/>
          <p:cNvPicPr>
            <a:picLocks noChangeAspect="1"/>
          </p:cNvPicPr>
          <p:nvPr/>
        </p:nvPicPr>
        <p:blipFill>
          <a:blip r:embed="rId3">
            <a:extLst/>
          </a:blip>
          <a:srcRect l="10164" r="873"/>
          <a:stretch>
            <a:fillRect/>
          </a:stretch>
        </p:blipFill>
        <p:spPr>
          <a:xfrm>
            <a:off x="0" y="4019"/>
            <a:ext cx="13004800" cy="9745562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Rectangle"/>
          <p:cNvSpPr/>
          <p:nvPr/>
        </p:nvSpPr>
        <p:spPr>
          <a:xfrm>
            <a:off x="8532936" y="-127537"/>
            <a:ext cx="4551488" cy="10008674"/>
          </a:xfrm>
          <a:prstGeom prst="rect">
            <a:avLst/>
          </a:prstGeom>
          <a:solidFill>
            <a:srgbClr val="1869CD">
              <a:alpha val="755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0" name="11%"/>
          <p:cNvSpPr txBox="1"/>
          <p:nvPr/>
        </p:nvSpPr>
        <p:spPr>
          <a:xfrm>
            <a:off x="10149212" y="553791"/>
            <a:ext cx="2471563" cy="163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90000"/>
              </a:lnSpc>
              <a:defRPr sz="10100" cap="all" spc="-303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11%</a:t>
            </a:r>
          </a:p>
        </p:txBody>
      </p:sp>
      <p:sp>
        <p:nvSpPr>
          <p:cNvPr id="201" name="of parents searched the Internet…"/>
          <p:cNvSpPr txBox="1"/>
          <p:nvPr/>
        </p:nvSpPr>
        <p:spPr>
          <a:xfrm>
            <a:off x="8851925" y="1585808"/>
            <a:ext cx="3718050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35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of parents searched the </a:t>
            </a:r>
            <a:r>
              <a:rPr lang="en-US" dirty="0" smtClean="0"/>
              <a:t>i</a:t>
            </a:r>
            <a:r>
              <a:rPr dirty="0" smtClean="0"/>
              <a:t>nternet</a:t>
            </a:r>
            <a:endParaRPr dirty="0"/>
          </a:p>
          <a:p>
            <a:pPr algn="r">
              <a:defRPr sz="35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prior to ER visit</a:t>
            </a:r>
          </a:p>
        </p:txBody>
      </p:sp>
      <p:sp>
        <p:nvSpPr>
          <p:cNvPr id="202" name="Wikipedia…"/>
          <p:cNvSpPr txBox="1"/>
          <p:nvPr/>
        </p:nvSpPr>
        <p:spPr>
          <a:xfrm>
            <a:off x="8686824" y="5332764"/>
            <a:ext cx="4167512" cy="268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79400" indent="-279400" algn="l">
              <a:buClr>
                <a:srgbClr val="FFFFFF"/>
              </a:buClr>
              <a:buSzPct val="82000"/>
              <a:buChar char="•"/>
              <a:defRPr sz="3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Wikipedia</a:t>
            </a:r>
          </a:p>
          <a:p>
            <a:pPr marL="279400" indent="-279400" algn="l">
              <a:buClr>
                <a:srgbClr val="FFFFFF"/>
              </a:buClr>
              <a:buSzPct val="82000"/>
              <a:buChar char="•"/>
              <a:defRPr sz="3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WebMD</a:t>
            </a:r>
          </a:p>
          <a:p>
            <a:pPr marL="279400" indent="-279400" algn="l">
              <a:buClr>
                <a:srgbClr val="FFFFFF"/>
              </a:buClr>
              <a:buSzPct val="82000"/>
              <a:buChar char="•"/>
              <a:defRPr sz="3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smtClean="0"/>
              <a:t>CDC</a:t>
            </a:r>
            <a:endParaRPr lang="en-US" dirty="0" smtClean="0"/>
          </a:p>
          <a:p>
            <a:pPr marL="279400" indent="-279400" algn="l">
              <a:buClr>
                <a:srgbClr val="FFFFFF"/>
              </a:buClr>
              <a:buSzPct val="82000"/>
              <a:buChar char="•"/>
              <a:defRPr sz="3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 smtClean="0"/>
              <a:t>AAP </a:t>
            </a:r>
            <a:r>
              <a:rPr lang="en-US" sz="3200" dirty="0" smtClean="0"/>
              <a:t>(healthychildren.org)</a:t>
            </a:r>
            <a:endParaRPr sz="3200" dirty="0"/>
          </a:p>
        </p:txBody>
      </p:sp>
      <p:sp>
        <p:nvSpPr>
          <p:cNvPr id="203" name="Shroff et al, 2011…"/>
          <p:cNvSpPr txBox="1"/>
          <p:nvPr/>
        </p:nvSpPr>
        <p:spPr>
          <a:xfrm>
            <a:off x="9148812" y="8598379"/>
            <a:ext cx="3319736" cy="87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2800" i="1">
                <a:solidFill>
                  <a:srgbClr val="FFFFFF"/>
                </a:solidFill>
              </a:defRPr>
            </a:pPr>
            <a:r>
              <a:rPr dirty="0"/>
              <a:t>Shroff et al, 2011</a:t>
            </a:r>
          </a:p>
          <a:p>
            <a:pPr>
              <a:lnSpc>
                <a:spcPct val="90000"/>
              </a:lnSpc>
              <a:defRPr sz="2800" i="1">
                <a:solidFill>
                  <a:srgbClr val="FFFFFF"/>
                </a:solidFill>
              </a:defRPr>
            </a:pPr>
            <a:r>
              <a:rPr dirty="0"/>
              <a:t>AAP poster presentation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5.jpg" descr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4300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Pew Internet Research, 2013"/>
          <p:cNvSpPr txBox="1"/>
          <p:nvPr/>
        </p:nvSpPr>
        <p:spPr>
          <a:xfrm>
            <a:off x="195312" y="9086059"/>
            <a:ext cx="392640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2800" i="1">
                <a:solidFill>
                  <a:srgbClr val="B4B4B4"/>
                </a:solidFill>
              </a:defRPr>
            </a:lvl1pPr>
          </a:lstStyle>
          <a:p>
            <a:r>
              <a:t>Pew Internet Research, 2013</a:t>
            </a:r>
          </a:p>
        </p:txBody>
      </p:sp>
      <p:sp>
        <p:nvSpPr>
          <p:cNvPr id="245" name="“Online diagnosers”"/>
          <p:cNvSpPr txBox="1"/>
          <p:nvPr/>
        </p:nvSpPr>
        <p:spPr>
          <a:xfrm>
            <a:off x="8151556" y="275238"/>
            <a:ext cx="4572855" cy="1518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5200" cap="all" spc="-156">
                <a:solidFill>
                  <a:srgbClr val="0844B6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“Online diagnosers” 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12809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afe sleep Searches"/>
          <p:cNvSpPr txBox="1"/>
          <p:nvPr/>
        </p:nvSpPr>
        <p:spPr>
          <a:xfrm>
            <a:off x="567060" y="536644"/>
            <a:ext cx="11974297" cy="2207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5700" cap="all" spc="-170">
                <a:solidFill>
                  <a:srgbClr val="0844B6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dirty="0"/>
              <a:t>Safe </a:t>
            </a:r>
            <a:endParaRPr lang="en-US" dirty="0" smtClean="0"/>
          </a:p>
          <a:p>
            <a:r>
              <a:rPr dirty="0" smtClean="0"/>
              <a:t>sleep </a:t>
            </a:r>
            <a:endParaRPr lang="en-US" dirty="0" smtClean="0"/>
          </a:p>
          <a:p>
            <a:r>
              <a:rPr dirty="0" smtClean="0"/>
              <a:t>Searches</a:t>
            </a:r>
            <a:endParaRPr dirty="0"/>
          </a:p>
        </p:txBody>
      </p:sp>
      <p:sp>
        <p:nvSpPr>
          <p:cNvPr id="249" name="Chung et al, 2012"/>
          <p:cNvSpPr txBox="1"/>
          <p:nvPr/>
        </p:nvSpPr>
        <p:spPr>
          <a:xfrm>
            <a:off x="195312" y="9086059"/>
            <a:ext cx="251199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2800" i="1">
                <a:solidFill>
                  <a:srgbClr val="B4B4B4"/>
                </a:solidFill>
              </a:defRPr>
            </a:lvl1pPr>
          </a:lstStyle>
          <a:p>
            <a:r>
              <a:rPr dirty="0"/>
              <a:t>Chung et al, 2012</a:t>
            </a:r>
          </a:p>
        </p:txBody>
      </p:sp>
      <p:pic>
        <p:nvPicPr>
          <p:cNvPr id="250" name="myproject.jpg" descr="myproject.jpg"/>
          <p:cNvPicPr>
            <a:picLocks noChangeAspect="1"/>
          </p:cNvPicPr>
          <p:nvPr/>
        </p:nvPicPr>
        <p:blipFill>
          <a:blip r:embed="rId2">
            <a:extLst/>
          </a:blip>
          <a:srcRect l="20355" t="15019" r="28394"/>
          <a:stretch>
            <a:fillRect/>
          </a:stretch>
        </p:blipFill>
        <p:spPr>
          <a:xfrm>
            <a:off x="5207000" y="1640536"/>
            <a:ext cx="7543800" cy="8005656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70333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guy.mp4" descr="google guy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97685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9422" fill="hold"/>
                                        <p:tgtEl>
                                          <p:spTgt spid="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5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94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ocial media.jpg" descr="social media.jpg"/>
          <p:cNvPicPr>
            <a:picLocks noChangeAspect="1"/>
          </p:cNvPicPr>
          <p:nvPr/>
        </p:nvPicPr>
        <p:blipFill>
          <a:blip r:embed="rId2">
            <a:extLst/>
          </a:blip>
          <a:srcRect t="10719" r="7970" b="12666"/>
          <a:stretch>
            <a:fillRect/>
          </a:stretch>
        </p:blipFill>
        <p:spPr>
          <a:xfrm>
            <a:off x="4022725" y="2315567"/>
            <a:ext cx="8976221" cy="7472562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Parents…"/>
          <p:cNvSpPr txBox="1"/>
          <p:nvPr/>
        </p:nvSpPr>
        <p:spPr>
          <a:xfrm>
            <a:off x="623273" y="5572582"/>
            <a:ext cx="2655243" cy="163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5600">
                <a:solidFill>
                  <a:srgbClr val="F5CD12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Parents</a:t>
            </a:r>
          </a:p>
          <a:p>
            <a:pPr algn="l">
              <a:lnSpc>
                <a:spcPct val="80000"/>
              </a:lnSpc>
              <a:defRPr sz="5600">
                <a:solidFill>
                  <a:srgbClr val="F5CD12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75%</a:t>
            </a:r>
          </a:p>
        </p:txBody>
      </p:sp>
      <p:sp>
        <p:nvSpPr>
          <p:cNvPr id="208" name="U.S. adults…"/>
          <p:cNvSpPr txBox="1"/>
          <p:nvPr/>
        </p:nvSpPr>
        <p:spPr>
          <a:xfrm>
            <a:off x="644983" y="2991412"/>
            <a:ext cx="3611266" cy="163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5600">
                <a:solidFill>
                  <a:srgbClr val="F5CD12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U.S. adults</a:t>
            </a:r>
          </a:p>
          <a:p>
            <a:pPr algn="l">
              <a:lnSpc>
                <a:spcPct val="80000"/>
              </a:lnSpc>
              <a:defRPr sz="5600">
                <a:solidFill>
                  <a:srgbClr val="F5CD12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66%</a:t>
            </a:r>
          </a:p>
        </p:txBody>
      </p:sp>
      <p:sp>
        <p:nvSpPr>
          <p:cNvPr id="209" name="Pew Internet Research, 2015"/>
          <p:cNvSpPr txBox="1"/>
          <p:nvPr/>
        </p:nvSpPr>
        <p:spPr>
          <a:xfrm>
            <a:off x="487412" y="8882859"/>
            <a:ext cx="392640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2800" i="1">
                <a:solidFill>
                  <a:srgbClr val="FFFFFF"/>
                </a:solidFill>
              </a:defRPr>
            </a:lvl1pPr>
          </a:lstStyle>
          <a:p>
            <a:r>
              <a:t>Pew Internet Research, 2015</a:t>
            </a:r>
          </a:p>
        </p:txBody>
      </p:sp>
      <p:sp>
        <p:nvSpPr>
          <p:cNvPr id="210" name="social media use"/>
          <p:cNvSpPr txBox="1"/>
          <p:nvPr/>
        </p:nvSpPr>
        <p:spPr>
          <a:xfrm>
            <a:off x="2447353" y="862362"/>
            <a:ext cx="8110094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7100" cap="all" spc="-212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social media use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94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ocial media.jpg" descr="social media.jpg"/>
          <p:cNvPicPr>
            <a:picLocks noChangeAspect="1"/>
          </p:cNvPicPr>
          <p:nvPr/>
        </p:nvPicPr>
        <p:blipFill>
          <a:blip r:embed="rId2">
            <a:extLst/>
          </a:blip>
          <a:srcRect t="10719" r="7970" b="12666"/>
          <a:stretch>
            <a:fillRect/>
          </a:stretch>
        </p:blipFill>
        <p:spPr>
          <a:xfrm>
            <a:off x="4022725" y="2315567"/>
            <a:ext cx="8976221" cy="7472562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79%…"/>
          <p:cNvSpPr txBox="1"/>
          <p:nvPr/>
        </p:nvSpPr>
        <p:spPr>
          <a:xfrm>
            <a:off x="963742" y="883064"/>
            <a:ext cx="4855276" cy="297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73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79%</a:t>
            </a:r>
          </a:p>
          <a:p>
            <a:pPr algn="l">
              <a:lnSpc>
                <a:spcPct val="80000"/>
              </a:lnSpc>
              <a:defRPr sz="73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useful</a:t>
            </a:r>
          </a:p>
          <a:p>
            <a:pPr algn="l">
              <a:lnSpc>
                <a:spcPct val="80000"/>
              </a:lnSpc>
              <a:defRPr sz="73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information</a:t>
            </a:r>
          </a:p>
        </p:txBody>
      </p:sp>
      <p:sp>
        <p:nvSpPr>
          <p:cNvPr id="215" name="Pew Internet Research, 2015"/>
          <p:cNvSpPr txBox="1"/>
          <p:nvPr/>
        </p:nvSpPr>
        <p:spPr>
          <a:xfrm>
            <a:off x="487412" y="8882859"/>
            <a:ext cx="392640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2800" i="1">
                <a:solidFill>
                  <a:srgbClr val="FFFFFF"/>
                </a:solidFill>
              </a:defRPr>
            </a:lvl1pPr>
          </a:lstStyle>
          <a:p>
            <a:r>
              <a:t>Pew Internet Research, 2015</a:t>
            </a:r>
          </a:p>
        </p:txBody>
      </p:sp>
      <p:sp>
        <p:nvSpPr>
          <p:cNvPr id="2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94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ocial media.jpg" descr="social media.jpg"/>
          <p:cNvPicPr>
            <a:picLocks noChangeAspect="1"/>
          </p:cNvPicPr>
          <p:nvPr/>
        </p:nvPicPr>
        <p:blipFill>
          <a:blip r:embed="rId2">
            <a:extLst/>
          </a:blip>
          <a:srcRect t="10719" r="7970" b="12666"/>
          <a:stretch>
            <a:fillRect/>
          </a:stretch>
        </p:blipFill>
        <p:spPr>
          <a:xfrm>
            <a:off x="4022725" y="2315567"/>
            <a:ext cx="8976221" cy="7472562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42%…"/>
          <p:cNvSpPr txBox="1"/>
          <p:nvPr/>
        </p:nvSpPr>
        <p:spPr>
          <a:xfrm>
            <a:off x="963742" y="861353"/>
            <a:ext cx="7013681" cy="297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73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42%</a:t>
            </a:r>
          </a:p>
          <a:p>
            <a:pPr algn="l">
              <a:lnSpc>
                <a:spcPct val="80000"/>
              </a:lnSpc>
              <a:defRPr sz="73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social-emotional</a:t>
            </a:r>
          </a:p>
          <a:p>
            <a:pPr algn="l">
              <a:lnSpc>
                <a:spcPct val="80000"/>
              </a:lnSpc>
              <a:defRPr sz="73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support</a:t>
            </a:r>
          </a:p>
        </p:txBody>
      </p:sp>
      <p:sp>
        <p:nvSpPr>
          <p:cNvPr id="220" name="Pew Internet Research, 2015"/>
          <p:cNvSpPr txBox="1"/>
          <p:nvPr/>
        </p:nvSpPr>
        <p:spPr>
          <a:xfrm>
            <a:off x="487412" y="8882859"/>
            <a:ext cx="392640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2800" i="1">
                <a:solidFill>
                  <a:srgbClr val="FFFFFF"/>
                </a:solidFill>
              </a:defRPr>
            </a:lvl1pPr>
          </a:lstStyle>
          <a:p>
            <a:r>
              <a:t>Pew Internet Research, 2015</a:t>
            </a:r>
          </a:p>
        </p:txBody>
      </p:sp>
      <p:sp>
        <p:nvSpPr>
          <p:cNvPr id="2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94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ocial media.jpg" descr="social media.jpg"/>
          <p:cNvPicPr>
            <a:picLocks noChangeAspect="1"/>
          </p:cNvPicPr>
          <p:nvPr/>
        </p:nvPicPr>
        <p:blipFill>
          <a:blip r:embed="rId2">
            <a:extLst/>
          </a:blip>
          <a:srcRect t="10719" r="7970" b="12666"/>
          <a:stretch>
            <a:fillRect/>
          </a:stretch>
        </p:blipFill>
        <p:spPr>
          <a:xfrm>
            <a:off x="4022725" y="2315567"/>
            <a:ext cx="8976221" cy="7472562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31%…"/>
          <p:cNvSpPr txBox="1"/>
          <p:nvPr/>
        </p:nvSpPr>
        <p:spPr>
          <a:xfrm>
            <a:off x="963742" y="861353"/>
            <a:ext cx="4204767" cy="297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73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31%</a:t>
            </a:r>
          </a:p>
          <a:p>
            <a:pPr algn="l">
              <a:lnSpc>
                <a:spcPct val="80000"/>
              </a:lnSpc>
              <a:defRPr sz="73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parenting</a:t>
            </a:r>
          </a:p>
          <a:p>
            <a:pPr algn="l">
              <a:lnSpc>
                <a:spcPct val="80000"/>
              </a:lnSpc>
              <a:defRPr sz="73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questions</a:t>
            </a:r>
          </a:p>
        </p:txBody>
      </p:sp>
      <p:sp>
        <p:nvSpPr>
          <p:cNvPr id="225" name="Pew Internet Research, 2015"/>
          <p:cNvSpPr txBox="1"/>
          <p:nvPr/>
        </p:nvSpPr>
        <p:spPr>
          <a:xfrm>
            <a:off x="487412" y="8882859"/>
            <a:ext cx="392640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2800" i="1">
                <a:solidFill>
                  <a:srgbClr val="FFFFFF"/>
                </a:solidFill>
              </a:defRPr>
            </a:lvl1pPr>
          </a:lstStyle>
          <a:p>
            <a:r>
              <a:t>Pew Internet Research, 2015</a:t>
            </a:r>
          </a:p>
        </p:txBody>
      </p:sp>
      <p:sp>
        <p:nvSpPr>
          <p:cNvPr id="2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9.png" descr="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Rectangle"/>
          <p:cNvSpPr/>
          <p:nvPr/>
        </p:nvSpPr>
        <p:spPr>
          <a:xfrm>
            <a:off x="4719439" y="1753255"/>
            <a:ext cx="7965381" cy="7231204"/>
          </a:xfrm>
          <a:prstGeom prst="rect">
            <a:avLst/>
          </a:prstGeom>
          <a:solidFill>
            <a:srgbClr val="FFFFFF">
              <a:alpha val="8948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Rectangle"/>
          <p:cNvSpPr/>
          <p:nvPr/>
        </p:nvSpPr>
        <p:spPr>
          <a:xfrm>
            <a:off x="-103681" y="0"/>
            <a:ext cx="4551488" cy="10008674"/>
          </a:xfrm>
          <a:prstGeom prst="rect">
            <a:avLst/>
          </a:prstGeom>
          <a:solidFill>
            <a:srgbClr val="1869CD">
              <a:alpha val="755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41" name="Evaluate parental use of the Internet and social media for medical information…"/>
          <p:cNvSpPr txBox="1"/>
          <p:nvPr/>
        </p:nvSpPr>
        <p:spPr>
          <a:xfrm>
            <a:off x="5009719" y="2023283"/>
            <a:ext cx="7270322" cy="6519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19100" indent="-419100" algn="l">
              <a:spcBef>
                <a:spcPts val="2600"/>
              </a:spcBef>
              <a:buSzPct val="100000"/>
              <a:buAutoNum type="arabicPeriod"/>
              <a:defRPr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/>
              <a:t>Evaluate parental use of the internet and social media for medical information</a:t>
            </a:r>
          </a:p>
          <a:p>
            <a:pPr marL="419100" indent="-419100" algn="l">
              <a:spcBef>
                <a:spcPts val="2600"/>
              </a:spcBef>
              <a:buSzPct val="100000"/>
              <a:buAutoNum type="arabicPeriod"/>
              <a:defRPr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/>
              <a:t>Discuss the information gap that exists between public health and parents in the age of social media</a:t>
            </a:r>
          </a:p>
          <a:p>
            <a:pPr marL="419100" indent="-419100" algn="l">
              <a:spcBef>
                <a:spcPts val="2600"/>
              </a:spcBef>
              <a:buSzPct val="100000"/>
              <a:buAutoNum type="arabicPeriod"/>
              <a:defRPr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/>
              <a:t>Explore uses of social media to promote immunization and preventative health interventions</a:t>
            </a:r>
          </a:p>
          <a:p>
            <a:pPr marL="419100" indent="-419100" algn="l">
              <a:spcBef>
                <a:spcPts val="2600"/>
              </a:spcBef>
              <a:buSzPct val="100000"/>
              <a:buAutoNum type="arabicPeriod"/>
              <a:defRPr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/>
              <a:t>Review </a:t>
            </a:r>
            <a:r>
              <a:rPr lang="en-US" dirty="0" smtClean="0"/>
              <a:t>guidelines for </a:t>
            </a:r>
            <a:r>
              <a:rPr lang="en-US" dirty="0"/>
              <a:t>advocacy using social media </a:t>
            </a:r>
          </a:p>
        </p:txBody>
      </p:sp>
      <p:sp>
        <p:nvSpPr>
          <p:cNvPr id="142" name="objectives"/>
          <p:cNvSpPr txBox="1"/>
          <p:nvPr/>
        </p:nvSpPr>
        <p:spPr>
          <a:xfrm>
            <a:off x="824699" y="508654"/>
            <a:ext cx="5341703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7500" cap="all" spc="-225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objectives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58691" y="8730458"/>
            <a:ext cx="4026743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I have no relevant disclosures</a:t>
            </a:r>
            <a:r>
              <a:rPr kumimoji="0" lang="en-US" sz="2800" b="0" i="0" u="none" strike="noStrike" cap="none" spc="0" normalizeH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 to report.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7463970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94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ocial media.jpg" descr="social media.jpg"/>
          <p:cNvPicPr>
            <a:picLocks noChangeAspect="1"/>
          </p:cNvPicPr>
          <p:nvPr/>
        </p:nvPicPr>
        <p:blipFill>
          <a:blip r:embed="rId2">
            <a:extLst/>
          </a:blip>
          <a:srcRect t="10719" r="7970" b="12666"/>
          <a:stretch>
            <a:fillRect/>
          </a:stretch>
        </p:blipFill>
        <p:spPr>
          <a:xfrm>
            <a:off x="4022725" y="2315567"/>
            <a:ext cx="8976221" cy="747256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59%…"/>
          <p:cNvSpPr txBox="1"/>
          <p:nvPr/>
        </p:nvSpPr>
        <p:spPr>
          <a:xfrm>
            <a:off x="963742" y="861353"/>
            <a:ext cx="6132302" cy="297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73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59%</a:t>
            </a:r>
          </a:p>
          <a:p>
            <a:pPr algn="l">
              <a:lnSpc>
                <a:spcPct val="80000"/>
              </a:lnSpc>
              <a:defRPr sz="73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useful, specific</a:t>
            </a:r>
          </a:p>
          <a:p>
            <a:pPr algn="l">
              <a:lnSpc>
                <a:spcPct val="80000"/>
              </a:lnSpc>
              <a:defRPr sz="73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parenting info</a:t>
            </a:r>
          </a:p>
        </p:txBody>
      </p:sp>
      <p:sp>
        <p:nvSpPr>
          <p:cNvPr id="230" name="Pew Internet Research, 2015"/>
          <p:cNvSpPr txBox="1"/>
          <p:nvPr/>
        </p:nvSpPr>
        <p:spPr>
          <a:xfrm>
            <a:off x="487412" y="8882859"/>
            <a:ext cx="392640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2800" i="1">
                <a:solidFill>
                  <a:srgbClr val="FFFFFF"/>
                </a:solidFill>
              </a:defRPr>
            </a:lvl1pPr>
          </a:lstStyle>
          <a:p>
            <a:r>
              <a:t>Pew Internet Research, 2015</a:t>
            </a:r>
          </a:p>
        </p:txBody>
      </p:sp>
      <p:sp>
        <p:nvSpPr>
          <p:cNvPr id="2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9.png" descr="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16.jpg" descr="1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9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75% use social media daily"/>
          <p:cNvSpPr txBox="1"/>
          <p:nvPr/>
        </p:nvSpPr>
        <p:spPr>
          <a:xfrm>
            <a:off x="1650857" y="5319800"/>
            <a:ext cx="9703086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7300">
                <a:solidFill>
                  <a:srgbClr val="FFFFFF"/>
                </a:solidFill>
              </a:defRPr>
            </a:lvl1pPr>
          </a:lstStyle>
          <a:p>
            <a:r>
              <a:t>75% use social media daily</a:t>
            </a:r>
          </a:p>
        </p:txBody>
      </p:sp>
      <p:sp>
        <p:nvSpPr>
          <p:cNvPr id="238" name="Pew Internet Research, 2015"/>
          <p:cNvSpPr txBox="1"/>
          <p:nvPr/>
        </p:nvSpPr>
        <p:spPr>
          <a:xfrm>
            <a:off x="487412" y="8882859"/>
            <a:ext cx="392640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2800" i="1">
                <a:solidFill>
                  <a:srgbClr val="FFFFFF"/>
                </a:solidFill>
              </a:defRPr>
            </a:lvl1pPr>
          </a:lstStyle>
          <a:p>
            <a:r>
              <a:t>Pew Internet Research, 2015</a:t>
            </a:r>
          </a:p>
        </p:txBody>
      </p:sp>
      <p:pic>
        <p:nvPicPr>
          <p:cNvPr id="239" name="kid and parent devices.jpg" descr="kid and parent devic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1" cy="467631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51% more than once"/>
          <p:cNvSpPr txBox="1"/>
          <p:nvPr/>
        </p:nvSpPr>
        <p:spPr>
          <a:xfrm>
            <a:off x="2297292" y="6601489"/>
            <a:ext cx="8410216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73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51% more than once</a:t>
            </a:r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Jones et al 2012"/>
          <p:cNvSpPr txBox="1"/>
          <p:nvPr/>
        </p:nvSpPr>
        <p:spPr>
          <a:xfrm>
            <a:off x="461132" y="8867677"/>
            <a:ext cx="232256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2800" i="1">
                <a:solidFill>
                  <a:srgbClr val="B4B4B4"/>
                </a:solidFill>
              </a:defRPr>
            </a:lvl1pPr>
          </a:lstStyle>
          <a:p>
            <a:r>
              <a:t>Jones et al 2012</a:t>
            </a:r>
          </a:p>
        </p:txBody>
      </p:sp>
      <p:pic>
        <p:nvPicPr>
          <p:cNvPr id="254" name="skeptic mom.jpg" descr="skeptic mo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400" y="0"/>
            <a:ext cx="650240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perceived vaccine efficacy…"/>
          <p:cNvSpPr/>
          <p:nvPr/>
        </p:nvSpPr>
        <p:spPr>
          <a:xfrm rot="5400000">
            <a:off x="-354573" y="2214459"/>
            <a:ext cx="7778785" cy="5935158"/>
          </a:xfrm>
          <a:prstGeom prst="rightArrow">
            <a:avLst>
              <a:gd name="adj1" fmla="val 53875"/>
              <a:gd name="adj2" fmla="val 63198"/>
            </a:avLst>
          </a:prstGeom>
          <a:solidFill>
            <a:srgbClr val="23A38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dirty="0" smtClean="0">
                <a:solidFill>
                  <a:srgbClr val="FFFF00"/>
                </a:solidFill>
              </a:rPr>
              <a:t>perceived </a:t>
            </a:r>
            <a:endParaRPr lang="en-US" dirty="0" smtClean="0">
              <a:solidFill>
                <a:srgbClr val="FFFF00"/>
              </a:solidFill>
            </a:endParaRPr>
          </a:p>
          <a:p>
            <a:pPr algn="l">
              <a:defRPr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FFF00"/>
                </a:solidFill>
              </a:rPr>
              <a:t>v</a:t>
            </a:r>
            <a:r>
              <a:rPr dirty="0" smtClean="0">
                <a:solidFill>
                  <a:srgbClr val="FFFF00"/>
                </a:solidFill>
              </a:rPr>
              <a:t>accine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dirty="0" smtClean="0">
                <a:solidFill>
                  <a:srgbClr val="FFFF00"/>
                </a:solidFill>
              </a:rPr>
              <a:t>efficacy</a:t>
            </a:r>
            <a:endParaRPr dirty="0">
              <a:solidFill>
                <a:srgbClr val="FFFF00"/>
              </a:solidFill>
            </a:endParaRPr>
          </a:p>
          <a:p>
            <a:pPr algn="l">
              <a:defRPr>
                <a:solidFill>
                  <a:srgbClr val="FFFFFF"/>
                </a:solidFill>
              </a:defRPr>
            </a:pPr>
            <a:r>
              <a:rPr dirty="0" smtClean="0"/>
              <a:t>perceived </a:t>
            </a:r>
            <a:r>
              <a:rPr dirty="0"/>
              <a:t>vaccine safety</a:t>
            </a:r>
          </a:p>
          <a:p>
            <a:pPr algn="l">
              <a:defRPr>
                <a:solidFill>
                  <a:srgbClr val="FFFFFF"/>
                </a:solidFill>
              </a:defRPr>
            </a:pPr>
            <a:r>
              <a:rPr dirty="0" smtClean="0">
                <a:solidFill>
                  <a:srgbClr val="FFC000"/>
                </a:solidFill>
              </a:rPr>
              <a:t>perceived </a:t>
            </a:r>
            <a:r>
              <a:rPr dirty="0">
                <a:solidFill>
                  <a:srgbClr val="FFC000"/>
                </a:solidFill>
              </a:rPr>
              <a:t>disease susceptibility</a:t>
            </a:r>
          </a:p>
        </p:txBody>
      </p:sp>
      <p:sp>
        <p:nvSpPr>
          <p:cNvPr id="256" name="Internet Research"/>
          <p:cNvSpPr txBox="1"/>
          <p:nvPr/>
        </p:nvSpPr>
        <p:spPr>
          <a:xfrm>
            <a:off x="1383210" y="670344"/>
            <a:ext cx="430321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26AB95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Internet Research</a:t>
            </a:r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36471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9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not  vaccinating"/>
          <p:cNvSpPr txBox="1"/>
          <p:nvPr/>
        </p:nvSpPr>
        <p:spPr>
          <a:xfrm>
            <a:off x="3295007" y="8410943"/>
            <a:ext cx="380159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cap="all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not  vaccinating</a:t>
            </a:r>
          </a:p>
        </p:txBody>
      </p:sp>
      <p:sp>
        <p:nvSpPr>
          <p:cNvPr id="286" name="vaccinating"/>
          <p:cNvSpPr txBox="1"/>
          <p:nvPr/>
        </p:nvSpPr>
        <p:spPr>
          <a:xfrm>
            <a:off x="8441062" y="8410943"/>
            <a:ext cx="277237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cap="all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vaccinating</a:t>
            </a:r>
          </a:p>
        </p:txBody>
      </p:sp>
      <p:sp>
        <p:nvSpPr>
          <p:cNvPr id="287" name="Brunson et al…"/>
          <p:cNvSpPr txBox="1"/>
          <p:nvPr/>
        </p:nvSpPr>
        <p:spPr>
          <a:xfrm>
            <a:off x="230960" y="8591452"/>
            <a:ext cx="2171807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100" i="1">
                <a:solidFill>
                  <a:srgbClr val="FFFFFF"/>
                </a:solidFill>
              </a:defRPr>
            </a:pPr>
            <a:r>
              <a:t>Brunson et al</a:t>
            </a:r>
          </a:p>
          <a:p>
            <a:pPr algn="l">
              <a:defRPr sz="3100" i="1">
                <a:solidFill>
                  <a:srgbClr val="FFFFFF"/>
                </a:solidFill>
              </a:defRPr>
            </a:pPr>
            <a:r>
              <a:t>2013</a:t>
            </a:r>
          </a:p>
        </p:txBody>
      </p:sp>
      <p:sp>
        <p:nvSpPr>
          <p:cNvPr id="288" name="social networks"/>
          <p:cNvSpPr txBox="1"/>
          <p:nvPr/>
        </p:nvSpPr>
        <p:spPr>
          <a:xfrm>
            <a:off x="418299" y="280054"/>
            <a:ext cx="8988364" cy="124460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7500" cap="all" spc="-225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social networks</a:t>
            </a:r>
          </a:p>
        </p:txBody>
      </p:sp>
      <p:pic>
        <p:nvPicPr>
          <p:cNvPr id="289" name="myproject.jpg" descr="myproject.jpg"/>
          <p:cNvPicPr>
            <a:picLocks noChangeAspect="1"/>
          </p:cNvPicPr>
          <p:nvPr/>
        </p:nvPicPr>
        <p:blipFill>
          <a:blip r:embed="rId2">
            <a:extLst/>
          </a:blip>
          <a:srcRect l="10202" r="10202"/>
          <a:stretch>
            <a:fillRect/>
          </a:stretch>
        </p:blipFill>
        <p:spPr>
          <a:xfrm>
            <a:off x="3381864" y="1806853"/>
            <a:ext cx="8086931" cy="650240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Rectangle"/>
          <p:cNvSpPr/>
          <p:nvPr/>
        </p:nvSpPr>
        <p:spPr>
          <a:xfrm>
            <a:off x="6790425" y="3740371"/>
            <a:ext cx="1471052" cy="17449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9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not  vaccinating"/>
          <p:cNvSpPr txBox="1"/>
          <p:nvPr/>
        </p:nvSpPr>
        <p:spPr>
          <a:xfrm>
            <a:off x="3295007" y="8410943"/>
            <a:ext cx="380159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cap="all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not  vaccinating</a:t>
            </a:r>
          </a:p>
        </p:txBody>
      </p:sp>
      <p:sp>
        <p:nvSpPr>
          <p:cNvPr id="294" name="vaccinating"/>
          <p:cNvSpPr txBox="1"/>
          <p:nvPr/>
        </p:nvSpPr>
        <p:spPr>
          <a:xfrm>
            <a:off x="8441062" y="8410943"/>
            <a:ext cx="277237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cap="all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vaccinating</a:t>
            </a:r>
          </a:p>
        </p:txBody>
      </p:sp>
      <p:sp>
        <p:nvSpPr>
          <p:cNvPr id="295" name="Brunson et al…"/>
          <p:cNvSpPr txBox="1"/>
          <p:nvPr/>
        </p:nvSpPr>
        <p:spPr>
          <a:xfrm>
            <a:off x="230960" y="8591452"/>
            <a:ext cx="2171807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100" i="1">
                <a:solidFill>
                  <a:srgbClr val="FFFFFF"/>
                </a:solidFill>
              </a:defRPr>
            </a:pPr>
            <a:r>
              <a:t>Brunson et al</a:t>
            </a:r>
          </a:p>
          <a:p>
            <a:pPr algn="l">
              <a:defRPr sz="3100" i="1">
                <a:solidFill>
                  <a:srgbClr val="FFFFFF"/>
                </a:solidFill>
              </a:defRPr>
            </a:pPr>
            <a:r>
              <a:t>2013</a:t>
            </a:r>
          </a:p>
        </p:txBody>
      </p:sp>
      <p:sp>
        <p:nvSpPr>
          <p:cNvPr id="296" name="social networks"/>
          <p:cNvSpPr txBox="1"/>
          <p:nvPr/>
        </p:nvSpPr>
        <p:spPr>
          <a:xfrm>
            <a:off x="418299" y="280054"/>
            <a:ext cx="8988364" cy="124460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7500" cap="all" spc="-225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social networks</a:t>
            </a:r>
          </a:p>
        </p:txBody>
      </p:sp>
      <p:pic>
        <p:nvPicPr>
          <p:cNvPr id="297" name="myproject.jpg" descr="myproject.jpg"/>
          <p:cNvPicPr>
            <a:picLocks noChangeAspect="1"/>
          </p:cNvPicPr>
          <p:nvPr/>
        </p:nvPicPr>
        <p:blipFill>
          <a:blip r:embed="rId2">
            <a:extLst/>
          </a:blip>
          <a:srcRect l="10202" r="10202"/>
          <a:stretch>
            <a:fillRect/>
          </a:stretch>
        </p:blipFill>
        <p:spPr>
          <a:xfrm>
            <a:off x="3381864" y="1806853"/>
            <a:ext cx="8086931" cy="6502401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"/>
          <p:cNvSpPr/>
          <p:nvPr/>
        </p:nvSpPr>
        <p:spPr>
          <a:xfrm>
            <a:off x="-103681" y="0"/>
            <a:ext cx="4551488" cy="10008674"/>
          </a:xfrm>
          <a:prstGeom prst="rect">
            <a:avLst/>
          </a:prstGeom>
          <a:solidFill>
            <a:srgbClr val="1869CD">
              <a:alpha val="755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8" name="image1.JPG" descr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247152"/>
            <a:ext cx="13004801" cy="5259296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2077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000166-0029-000091.jpg" descr="000166-0029-000091.jpg"/>
          <p:cNvPicPr>
            <a:picLocks noChangeAspect="1"/>
          </p:cNvPicPr>
          <p:nvPr/>
        </p:nvPicPr>
        <p:blipFill>
          <a:blip r:embed="rId2">
            <a:extLst/>
          </a:blip>
          <a:srcRect l="5506" r="5506"/>
          <a:stretch>
            <a:fillRect/>
          </a:stretch>
        </p:blipFill>
        <p:spPr>
          <a:xfrm>
            <a:off x="-7244" y="0"/>
            <a:ext cx="13019287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USE GUIDELI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err="1" smtClean="0"/>
              <a:t>SiMPLE</a:t>
            </a:r>
            <a:r>
              <a:rPr lang="en-US" dirty="0" smtClean="0"/>
              <a:t> STEPS</a:t>
            </a:r>
            <a:endParaRPr dirty="0"/>
          </a:p>
        </p:txBody>
      </p:sp>
      <p:sp>
        <p:nvSpPr>
          <p:cNvPr id="380" name="Bring your expertise…"/>
          <p:cNvSpPr txBox="1">
            <a:spLocks noGrp="1"/>
          </p:cNvSpPr>
          <p:nvPr>
            <p:ph type="body" idx="1"/>
          </p:nvPr>
        </p:nvSpPr>
        <p:spPr>
          <a:xfrm>
            <a:off x="355600" y="2730500"/>
            <a:ext cx="12293600" cy="65442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4479" indent="0" defTabSz="467359">
              <a:lnSpc>
                <a:spcPct val="100000"/>
              </a:lnSpc>
              <a:spcBef>
                <a:spcPts val="1300"/>
              </a:spcBef>
              <a:buSzPct val="100000"/>
              <a:buNone/>
              <a:defRPr sz="3680"/>
            </a:pPr>
            <a:endParaRPr lang="en-US" dirty="0" smtClean="0"/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AutoNum type="arabicPeriod"/>
              <a:defRPr sz="3680"/>
            </a:pPr>
            <a:r>
              <a:rPr lang="en-US" sz="4000" dirty="0"/>
              <a:t>Advocate for what you enjoy and are passionate about</a:t>
            </a:r>
            <a:endParaRPr dirty="0"/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38011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advocacy.jpg" descr="advocac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2344" y="-19697"/>
            <a:ext cx="14689488" cy="97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9.png" descr="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Rectangle"/>
          <p:cNvSpPr/>
          <p:nvPr/>
        </p:nvSpPr>
        <p:spPr>
          <a:xfrm>
            <a:off x="4719439" y="1753255"/>
            <a:ext cx="7965381" cy="7231204"/>
          </a:xfrm>
          <a:prstGeom prst="rect">
            <a:avLst/>
          </a:prstGeom>
          <a:solidFill>
            <a:srgbClr val="FFFFFF">
              <a:alpha val="8948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Rectangle"/>
          <p:cNvSpPr/>
          <p:nvPr/>
        </p:nvSpPr>
        <p:spPr>
          <a:xfrm>
            <a:off x="-103681" y="0"/>
            <a:ext cx="4551488" cy="10008674"/>
          </a:xfrm>
          <a:prstGeom prst="rect">
            <a:avLst/>
          </a:prstGeom>
          <a:solidFill>
            <a:srgbClr val="1869CD">
              <a:alpha val="755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41" name="Evaluate parental use of the Internet and social media for medical information…"/>
          <p:cNvSpPr txBox="1"/>
          <p:nvPr/>
        </p:nvSpPr>
        <p:spPr>
          <a:xfrm>
            <a:off x="5009719" y="2023284"/>
            <a:ext cx="7270322" cy="6519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19100" indent="-419100" algn="l">
              <a:spcBef>
                <a:spcPts val="2600"/>
              </a:spcBef>
              <a:buSzPct val="100000"/>
              <a:buAutoNum type="arabicPeriod"/>
              <a:defRPr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/>
              <a:t>Evaluate parental use of the internet and social media for medical information</a:t>
            </a:r>
          </a:p>
          <a:p>
            <a:pPr marL="419100" indent="-419100" algn="l">
              <a:spcBef>
                <a:spcPts val="2600"/>
              </a:spcBef>
              <a:buSzPct val="100000"/>
              <a:buAutoNum type="arabicPeriod"/>
              <a:defRPr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/>
              <a:t>Discuss the information gap that exists between public health and parents in the age of social media</a:t>
            </a:r>
          </a:p>
          <a:p>
            <a:pPr marL="419100" indent="-419100" algn="l">
              <a:spcBef>
                <a:spcPts val="2600"/>
              </a:spcBef>
              <a:buSzPct val="100000"/>
              <a:buAutoNum type="arabicPeriod"/>
              <a:defRPr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/>
              <a:t>Explore uses of social media to promote immunization and preventative health interventions</a:t>
            </a:r>
          </a:p>
          <a:p>
            <a:pPr marL="419100" indent="-419100" algn="l">
              <a:spcBef>
                <a:spcPts val="2600"/>
              </a:spcBef>
              <a:buSzPct val="100000"/>
              <a:buAutoNum type="arabicPeriod"/>
              <a:defRPr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/>
              <a:t>Review guidelines advocacy using social media </a:t>
            </a:r>
          </a:p>
        </p:txBody>
      </p:sp>
      <p:sp>
        <p:nvSpPr>
          <p:cNvPr id="142" name="objectives"/>
          <p:cNvSpPr txBox="1"/>
          <p:nvPr/>
        </p:nvSpPr>
        <p:spPr>
          <a:xfrm>
            <a:off x="824699" y="508654"/>
            <a:ext cx="5341703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7500" cap="all" spc="-225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objectives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58691" y="8730458"/>
            <a:ext cx="4026743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I have no relevant disclosures</a:t>
            </a:r>
            <a:r>
              <a:rPr kumimoji="0" lang="en-US" sz="2800" b="0" i="0" u="none" strike="noStrike" cap="none" spc="0" normalizeH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 to report.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37" y="2587487"/>
            <a:ext cx="7215326" cy="4801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8" y="228600"/>
            <a:ext cx="6143625" cy="4103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40" y="6136177"/>
            <a:ext cx="5714549" cy="3872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572" y="33130"/>
            <a:ext cx="6776616" cy="410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22" y="6400800"/>
            <a:ext cx="7874219" cy="3776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198" y="3257393"/>
            <a:ext cx="3120622" cy="2078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" y="2805546"/>
            <a:ext cx="6988363" cy="3816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50" y="5886961"/>
            <a:ext cx="4775150" cy="223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93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USE GUIDELI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err="1" smtClean="0"/>
              <a:t>SiMPLE</a:t>
            </a:r>
            <a:r>
              <a:rPr lang="en-US" dirty="0" smtClean="0"/>
              <a:t> STEPS</a:t>
            </a:r>
            <a:endParaRPr dirty="0"/>
          </a:p>
        </p:txBody>
      </p:sp>
      <p:sp>
        <p:nvSpPr>
          <p:cNvPr id="380" name="Bring your expertise…"/>
          <p:cNvSpPr txBox="1">
            <a:spLocks noGrp="1"/>
          </p:cNvSpPr>
          <p:nvPr>
            <p:ph type="body" idx="1"/>
          </p:nvPr>
        </p:nvSpPr>
        <p:spPr>
          <a:xfrm>
            <a:off x="355600" y="2730500"/>
            <a:ext cx="12293600" cy="65442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FontTx/>
              <a:buAutoNum type="arabicPeriod"/>
              <a:defRPr sz="3680"/>
            </a:pPr>
            <a:endParaRPr lang="en-US" dirty="0" smtClean="0"/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FontTx/>
              <a:buAutoNum type="arabicPeriod"/>
              <a:defRPr sz="3680"/>
            </a:pPr>
            <a:r>
              <a:rPr lang="en-US" sz="3600" dirty="0"/>
              <a:t>Advocate for what you enjoy and are passionate </a:t>
            </a:r>
            <a:r>
              <a:rPr lang="en-US" sz="3600" dirty="0" smtClean="0"/>
              <a:t>about</a:t>
            </a:r>
            <a:endParaRPr lang="en-US" dirty="0" smtClean="0"/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FontTx/>
              <a:buAutoNum type="arabicPeriod"/>
              <a:defRPr sz="3680"/>
            </a:pPr>
            <a:r>
              <a:rPr lang="en-US" sz="4400" dirty="0" smtClean="0"/>
              <a:t>Find role models.</a:t>
            </a:r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AutoNum type="arabicPeriod"/>
              <a:defRPr sz="3680"/>
            </a:pPr>
            <a:endParaRPr dirty="0"/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9152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68" y="685800"/>
            <a:ext cx="11558632" cy="815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013" y="990296"/>
            <a:ext cx="461664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Get a Twitter account.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6569" y="4762500"/>
            <a:ext cx="259045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Go ahead…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59800" y="8153400"/>
            <a:ext cx="320040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I’ll wait.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21117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USE GUIDELI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err="1" smtClean="0"/>
              <a:t>SiMPLE</a:t>
            </a:r>
            <a:r>
              <a:rPr lang="en-US" dirty="0" smtClean="0"/>
              <a:t> STEPS</a:t>
            </a:r>
            <a:endParaRPr dirty="0"/>
          </a:p>
        </p:txBody>
      </p:sp>
      <p:sp>
        <p:nvSpPr>
          <p:cNvPr id="380" name="Bring your expertise…"/>
          <p:cNvSpPr txBox="1">
            <a:spLocks noGrp="1"/>
          </p:cNvSpPr>
          <p:nvPr>
            <p:ph type="body" idx="1"/>
          </p:nvPr>
        </p:nvSpPr>
        <p:spPr>
          <a:xfrm>
            <a:off x="355600" y="2730500"/>
            <a:ext cx="12293600" cy="65442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FontTx/>
              <a:buAutoNum type="arabicPeriod"/>
              <a:defRPr sz="3680"/>
            </a:pPr>
            <a:r>
              <a:rPr lang="en-US" dirty="0"/>
              <a:t>Advocate for what you enjoy and are passionate about</a:t>
            </a:r>
            <a:r>
              <a:rPr lang="en-US" dirty="0" smtClean="0"/>
              <a:t>.</a:t>
            </a:r>
            <a:endParaRPr lang="en-US" dirty="0" smtClean="0"/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FontTx/>
              <a:buAutoNum type="arabicPeriod"/>
              <a:defRPr sz="3680"/>
            </a:pPr>
            <a:r>
              <a:rPr lang="en-US" dirty="0" smtClean="0"/>
              <a:t>Find </a:t>
            </a:r>
            <a:r>
              <a:rPr lang="en-US" dirty="0" smtClean="0"/>
              <a:t>role models</a:t>
            </a:r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FontTx/>
              <a:buAutoNum type="arabicPeriod"/>
              <a:defRPr sz="3680"/>
            </a:pPr>
            <a:r>
              <a:rPr lang="en-US" sz="4400" dirty="0" smtClean="0"/>
              <a:t>Advocate </a:t>
            </a:r>
            <a:r>
              <a:rPr lang="en-US" sz="4400" dirty="0" smtClean="0"/>
              <a:t>personally and publicly.</a:t>
            </a:r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AutoNum type="arabicPeriod"/>
              <a:defRPr sz="3680"/>
            </a:pPr>
            <a:endParaRPr dirty="0"/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46917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not  vaccinating"/>
          <p:cNvSpPr txBox="1"/>
          <p:nvPr/>
        </p:nvSpPr>
        <p:spPr>
          <a:xfrm>
            <a:off x="3295007" y="8410943"/>
            <a:ext cx="380159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cap="all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not  vaccinating</a:t>
            </a:r>
          </a:p>
        </p:txBody>
      </p:sp>
      <p:sp>
        <p:nvSpPr>
          <p:cNvPr id="294" name="vaccinating"/>
          <p:cNvSpPr txBox="1"/>
          <p:nvPr/>
        </p:nvSpPr>
        <p:spPr>
          <a:xfrm>
            <a:off x="8441062" y="8410943"/>
            <a:ext cx="277237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cap="all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vaccinating</a:t>
            </a:r>
          </a:p>
        </p:txBody>
      </p:sp>
      <p:sp>
        <p:nvSpPr>
          <p:cNvPr id="295" name="Brunson et al…"/>
          <p:cNvSpPr txBox="1"/>
          <p:nvPr/>
        </p:nvSpPr>
        <p:spPr>
          <a:xfrm>
            <a:off x="230960" y="8591452"/>
            <a:ext cx="2171807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100" i="1">
                <a:solidFill>
                  <a:srgbClr val="FFFFFF"/>
                </a:solidFill>
              </a:defRPr>
            </a:pPr>
            <a:r>
              <a:t>Brunson et al</a:t>
            </a:r>
          </a:p>
          <a:p>
            <a:pPr algn="l">
              <a:defRPr sz="3100" i="1">
                <a:solidFill>
                  <a:srgbClr val="FFFFFF"/>
                </a:solidFill>
              </a:defRPr>
            </a:pPr>
            <a:r>
              <a:t>2013</a:t>
            </a:r>
          </a:p>
        </p:txBody>
      </p:sp>
      <p:sp>
        <p:nvSpPr>
          <p:cNvPr id="296" name="social networks"/>
          <p:cNvSpPr txBox="1"/>
          <p:nvPr/>
        </p:nvSpPr>
        <p:spPr>
          <a:xfrm>
            <a:off x="418299" y="280054"/>
            <a:ext cx="8988364" cy="124460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7500" cap="all" spc="-225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social networks</a:t>
            </a:r>
          </a:p>
        </p:txBody>
      </p:sp>
      <p:pic>
        <p:nvPicPr>
          <p:cNvPr id="297" name="myproject.jpg" descr="myproject.jpg"/>
          <p:cNvPicPr>
            <a:picLocks noChangeAspect="1"/>
          </p:cNvPicPr>
          <p:nvPr/>
        </p:nvPicPr>
        <p:blipFill>
          <a:blip r:embed="rId2">
            <a:extLst/>
          </a:blip>
          <a:srcRect l="10202" r="10202"/>
          <a:stretch>
            <a:fillRect/>
          </a:stretch>
        </p:blipFill>
        <p:spPr>
          <a:xfrm>
            <a:off x="3381864" y="1806853"/>
            <a:ext cx="8086931" cy="6502401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6756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9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7311" y="0"/>
            <a:ext cx="6510178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USE GUIDELI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err="1" smtClean="0"/>
              <a:t>SiMPLE</a:t>
            </a:r>
            <a:r>
              <a:rPr lang="en-US" dirty="0" smtClean="0"/>
              <a:t> STEPS</a:t>
            </a:r>
            <a:endParaRPr dirty="0"/>
          </a:p>
        </p:txBody>
      </p:sp>
      <p:sp>
        <p:nvSpPr>
          <p:cNvPr id="380" name="Bring your expertise…"/>
          <p:cNvSpPr txBox="1">
            <a:spLocks noGrp="1"/>
          </p:cNvSpPr>
          <p:nvPr>
            <p:ph type="body" idx="1"/>
          </p:nvPr>
        </p:nvSpPr>
        <p:spPr>
          <a:xfrm>
            <a:off x="355600" y="2730500"/>
            <a:ext cx="12293600" cy="65442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FontTx/>
              <a:buAutoNum type="arabicPeriod"/>
              <a:defRPr sz="3680"/>
            </a:pPr>
            <a:r>
              <a:rPr lang="en-US" dirty="0" smtClean="0"/>
              <a:t>Find role models</a:t>
            </a:r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FontTx/>
              <a:buAutoNum type="arabicPeriod"/>
              <a:defRPr sz="3680"/>
            </a:pPr>
            <a:r>
              <a:rPr lang="en-US" dirty="0" smtClean="0"/>
              <a:t>Advocate </a:t>
            </a:r>
            <a:r>
              <a:rPr lang="en-US" dirty="0"/>
              <a:t>for what you enjoy and are passionate </a:t>
            </a:r>
            <a:r>
              <a:rPr lang="en-US" dirty="0" smtClean="0"/>
              <a:t>about</a:t>
            </a:r>
            <a:r>
              <a:rPr lang="en-US" dirty="0"/>
              <a:t>.</a:t>
            </a:r>
            <a:endParaRPr lang="en-US" dirty="0" smtClean="0"/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FontTx/>
              <a:buAutoNum type="arabicPeriod"/>
              <a:defRPr sz="3680"/>
            </a:pPr>
            <a:r>
              <a:rPr lang="en-US" dirty="0" smtClean="0"/>
              <a:t>Advocate personally and publicly.</a:t>
            </a:r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AutoNum type="arabicPeriod"/>
              <a:defRPr sz="3680"/>
            </a:pPr>
            <a:r>
              <a:rPr lang="en-US" sz="4400" dirty="0" smtClean="0"/>
              <a:t>You don’t have to be an prolific, eloquent author.</a:t>
            </a:r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AutoNum type="arabicPeriod"/>
              <a:defRPr sz="3680"/>
            </a:pPr>
            <a:endParaRPr dirty="0"/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08042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2590800"/>
            <a:ext cx="7960179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970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Twitter"/>
          <p:cNvSpPr txBox="1"/>
          <p:nvPr/>
        </p:nvSpPr>
        <p:spPr>
          <a:xfrm>
            <a:off x="5647630" y="2355849"/>
            <a:ext cx="145554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Twitter</a:t>
            </a:r>
          </a:p>
        </p:txBody>
      </p:sp>
      <p:sp>
        <p:nvSpPr>
          <p:cNvPr id="330" name="Facebook"/>
          <p:cNvSpPr txBox="1"/>
          <p:nvPr/>
        </p:nvSpPr>
        <p:spPr>
          <a:xfrm>
            <a:off x="5427736" y="4565649"/>
            <a:ext cx="189532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Facebook</a:t>
            </a:r>
          </a:p>
        </p:txBody>
      </p:sp>
      <p:sp>
        <p:nvSpPr>
          <p:cNvPr id="331" name="blogging"/>
          <p:cNvSpPr txBox="1"/>
          <p:nvPr/>
        </p:nvSpPr>
        <p:spPr>
          <a:xfrm>
            <a:off x="5570611" y="6978649"/>
            <a:ext cx="160957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blogging</a:t>
            </a:r>
          </a:p>
        </p:txBody>
      </p:sp>
      <p:sp>
        <p:nvSpPr>
          <p:cNvPr id="3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25397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USE GUIDELI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err="1" smtClean="0"/>
              <a:t>SiMPLE</a:t>
            </a:r>
            <a:r>
              <a:rPr lang="en-US" dirty="0" smtClean="0"/>
              <a:t> STEPS</a:t>
            </a:r>
            <a:endParaRPr dirty="0"/>
          </a:p>
        </p:txBody>
      </p:sp>
      <p:sp>
        <p:nvSpPr>
          <p:cNvPr id="380" name="Bring your expertise…"/>
          <p:cNvSpPr txBox="1">
            <a:spLocks noGrp="1"/>
          </p:cNvSpPr>
          <p:nvPr>
            <p:ph type="body" idx="1"/>
          </p:nvPr>
        </p:nvSpPr>
        <p:spPr>
          <a:xfrm>
            <a:off x="355600" y="2730500"/>
            <a:ext cx="12293600" cy="65442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FontTx/>
              <a:buAutoNum type="arabicPeriod"/>
              <a:defRPr sz="3680"/>
            </a:pPr>
            <a:r>
              <a:rPr lang="en-US" dirty="0" smtClean="0"/>
              <a:t>Find role models</a:t>
            </a:r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FontTx/>
              <a:buAutoNum type="arabicPeriod"/>
              <a:defRPr sz="3680"/>
            </a:pPr>
            <a:r>
              <a:rPr lang="en-US" dirty="0" smtClean="0"/>
              <a:t>Advocate </a:t>
            </a:r>
            <a:r>
              <a:rPr lang="en-US" dirty="0"/>
              <a:t>for what you enjoy and are passionate </a:t>
            </a:r>
            <a:r>
              <a:rPr lang="en-US" dirty="0" smtClean="0"/>
              <a:t>about</a:t>
            </a:r>
            <a:r>
              <a:rPr lang="en-US" dirty="0"/>
              <a:t>.</a:t>
            </a:r>
            <a:endParaRPr lang="en-US" dirty="0" smtClean="0"/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FontTx/>
              <a:buAutoNum type="arabicPeriod"/>
              <a:defRPr sz="3680"/>
            </a:pPr>
            <a:r>
              <a:rPr lang="en-US" dirty="0" smtClean="0"/>
              <a:t>Advocate personally and publicly.</a:t>
            </a:r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AutoNum type="arabicPeriod"/>
              <a:defRPr sz="3680"/>
            </a:pPr>
            <a:r>
              <a:rPr lang="en-US" dirty="0" smtClean="0"/>
              <a:t>You don’t have to be an prolific, eloquent author.</a:t>
            </a:r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AutoNum type="arabicPeriod"/>
              <a:defRPr sz="3680"/>
            </a:pPr>
            <a:r>
              <a:rPr lang="en-US" sz="4400" dirty="0" smtClean="0"/>
              <a:t>You don’t have to know every answer.</a:t>
            </a:r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AutoNum type="arabicPeriod"/>
              <a:defRPr sz="3680"/>
            </a:pPr>
            <a:endParaRPr dirty="0"/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28029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9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04" y="15241"/>
            <a:ext cx="8853054" cy="973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74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"/>
          <p:cNvSpPr/>
          <p:nvPr/>
        </p:nvSpPr>
        <p:spPr>
          <a:xfrm>
            <a:off x="-103681" y="0"/>
            <a:ext cx="4551488" cy="10008674"/>
          </a:xfrm>
          <a:prstGeom prst="rect">
            <a:avLst/>
          </a:prstGeom>
          <a:solidFill>
            <a:srgbClr val="1869CD">
              <a:alpha val="755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6115114" y="4553635"/>
            <a:ext cx="774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82" y="55875"/>
            <a:ext cx="13108481" cy="956618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USE GUIDELI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err="1" smtClean="0"/>
              <a:t>SiMPLE</a:t>
            </a:r>
            <a:r>
              <a:rPr lang="en-US" dirty="0" smtClean="0"/>
              <a:t> STEPS</a:t>
            </a:r>
            <a:endParaRPr dirty="0"/>
          </a:p>
        </p:txBody>
      </p:sp>
      <p:sp>
        <p:nvSpPr>
          <p:cNvPr id="380" name="Bring your expertise…"/>
          <p:cNvSpPr txBox="1">
            <a:spLocks noGrp="1"/>
          </p:cNvSpPr>
          <p:nvPr>
            <p:ph type="body" idx="1"/>
          </p:nvPr>
        </p:nvSpPr>
        <p:spPr>
          <a:xfrm>
            <a:off x="355600" y="2730500"/>
            <a:ext cx="12293600" cy="65442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FontTx/>
              <a:buAutoNum type="arabicPeriod"/>
              <a:defRPr sz="3680"/>
            </a:pPr>
            <a:r>
              <a:rPr lang="en-US" dirty="0" smtClean="0"/>
              <a:t>Find role models</a:t>
            </a:r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FontTx/>
              <a:buAutoNum type="arabicPeriod"/>
              <a:defRPr sz="3680"/>
            </a:pPr>
            <a:r>
              <a:rPr lang="en-US" dirty="0" smtClean="0"/>
              <a:t>Advocate </a:t>
            </a:r>
            <a:r>
              <a:rPr lang="en-US" dirty="0"/>
              <a:t>for what you enjoy and are passionate </a:t>
            </a:r>
            <a:r>
              <a:rPr lang="en-US" dirty="0" smtClean="0"/>
              <a:t>about</a:t>
            </a:r>
            <a:r>
              <a:rPr lang="en-US" dirty="0"/>
              <a:t>.</a:t>
            </a:r>
            <a:endParaRPr lang="en-US" dirty="0" smtClean="0"/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FontTx/>
              <a:buAutoNum type="arabicPeriod"/>
              <a:defRPr sz="3680"/>
            </a:pPr>
            <a:r>
              <a:rPr lang="en-US" dirty="0" smtClean="0"/>
              <a:t>Advocate personally and publicly.</a:t>
            </a:r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AutoNum type="arabicPeriod"/>
              <a:defRPr sz="3680"/>
            </a:pPr>
            <a:r>
              <a:rPr lang="en-US" dirty="0" smtClean="0"/>
              <a:t>You don’t have to be an prolific, eloquent author.</a:t>
            </a:r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AutoNum type="arabicPeriod"/>
              <a:defRPr sz="3680"/>
            </a:pPr>
            <a:r>
              <a:rPr lang="en-US" dirty="0" smtClean="0"/>
              <a:t>You don’t have to know every answer.</a:t>
            </a:r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AutoNum type="arabicPeriod"/>
              <a:defRPr sz="3680"/>
            </a:pPr>
            <a:r>
              <a:rPr lang="en-US" sz="4400" dirty="0" smtClean="0"/>
              <a:t>Use resources.</a:t>
            </a:r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AutoNum type="arabicPeriod"/>
              <a:defRPr sz="3680"/>
            </a:pPr>
            <a:endParaRPr dirty="0"/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8264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Screen Shot 2016-09-23 at 1.07.29 AM.png" descr="Screen Shot 2016-09-23 at 1.07.29 AM.png"/>
          <p:cNvPicPr>
            <a:picLocks noChangeAspect="1"/>
          </p:cNvPicPr>
          <p:nvPr/>
        </p:nvPicPr>
        <p:blipFill>
          <a:blip r:embed="rId2">
            <a:extLst/>
          </a:blip>
          <a:srcRect b="34855"/>
          <a:stretch>
            <a:fillRect/>
          </a:stretch>
        </p:blipFill>
        <p:spPr>
          <a:xfrm>
            <a:off x="1108471" y="56509"/>
            <a:ext cx="11143558" cy="8357782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tinyurl.com/aapsmtoolkit"/>
          <p:cNvSpPr txBox="1"/>
          <p:nvPr/>
        </p:nvSpPr>
        <p:spPr>
          <a:xfrm>
            <a:off x="4088258" y="8724900"/>
            <a:ext cx="482828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rgbClr val="1869CD"/>
                </a:solidFill>
                <a:latin typeface="Gill Sans"/>
                <a:ea typeface="Gill Sans"/>
                <a:cs typeface="Gill Sans"/>
                <a:sym typeface="Gill Sans"/>
                <a:hlinkClick r:id="rId3"/>
              </a:defRPr>
            </a:lvl1pPr>
          </a:lstStyle>
          <a:p>
            <a:pPr>
              <a:defRPr u="none"/>
            </a:pPr>
            <a:r>
              <a:rPr u="sng" dirty="0">
                <a:hlinkClick r:id="rId3"/>
              </a:rPr>
              <a:t>tinyurl.com/</a:t>
            </a:r>
            <a:r>
              <a:rPr u="sng" dirty="0" err="1">
                <a:hlinkClick r:id="rId3"/>
              </a:rPr>
              <a:t>aapsmtoolkit</a:t>
            </a:r>
            <a:endParaRPr u="sng" dirty="0">
              <a:hlinkClick r:id="rId3"/>
            </a:endParaRPr>
          </a:p>
        </p:txBody>
      </p:sp>
      <p:sp>
        <p:nvSpPr>
          <p:cNvPr id="3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Screen Shot 2016-09-23 at 1.04.57 AM.png" descr="Screen Shot 2016-09-23 at 1.04.57 AM.png"/>
          <p:cNvPicPr>
            <a:picLocks noChangeAspect="1"/>
          </p:cNvPicPr>
          <p:nvPr/>
        </p:nvPicPr>
        <p:blipFill>
          <a:blip r:embed="rId2">
            <a:extLst/>
          </a:blip>
          <a:srcRect b="7176"/>
          <a:stretch>
            <a:fillRect/>
          </a:stretch>
        </p:blipFill>
        <p:spPr>
          <a:xfrm>
            <a:off x="0" y="-6891"/>
            <a:ext cx="13004800" cy="9767382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USE GUIDELI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 few good </a:t>
            </a:r>
            <a:r>
              <a:rPr dirty="0" smtClean="0"/>
              <a:t>GUIDELINES</a:t>
            </a:r>
            <a:endParaRPr dirty="0"/>
          </a:p>
        </p:txBody>
      </p:sp>
      <p:sp>
        <p:nvSpPr>
          <p:cNvPr id="380" name="Bring your expertise…"/>
          <p:cNvSpPr txBox="1">
            <a:spLocks noGrp="1"/>
          </p:cNvSpPr>
          <p:nvPr>
            <p:ph type="body" idx="1"/>
          </p:nvPr>
        </p:nvSpPr>
        <p:spPr>
          <a:xfrm>
            <a:off x="355600" y="2730500"/>
            <a:ext cx="12293600" cy="65442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AutoNum type="arabicPeriod"/>
              <a:defRPr sz="3680"/>
            </a:pPr>
            <a:r>
              <a:rPr dirty="0" smtClean="0"/>
              <a:t>Bring your expertise</a:t>
            </a:r>
            <a:r>
              <a:rPr lang="en-US" dirty="0" smtClean="0"/>
              <a:t>.</a:t>
            </a:r>
            <a:endParaRPr dirty="0"/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AutoNum type="arabicPeriod"/>
              <a:defRPr sz="3680"/>
            </a:pPr>
            <a:r>
              <a:rPr dirty="0" smtClean="0"/>
              <a:t>Adhere </a:t>
            </a:r>
            <a:r>
              <a:rPr dirty="0"/>
              <a:t>to the guidelines of your </a:t>
            </a:r>
            <a:r>
              <a:rPr dirty="0" smtClean="0"/>
              <a:t>organization</a:t>
            </a:r>
            <a:r>
              <a:rPr lang="en-US" dirty="0" smtClean="0"/>
              <a:t>.</a:t>
            </a:r>
            <a:endParaRPr dirty="0"/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AutoNum type="arabicPeriod"/>
              <a:defRPr sz="3680"/>
            </a:pPr>
            <a:r>
              <a:rPr dirty="0" smtClean="0"/>
              <a:t>Be respectful</a:t>
            </a:r>
            <a:r>
              <a:rPr lang="en-US" dirty="0" smtClean="0"/>
              <a:t>.</a:t>
            </a:r>
            <a:endParaRPr dirty="0"/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AutoNum type="arabicPeriod"/>
              <a:defRPr sz="3680"/>
            </a:pPr>
            <a:r>
              <a:rPr lang="en-US" dirty="0" smtClean="0"/>
              <a:t>Use a disclaimer.</a:t>
            </a:r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AutoNum type="arabicPeriod"/>
              <a:defRPr sz="3680"/>
            </a:pPr>
            <a:r>
              <a:rPr dirty="0" smtClean="0"/>
              <a:t>Don’t </a:t>
            </a:r>
            <a:r>
              <a:rPr dirty="0"/>
              <a:t>diagnose or give specific patient </a:t>
            </a:r>
            <a:r>
              <a:rPr dirty="0" smtClean="0"/>
              <a:t>instructions</a:t>
            </a:r>
            <a:r>
              <a:rPr lang="en-US" dirty="0" smtClean="0"/>
              <a:t>.</a:t>
            </a:r>
            <a:endParaRPr dirty="0"/>
          </a:p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AutoNum type="arabicPeriod"/>
              <a:defRPr sz="3680"/>
            </a:pPr>
            <a:r>
              <a:rPr lang="en-US" dirty="0" smtClean="0"/>
              <a:t>Always consider HIPAA.</a:t>
            </a:r>
            <a:endParaRPr dirty="0"/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789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USE GUIDELI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80" name="Bring your expertise…"/>
          <p:cNvSpPr txBox="1">
            <a:spLocks noGrp="1"/>
          </p:cNvSpPr>
          <p:nvPr>
            <p:ph type="body" idx="1"/>
          </p:nvPr>
        </p:nvSpPr>
        <p:spPr>
          <a:xfrm>
            <a:off x="355600" y="2730500"/>
            <a:ext cx="12293600" cy="65442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34719" indent="-650240" defTabSz="467359">
              <a:lnSpc>
                <a:spcPct val="100000"/>
              </a:lnSpc>
              <a:spcBef>
                <a:spcPts val="1300"/>
              </a:spcBef>
              <a:buSzPct val="100000"/>
              <a:buAutoNum type="arabicPeriod"/>
              <a:defRPr sz="3680"/>
            </a:pPr>
            <a:endParaRPr dirty="0"/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1" y="-249048"/>
            <a:ext cx="13360400" cy="10532014"/>
          </a:xfrm>
          <a:prstGeom prst="rect">
            <a:avLst/>
          </a:prstGeom>
        </p:spPr>
      </p:pic>
      <p:sp>
        <p:nvSpPr>
          <p:cNvPr id="6" name="@pedsgeekmd"/>
          <p:cNvSpPr txBox="1"/>
          <p:nvPr/>
        </p:nvSpPr>
        <p:spPr>
          <a:xfrm>
            <a:off x="0" y="6855371"/>
            <a:ext cx="13208000" cy="2898229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3800"/>
              </a:spcBef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6600" dirty="0" smtClean="0"/>
              <a:t>Thank you. </a:t>
            </a:r>
            <a:r>
              <a:rPr lang="en-US" sz="6600" dirty="0" err="1" smtClean="0"/>
              <a:t>Thankyouverymuch</a:t>
            </a:r>
            <a:r>
              <a:rPr lang="en-US" sz="6600" dirty="0" smtClean="0"/>
              <a:t>.</a:t>
            </a:r>
          </a:p>
          <a:p>
            <a:r>
              <a:rPr lang="en-US" dirty="0" smtClean="0"/>
              <a:t>Twitter: </a:t>
            </a:r>
            <a:r>
              <a:rPr dirty="0" smtClean="0"/>
              <a:t>@</a:t>
            </a:r>
            <a:r>
              <a:rPr dirty="0" err="1" smtClean="0"/>
              <a:t>pedsgeekmd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Facebook: fb.com/</a:t>
            </a:r>
            <a:r>
              <a:rPr lang="en-US" dirty="0" err="1" smtClean="0"/>
              <a:t>pedsgeekmd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Blog: pedsgeekmd.com</a:t>
            </a:r>
          </a:p>
        </p:txBody>
      </p:sp>
    </p:spTree>
    <p:extLst>
      <p:ext uri="{BB962C8B-B14F-4D97-AF65-F5344CB8AC3E}">
        <p14:creationId xmlns:p14="http://schemas.microsoft.com/office/powerpoint/2010/main" val="9727391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"/>
          <p:cNvSpPr/>
          <p:nvPr/>
        </p:nvSpPr>
        <p:spPr>
          <a:xfrm>
            <a:off x="-103681" y="0"/>
            <a:ext cx="4551488" cy="10008674"/>
          </a:xfrm>
          <a:prstGeom prst="rect">
            <a:avLst/>
          </a:prstGeom>
          <a:solidFill>
            <a:srgbClr val="1869CD">
              <a:alpha val="755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7" name="@pedsgeekmd"/>
          <p:cNvSpPr txBox="1"/>
          <p:nvPr/>
        </p:nvSpPr>
        <p:spPr>
          <a:xfrm>
            <a:off x="10346255" y="8717720"/>
            <a:ext cx="232756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3800"/>
              </a:spcBef>
              <a:defRPr sz="2800">
                <a:solidFill>
                  <a:srgbClr val="FFFFFF"/>
                </a:solidFill>
              </a:defRPr>
            </a:lvl1pPr>
          </a:lstStyle>
          <a:p>
            <a:r>
              <a:rPr dirty="0" smtClean="0"/>
              <a:t>@</a:t>
            </a:r>
            <a:r>
              <a:rPr dirty="0" err="1" smtClean="0"/>
              <a:t>edsgeekmd</a:t>
            </a:r>
            <a:endParaRPr dirty="0"/>
          </a:p>
        </p:txBody>
      </p: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6115114" y="4553635"/>
            <a:ext cx="774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"/>
            <a:ext cx="13004800" cy="8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967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"/>
          <p:cNvSpPr/>
          <p:nvPr/>
        </p:nvSpPr>
        <p:spPr>
          <a:xfrm>
            <a:off x="-103681" y="0"/>
            <a:ext cx="4551488" cy="10008674"/>
          </a:xfrm>
          <a:prstGeom prst="rect">
            <a:avLst/>
          </a:prstGeom>
          <a:solidFill>
            <a:srgbClr val="1869CD">
              <a:alpha val="755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6115114" y="4553635"/>
            <a:ext cx="774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312" y="1143000"/>
            <a:ext cx="13294312" cy="7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9599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"/>
          <p:cNvSpPr/>
          <p:nvPr/>
        </p:nvSpPr>
        <p:spPr>
          <a:xfrm>
            <a:off x="9397429" y="-127537"/>
            <a:ext cx="3737795" cy="10008674"/>
          </a:xfrm>
          <a:prstGeom prst="rect">
            <a:avLst/>
          </a:prstGeom>
          <a:solidFill>
            <a:srgbClr val="1869CD">
              <a:alpha val="755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2" name="parents using online sources for medical information regarding their child"/>
          <p:cNvSpPr txBox="1"/>
          <p:nvPr/>
        </p:nvSpPr>
        <p:spPr>
          <a:xfrm>
            <a:off x="455417" y="459903"/>
            <a:ext cx="7739864" cy="1915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0" algn="l">
              <a:lnSpc>
                <a:spcPct val="90000"/>
              </a:lnSpc>
              <a:defRPr sz="4200" i="1">
                <a:solidFill>
                  <a:srgbClr val="0E44C7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parents using online sources for medical information regarding their child</a:t>
            </a:r>
          </a:p>
        </p:txBody>
      </p:sp>
      <p:pic>
        <p:nvPicPr>
          <p:cNvPr id="153" name="unitypoint-blank-logo.png" descr="unitypoint-blank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603" y="8572570"/>
            <a:ext cx="3992149" cy="823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Screen Shot 2016-09-21 at 8.13.37 AM.png" descr="Screen Shot 2016-09-21 at 8.13.37 AM.png"/>
          <p:cNvPicPr>
            <a:picLocks noChangeAspect="1"/>
          </p:cNvPicPr>
          <p:nvPr/>
        </p:nvPicPr>
        <p:blipFill>
          <a:blip r:embed="rId3">
            <a:extLst/>
          </a:blip>
          <a:srcRect l="12282" t="51570" r="52608" b="4906"/>
          <a:stretch>
            <a:fillRect/>
          </a:stretch>
        </p:blipFill>
        <p:spPr>
          <a:xfrm>
            <a:off x="2255375" y="5332646"/>
            <a:ext cx="2844735" cy="2592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Screen Shot 2016-09-21 at 8.13.37 AM.png" descr="Screen Shot 2016-09-21 at 8.13.37 AM.png"/>
          <p:cNvPicPr>
            <a:picLocks noChangeAspect="1"/>
          </p:cNvPicPr>
          <p:nvPr/>
        </p:nvPicPr>
        <p:blipFill>
          <a:blip r:embed="rId3">
            <a:extLst/>
          </a:blip>
          <a:srcRect l="12282" t="11456" r="52608" b="47985"/>
          <a:stretch>
            <a:fillRect/>
          </a:stretch>
        </p:blipFill>
        <p:spPr>
          <a:xfrm>
            <a:off x="2204575" y="2645965"/>
            <a:ext cx="2844734" cy="241578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2001"/>
          <p:cNvSpPr txBox="1"/>
          <p:nvPr/>
        </p:nvSpPr>
        <p:spPr>
          <a:xfrm>
            <a:off x="5032129" y="3301405"/>
            <a:ext cx="1761745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6900" cap="all" spc="-207">
                <a:solidFill>
                  <a:srgbClr val="083EC7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2001</a:t>
            </a:r>
          </a:p>
        </p:txBody>
      </p:sp>
      <p:sp>
        <p:nvSpPr>
          <p:cNvPr id="157" name="Pew Internet Research"/>
          <p:cNvSpPr txBox="1"/>
          <p:nvPr/>
        </p:nvSpPr>
        <p:spPr>
          <a:xfrm>
            <a:off x="5032129" y="4166535"/>
            <a:ext cx="326536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i="1"/>
            </a:lvl1pPr>
          </a:lstStyle>
          <a:p>
            <a:r>
              <a:t>Pew Internet Research</a:t>
            </a:r>
          </a:p>
        </p:txBody>
      </p:sp>
      <p:sp>
        <p:nvSpPr>
          <p:cNvPr id="158" name="2013"/>
          <p:cNvSpPr txBox="1"/>
          <p:nvPr/>
        </p:nvSpPr>
        <p:spPr>
          <a:xfrm>
            <a:off x="5032129" y="6076390"/>
            <a:ext cx="1761745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6900" cap="all" spc="-207">
                <a:solidFill>
                  <a:srgbClr val="083EC7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2013</a:t>
            </a:r>
          </a:p>
        </p:txBody>
      </p:sp>
      <p:sp>
        <p:nvSpPr>
          <p:cNvPr id="159" name="Pehora, et al"/>
          <p:cNvSpPr txBox="1"/>
          <p:nvPr/>
        </p:nvSpPr>
        <p:spPr>
          <a:xfrm>
            <a:off x="5032129" y="6957774"/>
            <a:ext cx="184442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i="1"/>
            </a:lvl1pPr>
          </a:lstStyle>
          <a:p>
            <a:r>
              <a:t>Pehora, et al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6.png" descr="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7" name="Group"/>
          <p:cNvGrpSpPr/>
          <p:nvPr/>
        </p:nvGrpSpPr>
        <p:grpSpPr>
          <a:xfrm>
            <a:off x="-154834" y="7233892"/>
            <a:ext cx="13314468" cy="3401407"/>
            <a:chOff x="0" y="0"/>
            <a:chExt cx="13314467" cy="3401406"/>
          </a:xfrm>
        </p:grpSpPr>
        <p:sp>
          <p:nvSpPr>
            <p:cNvPr id="163" name="Rectangle"/>
            <p:cNvSpPr/>
            <p:nvPr/>
          </p:nvSpPr>
          <p:spPr>
            <a:xfrm>
              <a:off x="0" y="0"/>
              <a:ext cx="13314468" cy="34014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64" name="myproject.jpg" descr="myproject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3748" t="57746" r="23508" b="30744"/>
            <a:stretch>
              <a:fillRect/>
            </a:stretch>
          </p:blipFill>
          <p:spPr>
            <a:xfrm>
              <a:off x="3216058" y="36430"/>
              <a:ext cx="7184986" cy="28320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5" name="public…"/>
            <p:cNvSpPr txBox="1"/>
            <p:nvPr/>
          </p:nvSpPr>
          <p:spPr>
            <a:xfrm>
              <a:off x="1125178" y="1141330"/>
              <a:ext cx="2713510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5A5F5E"/>
                  </a:solidFill>
                </a:defRPr>
              </a:pPr>
              <a:r>
                <a:t>public</a:t>
              </a:r>
            </a:p>
            <a:p>
              <a:pPr>
                <a:defRPr>
                  <a:solidFill>
                    <a:srgbClr val="5A5F5E"/>
                  </a:solidFill>
                </a:defRPr>
              </a:pPr>
              <a:r>
                <a:t>search engines</a:t>
              </a:r>
            </a:p>
          </p:txBody>
        </p:sp>
        <p:sp>
          <p:nvSpPr>
            <p:cNvPr id="166" name="university…"/>
            <p:cNvSpPr txBox="1"/>
            <p:nvPr/>
          </p:nvSpPr>
          <p:spPr>
            <a:xfrm>
              <a:off x="9492884" y="1141330"/>
              <a:ext cx="2906838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5A5F5E"/>
                  </a:solidFill>
                </a:defRPr>
              </a:pPr>
              <a:r>
                <a:t>university</a:t>
              </a:r>
            </a:p>
            <a:p>
              <a:pPr>
                <a:defRPr>
                  <a:solidFill>
                    <a:srgbClr val="5A5F5E"/>
                  </a:solidFill>
                </a:defRPr>
              </a:pPr>
              <a:r>
                <a:t>or hospital sites</a:t>
              </a:r>
            </a:p>
          </p:txBody>
        </p:sp>
      </p:grp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what are parents looking for?"/>
          <p:cNvSpPr txBox="1"/>
          <p:nvPr/>
        </p:nvSpPr>
        <p:spPr>
          <a:xfrm>
            <a:off x="358112" y="665512"/>
            <a:ext cx="1234326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5700" cap="all" spc="-170">
                <a:solidFill>
                  <a:srgbClr val="0844B6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what are parents looking for?</a:t>
            </a:r>
          </a:p>
        </p:txBody>
      </p:sp>
      <p:pic>
        <p:nvPicPr>
          <p:cNvPr id="173" name="myproject.jpg" descr="myproject.jpg"/>
          <p:cNvPicPr>
            <a:picLocks noChangeAspect="1"/>
          </p:cNvPicPr>
          <p:nvPr/>
        </p:nvPicPr>
        <p:blipFill>
          <a:blip r:embed="rId2">
            <a:extLst/>
          </a:blip>
          <a:srcRect l="59765" t="5100" r="7566" b="56405"/>
          <a:stretch>
            <a:fillRect/>
          </a:stretch>
        </p:blipFill>
        <p:spPr>
          <a:xfrm>
            <a:off x="778333" y="3323852"/>
            <a:ext cx="3319140" cy="3295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myproject.jpg" descr="myproject.jpg"/>
          <p:cNvPicPr>
            <a:picLocks noChangeAspect="1"/>
          </p:cNvPicPr>
          <p:nvPr/>
        </p:nvPicPr>
        <p:blipFill>
          <a:blip r:embed="rId2">
            <a:extLst/>
          </a:blip>
          <a:srcRect l="14507" t="7264" r="52823" b="54241"/>
          <a:stretch>
            <a:fillRect/>
          </a:stretch>
        </p:blipFill>
        <p:spPr>
          <a:xfrm>
            <a:off x="4870210" y="3323852"/>
            <a:ext cx="3319139" cy="3295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myproject.jpg" descr="myproject.jpg"/>
          <p:cNvPicPr>
            <a:picLocks noChangeAspect="1"/>
          </p:cNvPicPr>
          <p:nvPr/>
        </p:nvPicPr>
        <p:blipFill>
          <a:blip r:embed="rId2">
            <a:extLst/>
          </a:blip>
          <a:srcRect l="14334" t="53601" r="52996" b="7904"/>
          <a:stretch>
            <a:fillRect/>
          </a:stretch>
        </p:blipFill>
        <p:spPr>
          <a:xfrm>
            <a:off x="8962086" y="3323852"/>
            <a:ext cx="3319140" cy="3295043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food"/>
          <p:cNvSpPr txBox="1"/>
          <p:nvPr/>
        </p:nvSpPr>
        <p:spPr>
          <a:xfrm>
            <a:off x="1989428" y="6585928"/>
            <a:ext cx="89687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 i="1">
                <a:solidFill>
                  <a:srgbClr val="0844B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food</a:t>
            </a:r>
          </a:p>
        </p:txBody>
      </p:sp>
      <p:sp>
        <p:nvSpPr>
          <p:cNvPr id="177" name="drugs"/>
          <p:cNvSpPr txBox="1"/>
          <p:nvPr/>
        </p:nvSpPr>
        <p:spPr>
          <a:xfrm>
            <a:off x="5982217" y="6585928"/>
            <a:ext cx="109505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 i="1">
                <a:solidFill>
                  <a:srgbClr val="0844B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drugs</a:t>
            </a:r>
          </a:p>
        </p:txBody>
      </p:sp>
      <p:sp>
        <p:nvSpPr>
          <p:cNvPr id="178" name="shots"/>
          <p:cNvSpPr txBox="1"/>
          <p:nvPr/>
        </p:nvSpPr>
        <p:spPr>
          <a:xfrm>
            <a:off x="10104491" y="6585928"/>
            <a:ext cx="103425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 i="1">
                <a:solidFill>
                  <a:srgbClr val="0844B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shots</a:t>
            </a:r>
          </a:p>
        </p:txBody>
      </p:sp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5509</TotalTime>
  <Words>603</Words>
  <Application>Microsoft Office PowerPoint</Application>
  <PresentationFormat>Custom</PresentationFormat>
  <Paragraphs>191</Paragraphs>
  <Slides>44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Showroom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SiMPLE STEPS</vt:lpstr>
      <vt:lpstr>PowerPoint Presentation</vt:lpstr>
      <vt:lpstr>SiMPLE STEPS</vt:lpstr>
      <vt:lpstr>PowerPoint Presentation</vt:lpstr>
      <vt:lpstr>SiMPLE STEPS</vt:lpstr>
      <vt:lpstr>PowerPoint Presentation</vt:lpstr>
      <vt:lpstr>PowerPoint Presentation</vt:lpstr>
      <vt:lpstr>SiMPLE STEPS</vt:lpstr>
      <vt:lpstr>PowerPoint Presentation</vt:lpstr>
      <vt:lpstr>PowerPoint Presentation</vt:lpstr>
      <vt:lpstr>SiMPLE STEPS</vt:lpstr>
      <vt:lpstr>PowerPoint Presentation</vt:lpstr>
      <vt:lpstr>SiMPLE STEPS</vt:lpstr>
      <vt:lpstr>PowerPoint Presentation</vt:lpstr>
      <vt:lpstr>PowerPoint Presentation</vt:lpstr>
      <vt:lpstr>A few good GUIDELINES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Boonstra, Nathan E.</dc:creator>
  <cp:lastModifiedBy>Boonstra, Nathan E.</cp:lastModifiedBy>
  <cp:revision>27</cp:revision>
  <dcterms:modified xsi:type="dcterms:W3CDTF">2019-02-18T05:10:23Z</dcterms:modified>
</cp:coreProperties>
</file>