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71" r:id="rId11"/>
    <p:sldId id="275" r:id="rId12"/>
    <p:sldId id="274" r:id="rId13"/>
    <p:sldId id="268" r:id="rId14"/>
    <p:sldId id="267" r:id="rId15"/>
    <p:sldId id="266" r:id="rId16"/>
    <p:sldId id="269" r:id="rId17"/>
    <p:sldId id="273" r:id="rId18"/>
    <p:sldId id="270"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10/31/2019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9709780" cy="3007822"/>
          </a:xfrm>
        </p:spPr>
        <p:txBody>
          <a:bodyPr>
            <a:normAutofit fontScale="90000"/>
          </a:bodyPr>
          <a:lstStyle/>
          <a:p>
            <a:r>
              <a:rPr lang="en-US" sz="4900" dirty="0" smtClean="0"/>
              <a:t>Healthcare</a:t>
            </a:r>
            <a:r>
              <a:rPr lang="en-US" dirty="0" smtClean="0"/>
              <a:t> </a:t>
            </a:r>
            <a:r>
              <a:rPr lang="en-US" sz="4900" dirty="0" smtClean="0"/>
              <a:t>Professionals and the Flu Vaccine: </a:t>
            </a:r>
            <a:r>
              <a:rPr lang="en-US" sz="4900" i="1" dirty="0" smtClean="0"/>
              <a:t>Best Practices for Reaching Healthy People 2020 Goals </a:t>
            </a:r>
            <a:endParaRPr lang="en-US" sz="4900" i="1" dirty="0"/>
          </a:p>
        </p:txBody>
      </p:sp>
      <p:sp>
        <p:nvSpPr>
          <p:cNvPr id="3" name="Subtitle 2"/>
          <p:cNvSpPr>
            <a:spLocks noGrp="1"/>
          </p:cNvSpPr>
          <p:nvPr>
            <p:ph type="subTitle" idx="1"/>
          </p:nvPr>
        </p:nvSpPr>
        <p:spPr>
          <a:xfrm>
            <a:off x="1524000" y="4746566"/>
            <a:ext cx="9144000" cy="1080655"/>
          </a:xfrm>
        </p:spPr>
        <p:txBody>
          <a:bodyPr/>
          <a:lstStyle/>
          <a:p>
            <a:r>
              <a:rPr lang="en-US" dirty="0" smtClean="0"/>
              <a:t>Trudy Larson, MD</a:t>
            </a:r>
          </a:p>
          <a:p>
            <a:r>
              <a:rPr lang="en-US" dirty="0" smtClean="0"/>
              <a:t>Professor and Dean, School of Community Health Sciences</a:t>
            </a:r>
            <a:endParaRPr lang="en-US" dirty="0"/>
          </a:p>
        </p:txBody>
      </p:sp>
    </p:spTree>
    <p:extLst>
      <p:ext uri="{BB962C8B-B14F-4D97-AF65-F5344CB8AC3E}">
        <p14:creationId xmlns:p14="http://schemas.microsoft.com/office/powerpoint/2010/main" val="254581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rates in Health Care Providers</a:t>
            </a:r>
            <a:endParaRPr lang="en-US" dirty="0"/>
          </a:p>
        </p:txBody>
      </p:sp>
      <p:sp>
        <p:nvSpPr>
          <p:cNvPr id="3" name="Content Placeholder 2"/>
          <p:cNvSpPr>
            <a:spLocks noGrp="1"/>
          </p:cNvSpPr>
          <p:nvPr>
            <p:ph idx="1"/>
          </p:nvPr>
        </p:nvSpPr>
        <p:spPr>
          <a:xfrm>
            <a:off x="375781" y="2242158"/>
            <a:ext cx="11561523" cy="4221271"/>
          </a:xfrm>
        </p:spPr>
        <p:txBody>
          <a:bodyPr>
            <a:normAutofit/>
          </a:bodyPr>
          <a:lstStyle/>
          <a:p>
            <a:r>
              <a:rPr lang="en-US" sz="2400" dirty="0"/>
              <a:t>Early-season 2017–18 influenza (flu) vaccination coverage among health care personnel (HCP) was 67.6%, similar to early-season coverage during the 2016–17 season (68.5%). </a:t>
            </a:r>
          </a:p>
          <a:p>
            <a:r>
              <a:rPr lang="en-US" sz="2400" dirty="0" smtClean="0"/>
              <a:t>By </a:t>
            </a:r>
            <a:r>
              <a:rPr lang="en-US" sz="2400" dirty="0"/>
              <a:t>occupation, early-season flu vaccination coverage was highest among pharmacists (86.4%), physicians (82.7%), nurses (80.9%), nurse practitioners/physician assistants (79.7%), and other clinical personnel (75.1</a:t>
            </a:r>
            <a:r>
              <a:rPr lang="en-US" sz="2400" dirty="0" smtClean="0"/>
              <a:t>%) and </a:t>
            </a:r>
            <a:r>
              <a:rPr lang="en-US" sz="2400" dirty="0"/>
              <a:t>l</a:t>
            </a:r>
            <a:r>
              <a:rPr lang="en-US" sz="2400" dirty="0" smtClean="0"/>
              <a:t>owest </a:t>
            </a:r>
            <a:r>
              <a:rPr lang="en-US" sz="2400" dirty="0"/>
              <a:t>among administrative and nonclinical support staff (61.0%) and assistants and aides (56.2%).</a:t>
            </a:r>
          </a:p>
          <a:p>
            <a:pPr marL="0" indent="0">
              <a:buNone/>
            </a:pPr>
            <a:endParaRPr lang="en-US" dirty="0"/>
          </a:p>
        </p:txBody>
      </p:sp>
    </p:spTree>
    <p:extLst>
      <p:ext uri="{BB962C8B-B14F-4D97-AF65-F5344CB8AC3E}">
        <p14:creationId xmlns:p14="http://schemas.microsoft.com/office/powerpoint/2010/main" val="307645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482" y="713985"/>
            <a:ext cx="8354860" cy="5210826"/>
          </a:xfrm>
        </p:spPr>
      </p:pic>
    </p:spTree>
    <p:extLst>
      <p:ext uri="{BB962C8B-B14F-4D97-AF65-F5344CB8AC3E}">
        <p14:creationId xmlns:p14="http://schemas.microsoft.com/office/powerpoint/2010/main" val="26826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Rates in Health Care Providers</a:t>
            </a:r>
            <a:endParaRPr lang="en-US" dirty="0"/>
          </a:p>
        </p:txBody>
      </p:sp>
      <p:sp>
        <p:nvSpPr>
          <p:cNvPr id="3" name="Content Placeholder 2"/>
          <p:cNvSpPr>
            <a:spLocks noGrp="1"/>
          </p:cNvSpPr>
          <p:nvPr>
            <p:ph idx="1"/>
          </p:nvPr>
        </p:nvSpPr>
        <p:spPr>
          <a:xfrm>
            <a:off x="739036" y="2052918"/>
            <a:ext cx="10271342" cy="4195481"/>
          </a:xfrm>
        </p:spPr>
        <p:txBody>
          <a:bodyPr>
            <a:normAutofit/>
          </a:bodyPr>
          <a:lstStyle/>
          <a:p>
            <a:r>
              <a:rPr lang="en-US" sz="2400" dirty="0" smtClean="0"/>
              <a:t>The </a:t>
            </a:r>
            <a:r>
              <a:rPr lang="en-US" sz="2400" dirty="0"/>
              <a:t>most common reason reported for not getting vaccinated was fear of experiencing side effects or getting sick from the vaccine (22.1%).</a:t>
            </a:r>
          </a:p>
        </p:txBody>
      </p:sp>
    </p:spTree>
    <p:extLst>
      <p:ext uri="{BB962C8B-B14F-4D97-AF65-F5344CB8AC3E}">
        <p14:creationId xmlns:p14="http://schemas.microsoft.com/office/powerpoint/2010/main" val="349456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192" y="452718"/>
            <a:ext cx="9670093" cy="5758104"/>
          </a:xfrm>
        </p:spPr>
      </p:pic>
    </p:spTree>
    <p:extLst>
      <p:ext uri="{BB962C8B-B14F-4D97-AF65-F5344CB8AC3E}">
        <p14:creationId xmlns:p14="http://schemas.microsoft.com/office/powerpoint/2010/main" val="421762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839585" y="325679"/>
          <a:ext cx="9469335" cy="6050068"/>
        </p:xfrm>
        <a:graphic>
          <a:graphicData uri="http://schemas.openxmlformats.org/drawingml/2006/table">
            <a:tbl>
              <a:tblPr/>
              <a:tblGrid>
                <a:gridCol w="1893867">
                  <a:extLst>
                    <a:ext uri="{9D8B030D-6E8A-4147-A177-3AD203B41FA5}">
                      <a16:colId xmlns:a16="http://schemas.microsoft.com/office/drawing/2014/main" val="3009563552"/>
                    </a:ext>
                  </a:extLst>
                </a:gridCol>
                <a:gridCol w="1893867">
                  <a:extLst>
                    <a:ext uri="{9D8B030D-6E8A-4147-A177-3AD203B41FA5}">
                      <a16:colId xmlns:a16="http://schemas.microsoft.com/office/drawing/2014/main" val="2683886425"/>
                    </a:ext>
                  </a:extLst>
                </a:gridCol>
                <a:gridCol w="1893867">
                  <a:extLst>
                    <a:ext uri="{9D8B030D-6E8A-4147-A177-3AD203B41FA5}">
                      <a16:colId xmlns:a16="http://schemas.microsoft.com/office/drawing/2014/main" val="4141720242"/>
                    </a:ext>
                  </a:extLst>
                </a:gridCol>
                <a:gridCol w="1893867">
                  <a:extLst>
                    <a:ext uri="{9D8B030D-6E8A-4147-A177-3AD203B41FA5}">
                      <a16:colId xmlns:a16="http://schemas.microsoft.com/office/drawing/2014/main" val="2751018340"/>
                    </a:ext>
                  </a:extLst>
                </a:gridCol>
                <a:gridCol w="1893867">
                  <a:extLst>
                    <a:ext uri="{9D8B030D-6E8A-4147-A177-3AD203B41FA5}">
                      <a16:colId xmlns:a16="http://schemas.microsoft.com/office/drawing/2014/main" val="1749947475"/>
                    </a:ext>
                  </a:extLst>
                </a:gridCol>
              </a:tblGrid>
              <a:tr h="1092373">
                <a:tc gridSpan="5">
                  <a:txBody>
                    <a:bodyPr/>
                    <a:lstStyle/>
                    <a:p>
                      <a:r>
                        <a:rPr lang="en-US" sz="1600" b="1" dirty="0" smtClean="0"/>
                        <a:t>Table </a:t>
                      </a:r>
                      <a:r>
                        <a:rPr lang="en-US" sz="1600" b="1" dirty="0"/>
                        <a:t>1. Percentage of HCP with an employer requirement for vaccination and percentage of HCP vaccinated with and without an employer requirement for vaccination, by work setting,§ Internet panel survey, November 2017, United States </a:t>
                      </a:r>
                    </a:p>
                  </a:txBody>
                  <a:tcPr marL="58274" marR="58274" marT="29137" marB="29137" anchor="c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4785871"/>
                  </a:ext>
                </a:extLst>
              </a:tr>
              <a:tr h="1092373">
                <a:tc gridSpan="3">
                  <a:txBody>
                    <a:bodyPr/>
                    <a:lstStyle/>
                    <a:p>
                      <a:endParaRPr lang="en-US" sz="1600" b="1" dirty="0"/>
                    </a:p>
                  </a:txBody>
                  <a:tcPr marL="58274" marR="58274" marT="29137" marB="29137" anchor="ctr">
                    <a:lnL>
                      <a:noFill/>
                    </a:lnL>
                    <a:lnR>
                      <a:noFill/>
                    </a:lnR>
                    <a:lnB>
                      <a:noFill/>
                    </a:lnB>
                    <a:solidFill>
                      <a:srgbClr val="FF0000"/>
                    </a:solidFill>
                  </a:tcPr>
                </a:tc>
                <a:tc hMerge="1">
                  <a:txBody>
                    <a:bodyPr/>
                    <a:lstStyle/>
                    <a:p>
                      <a:endParaRPr lang="en-US"/>
                    </a:p>
                  </a:txBody>
                  <a:tcPr/>
                </a:tc>
                <a:tc hMerge="1">
                  <a:txBody>
                    <a:bodyPr/>
                    <a:lstStyle/>
                    <a:p>
                      <a:endParaRPr lang="en-US"/>
                    </a:p>
                  </a:txBody>
                  <a:tcPr/>
                </a:tc>
                <a:tc gridSpan="2">
                  <a:txBody>
                    <a:bodyPr/>
                    <a:lstStyle/>
                    <a:p>
                      <a:r>
                        <a:rPr lang="en-US" sz="1600" b="1" dirty="0"/>
                        <a:t>Percentage vaccinated among HCP with and without an employer requirement for vaccination</a:t>
                      </a:r>
                    </a:p>
                  </a:txBody>
                  <a:tcPr marL="58274" marR="58274" marT="29137" marB="29137" anchor="ctr">
                    <a:lnL>
                      <a:noFill/>
                    </a:lnL>
                    <a:lnR>
                      <a:noFill/>
                    </a:lnR>
                    <a:lnT>
                      <a:noFill/>
                    </a:lnT>
                    <a:lnB>
                      <a:noFill/>
                    </a:lnB>
                    <a:solidFill>
                      <a:srgbClr val="FF0000"/>
                    </a:solidFill>
                  </a:tcPr>
                </a:tc>
                <a:tc hMerge="1">
                  <a:txBody>
                    <a:bodyPr/>
                    <a:lstStyle/>
                    <a:p>
                      <a:endParaRPr lang="en-US"/>
                    </a:p>
                  </a:txBody>
                  <a:tcPr/>
                </a:tc>
                <a:extLst>
                  <a:ext uri="{0D108BD9-81ED-4DB2-BD59-A6C34878D82A}">
                    <a16:rowId xmlns:a16="http://schemas.microsoft.com/office/drawing/2014/main" val="3366140556"/>
                  </a:ext>
                </a:extLst>
              </a:tr>
              <a:tr h="840288">
                <a:tc>
                  <a:txBody>
                    <a:bodyPr/>
                    <a:lstStyle/>
                    <a:p>
                      <a:endParaRPr lang="en-US" sz="1600" b="1" dirty="0"/>
                    </a:p>
                  </a:txBody>
                  <a:tcPr marL="58274" marR="58274" marT="29137" marB="29137" anchor="ctr">
                    <a:lnL>
                      <a:noFill/>
                    </a:lnL>
                    <a:lnR>
                      <a:noFill/>
                    </a:lnR>
                    <a:lnT>
                      <a:noFill/>
                    </a:lnT>
                    <a:lnB>
                      <a:noFill/>
                    </a:lnB>
                    <a:solidFill>
                      <a:srgbClr val="FF0000"/>
                    </a:solidFill>
                  </a:tcPr>
                </a:tc>
                <a:tc gridSpan="2">
                  <a:txBody>
                    <a:bodyPr/>
                    <a:lstStyle/>
                    <a:p>
                      <a:r>
                        <a:rPr lang="en-US" sz="1600" b="1"/>
                        <a:t>Percentage of HCP with an employer requirement for vaccination</a:t>
                      </a:r>
                    </a:p>
                  </a:txBody>
                  <a:tcPr marL="58274" marR="58274" marT="29137" marB="29137" anchor="ctr">
                    <a:lnL>
                      <a:noFill/>
                    </a:lnL>
                    <a:lnR>
                      <a:noFill/>
                    </a:lnR>
                    <a:lnT>
                      <a:noFill/>
                    </a:lnT>
                    <a:lnB>
                      <a:noFill/>
                    </a:lnB>
                    <a:solidFill>
                      <a:srgbClr val="FF0000"/>
                    </a:solidFill>
                  </a:tcPr>
                </a:tc>
                <a:tc hMerge="1">
                  <a:txBody>
                    <a:bodyPr/>
                    <a:lstStyle/>
                    <a:p>
                      <a:endParaRPr lang="en-US"/>
                    </a:p>
                  </a:txBody>
                  <a:tcPr/>
                </a:tc>
                <a:tc>
                  <a:txBody>
                    <a:bodyPr/>
                    <a:lstStyle/>
                    <a:p>
                      <a:r>
                        <a:rPr lang="en-US" sz="1600" b="1" dirty="0"/>
                        <a:t>Required</a:t>
                      </a:r>
                    </a:p>
                  </a:txBody>
                  <a:tcPr marL="58274" marR="58274" marT="29137" marB="29137" anchor="ctr">
                    <a:lnL>
                      <a:noFill/>
                    </a:lnL>
                    <a:lnR>
                      <a:noFill/>
                    </a:lnR>
                    <a:lnT>
                      <a:noFill/>
                    </a:lnT>
                    <a:lnB>
                      <a:noFill/>
                    </a:lnB>
                    <a:solidFill>
                      <a:srgbClr val="FF0000"/>
                    </a:solidFill>
                  </a:tcPr>
                </a:tc>
                <a:tc>
                  <a:txBody>
                    <a:bodyPr/>
                    <a:lstStyle/>
                    <a:p>
                      <a:r>
                        <a:rPr lang="en-US" sz="1600" b="1"/>
                        <a:t>Not required</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774658194"/>
                  </a:ext>
                </a:extLst>
              </a:tr>
              <a:tr h="336115">
                <a:tc>
                  <a:txBody>
                    <a:bodyPr/>
                    <a:lstStyle/>
                    <a:p>
                      <a:endParaRPr lang="en-US" sz="1600" b="1"/>
                    </a:p>
                  </a:txBody>
                  <a:tcPr marL="58274" marR="58274" marT="29137" marB="29137" anchor="ctr">
                    <a:lnL>
                      <a:noFill/>
                    </a:lnL>
                    <a:lnR>
                      <a:noFill/>
                    </a:lnR>
                    <a:lnT>
                      <a:noFill/>
                    </a:lnT>
                    <a:lnB>
                      <a:noFill/>
                    </a:lnB>
                    <a:solidFill>
                      <a:srgbClr val="FF0000"/>
                    </a:solidFill>
                  </a:tcPr>
                </a:tc>
                <a:tc>
                  <a:txBody>
                    <a:bodyPr/>
                    <a:lstStyle/>
                    <a:p>
                      <a:r>
                        <a:rPr lang="en-US" sz="1600" b="1"/>
                        <a:t>Unweighted n</a:t>
                      </a:r>
                    </a:p>
                  </a:txBody>
                  <a:tcPr marL="58274" marR="58274" marT="29137" marB="29137" anchor="ctr">
                    <a:lnL>
                      <a:noFill/>
                    </a:lnL>
                    <a:lnR>
                      <a:noFill/>
                    </a:lnR>
                    <a:lnT>
                      <a:noFill/>
                    </a:lnT>
                    <a:lnB>
                      <a:noFill/>
                    </a:lnB>
                    <a:solidFill>
                      <a:srgbClr val="FF0000"/>
                    </a:solidFill>
                  </a:tcPr>
                </a:tc>
                <a:tc>
                  <a:txBody>
                    <a:bodyPr/>
                    <a:lstStyle/>
                    <a:p>
                      <a:r>
                        <a:rPr lang="en-US" sz="1600" b="1"/>
                        <a:t>Weighted %</a:t>
                      </a:r>
                    </a:p>
                  </a:txBody>
                  <a:tcPr marL="58274" marR="58274" marT="29137" marB="29137" anchor="ctr">
                    <a:lnL>
                      <a:noFill/>
                    </a:lnL>
                    <a:lnR>
                      <a:noFill/>
                    </a:lnR>
                    <a:lnT>
                      <a:noFill/>
                    </a:lnT>
                    <a:lnB>
                      <a:noFill/>
                    </a:lnB>
                    <a:solidFill>
                      <a:srgbClr val="FF0000"/>
                    </a:solidFill>
                  </a:tcPr>
                </a:tc>
                <a:tc>
                  <a:txBody>
                    <a:bodyPr/>
                    <a:lstStyle/>
                    <a:p>
                      <a:r>
                        <a:rPr lang="en-US" sz="1600" b="1" dirty="0"/>
                        <a:t>Weighted %</a:t>
                      </a:r>
                    </a:p>
                  </a:txBody>
                  <a:tcPr marL="58274" marR="58274" marT="29137" marB="29137" anchor="ctr">
                    <a:lnL>
                      <a:noFill/>
                    </a:lnL>
                    <a:lnR>
                      <a:noFill/>
                    </a:lnR>
                    <a:lnT>
                      <a:noFill/>
                    </a:lnT>
                    <a:lnB>
                      <a:noFill/>
                    </a:lnB>
                    <a:solidFill>
                      <a:srgbClr val="FF0000"/>
                    </a:solidFill>
                  </a:tcPr>
                </a:tc>
                <a:tc>
                  <a:txBody>
                    <a:bodyPr/>
                    <a:lstStyle/>
                    <a:p>
                      <a:r>
                        <a:rPr lang="en-US" sz="1600" b="1"/>
                        <a:t>Weighted %</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1275446395"/>
                  </a:ext>
                </a:extLst>
              </a:tr>
              <a:tr h="336115">
                <a:tc>
                  <a:txBody>
                    <a:bodyPr/>
                    <a:lstStyle/>
                    <a:p>
                      <a:r>
                        <a:rPr lang="en-US" sz="1600" b="1"/>
                        <a:t>Hospital</a:t>
                      </a:r>
                    </a:p>
                  </a:txBody>
                  <a:tcPr marL="58274" marR="58274" marT="29137" marB="29137" anchor="ctr">
                    <a:lnL>
                      <a:noFill/>
                    </a:lnL>
                    <a:lnR>
                      <a:noFill/>
                    </a:lnR>
                    <a:lnT>
                      <a:noFill/>
                    </a:lnT>
                    <a:lnB>
                      <a:noFill/>
                    </a:lnB>
                    <a:solidFill>
                      <a:srgbClr val="FF0000"/>
                    </a:solidFill>
                  </a:tcPr>
                </a:tc>
                <a:tc>
                  <a:txBody>
                    <a:bodyPr/>
                    <a:lstStyle/>
                    <a:p>
                      <a:r>
                        <a:rPr lang="en-US" sz="1600" b="1"/>
                        <a:t>653</a:t>
                      </a:r>
                    </a:p>
                  </a:txBody>
                  <a:tcPr marL="58274" marR="58274" marT="29137" marB="29137" anchor="ctr">
                    <a:lnL>
                      <a:noFill/>
                    </a:lnL>
                    <a:lnR>
                      <a:noFill/>
                    </a:lnR>
                    <a:lnT>
                      <a:noFill/>
                    </a:lnT>
                    <a:lnB>
                      <a:noFill/>
                    </a:lnB>
                    <a:solidFill>
                      <a:srgbClr val="FF0000"/>
                    </a:solidFill>
                  </a:tcPr>
                </a:tc>
                <a:tc>
                  <a:txBody>
                    <a:bodyPr/>
                    <a:lstStyle/>
                    <a:p>
                      <a:r>
                        <a:rPr lang="en-US" sz="1600" b="1"/>
                        <a:t>66.9</a:t>
                      </a:r>
                    </a:p>
                  </a:txBody>
                  <a:tcPr marL="58274" marR="58274" marT="29137" marB="29137" anchor="ctr">
                    <a:lnL>
                      <a:noFill/>
                    </a:lnL>
                    <a:lnR>
                      <a:noFill/>
                    </a:lnR>
                    <a:lnT>
                      <a:noFill/>
                    </a:lnT>
                    <a:lnB>
                      <a:noFill/>
                    </a:lnB>
                    <a:solidFill>
                      <a:srgbClr val="FF0000"/>
                    </a:solidFill>
                  </a:tcPr>
                </a:tc>
                <a:tc>
                  <a:txBody>
                    <a:bodyPr/>
                    <a:lstStyle/>
                    <a:p>
                      <a:r>
                        <a:rPr lang="en-US" sz="1600" b="1" dirty="0"/>
                        <a:t>89.0</a:t>
                      </a:r>
                    </a:p>
                  </a:txBody>
                  <a:tcPr marL="58274" marR="58274" marT="29137" marB="29137" anchor="ctr">
                    <a:lnL>
                      <a:noFill/>
                    </a:lnL>
                    <a:lnR>
                      <a:noFill/>
                    </a:lnR>
                    <a:lnT>
                      <a:noFill/>
                    </a:lnT>
                    <a:lnB>
                      <a:noFill/>
                    </a:lnB>
                    <a:solidFill>
                      <a:srgbClr val="FF0000"/>
                    </a:solidFill>
                  </a:tcPr>
                </a:tc>
                <a:tc>
                  <a:txBody>
                    <a:bodyPr/>
                    <a:lstStyle/>
                    <a:p>
                      <a:r>
                        <a:rPr lang="en-US" sz="1600" b="1"/>
                        <a:t>69.7</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3262302633"/>
                  </a:ext>
                </a:extLst>
              </a:tr>
              <a:tr h="1092373">
                <a:tc>
                  <a:txBody>
                    <a:bodyPr/>
                    <a:lstStyle/>
                    <a:p>
                      <a:r>
                        <a:rPr lang="en-US" sz="1600" b="1"/>
                        <a:t>Ambulatory care / Physician office</a:t>
                      </a:r>
                    </a:p>
                  </a:txBody>
                  <a:tcPr marL="58274" marR="58274" marT="29137" marB="29137" anchor="ctr">
                    <a:lnL>
                      <a:noFill/>
                    </a:lnL>
                    <a:lnR>
                      <a:noFill/>
                    </a:lnR>
                    <a:lnT>
                      <a:noFill/>
                    </a:lnT>
                    <a:lnB>
                      <a:noFill/>
                    </a:lnB>
                    <a:solidFill>
                      <a:srgbClr val="FF0000"/>
                    </a:solidFill>
                  </a:tcPr>
                </a:tc>
                <a:tc>
                  <a:txBody>
                    <a:bodyPr/>
                    <a:lstStyle/>
                    <a:p>
                      <a:r>
                        <a:rPr lang="en-US" sz="1600" b="1"/>
                        <a:t>282</a:t>
                      </a:r>
                    </a:p>
                  </a:txBody>
                  <a:tcPr marL="58274" marR="58274" marT="29137" marB="29137" anchor="ctr">
                    <a:lnL>
                      <a:noFill/>
                    </a:lnL>
                    <a:lnR>
                      <a:noFill/>
                    </a:lnR>
                    <a:lnT>
                      <a:noFill/>
                    </a:lnT>
                    <a:lnB>
                      <a:noFill/>
                    </a:lnB>
                    <a:solidFill>
                      <a:srgbClr val="FF0000"/>
                    </a:solidFill>
                  </a:tcPr>
                </a:tc>
                <a:tc>
                  <a:txBody>
                    <a:bodyPr/>
                    <a:lstStyle/>
                    <a:p>
                      <a:r>
                        <a:rPr lang="en-US" sz="1600" b="1"/>
                        <a:t>41.7</a:t>
                      </a:r>
                    </a:p>
                  </a:txBody>
                  <a:tcPr marL="58274" marR="58274" marT="29137" marB="29137" anchor="ctr">
                    <a:lnL>
                      <a:noFill/>
                    </a:lnL>
                    <a:lnR>
                      <a:noFill/>
                    </a:lnR>
                    <a:lnT>
                      <a:noFill/>
                    </a:lnT>
                    <a:lnB>
                      <a:noFill/>
                    </a:lnB>
                    <a:solidFill>
                      <a:srgbClr val="FF0000"/>
                    </a:solidFill>
                  </a:tcPr>
                </a:tc>
                <a:tc>
                  <a:txBody>
                    <a:bodyPr/>
                    <a:lstStyle/>
                    <a:p>
                      <a:r>
                        <a:rPr lang="en-US" sz="1600" b="1" dirty="0"/>
                        <a:t>91.2</a:t>
                      </a:r>
                    </a:p>
                  </a:txBody>
                  <a:tcPr marL="58274" marR="58274" marT="29137" marB="29137" anchor="ctr">
                    <a:lnL>
                      <a:noFill/>
                    </a:lnL>
                    <a:lnR>
                      <a:noFill/>
                    </a:lnR>
                    <a:lnT>
                      <a:noFill/>
                    </a:lnT>
                    <a:lnB>
                      <a:noFill/>
                    </a:lnB>
                    <a:solidFill>
                      <a:srgbClr val="FF0000"/>
                    </a:solidFill>
                  </a:tcPr>
                </a:tc>
                <a:tc>
                  <a:txBody>
                    <a:bodyPr/>
                    <a:lstStyle/>
                    <a:p>
                      <a:r>
                        <a:rPr lang="en-US" sz="1600" b="1"/>
                        <a:t>52.5</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3308754739"/>
                  </a:ext>
                </a:extLst>
              </a:tr>
              <a:tr h="588201">
                <a:tc>
                  <a:txBody>
                    <a:bodyPr/>
                    <a:lstStyle/>
                    <a:p>
                      <a:r>
                        <a:rPr lang="en-US" sz="1600" b="1"/>
                        <a:t>Long-term care facility</a:t>
                      </a:r>
                    </a:p>
                  </a:txBody>
                  <a:tcPr marL="58274" marR="58274" marT="29137" marB="29137" anchor="ctr">
                    <a:lnL>
                      <a:noFill/>
                    </a:lnL>
                    <a:lnR>
                      <a:noFill/>
                    </a:lnR>
                    <a:lnT>
                      <a:noFill/>
                    </a:lnT>
                    <a:lnB>
                      <a:noFill/>
                    </a:lnB>
                    <a:solidFill>
                      <a:srgbClr val="FF0000"/>
                    </a:solidFill>
                  </a:tcPr>
                </a:tc>
                <a:tc>
                  <a:txBody>
                    <a:bodyPr/>
                    <a:lstStyle/>
                    <a:p>
                      <a:r>
                        <a:rPr lang="en-US" sz="1600" b="1"/>
                        <a:t>166</a:t>
                      </a:r>
                    </a:p>
                  </a:txBody>
                  <a:tcPr marL="58274" marR="58274" marT="29137" marB="29137" anchor="ctr">
                    <a:lnL>
                      <a:noFill/>
                    </a:lnL>
                    <a:lnR>
                      <a:noFill/>
                    </a:lnR>
                    <a:lnT>
                      <a:noFill/>
                    </a:lnT>
                    <a:lnB>
                      <a:noFill/>
                    </a:lnB>
                    <a:solidFill>
                      <a:srgbClr val="FF0000"/>
                    </a:solidFill>
                  </a:tcPr>
                </a:tc>
                <a:tc>
                  <a:txBody>
                    <a:bodyPr/>
                    <a:lstStyle/>
                    <a:p>
                      <a:r>
                        <a:rPr lang="en-US" sz="1600" b="1"/>
                        <a:t>28.4</a:t>
                      </a:r>
                    </a:p>
                  </a:txBody>
                  <a:tcPr marL="58274" marR="58274" marT="29137" marB="29137" anchor="ctr">
                    <a:lnL>
                      <a:noFill/>
                    </a:lnL>
                    <a:lnR>
                      <a:noFill/>
                    </a:lnR>
                    <a:lnT>
                      <a:noFill/>
                    </a:lnT>
                    <a:lnB>
                      <a:noFill/>
                    </a:lnB>
                    <a:solidFill>
                      <a:srgbClr val="FF0000"/>
                    </a:solidFill>
                  </a:tcPr>
                </a:tc>
                <a:tc>
                  <a:txBody>
                    <a:bodyPr/>
                    <a:lstStyle/>
                    <a:p>
                      <a:r>
                        <a:rPr lang="en-US" sz="1600" b="1"/>
                        <a:t>86.5</a:t>
                      </a:r>
                    </a:p>
                  </a:txBody>
                  <a:tcPr marL="58274" marR="58274" marT="29137" marB="29137" anchor="ctr">
                    <a:lnL>
                      <a:noFill/>
                    </a:lnL>
                    <a:lnR>
                      <a:noFill/>
                    </a:lnR>
                    <a:lnT>
                      <a:noFill/>
                    </a:lnT>
                    <a:lnB>
                      <a:noFill/>
                    </a:lnB>
                    <a:solidFill>
                      <a:srgbClr val="FF0000"/>
                    </a:solidFill>
                  </a:tcPr>
                </a:tc>
                <a:tc>
                  <a:txBody>
                    <a:bodyPr/>
                    <a:lstStyle/>
                    <a:p>
                      <a:r>
                        <a:rPr lang="en-US" sz="1600" b="1"/>
                        <a:t>47.5</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1708722694"/>
                  </a:ext>
                </a:extLst>
              </a:tr>
              <a:tr h="336115">
                <a:tc>
                  <a:txBody>
                    <a:bodyPr/>
                    <a:lstStyle/>
                    <a:p>
                      <a:r>
                        <a:rPr lang="en-US" sz="1600" b="1"/>
                        <a:t>Other setting</a:t>
                      </a:r>
                      <a:r>
                        <a:rPr lang="en-US" sz="1600" b="1" baseline="30000"/>
                        <a:t>ǁ</a:t>
                      </a:r>
                      <a:endParaRPr lang="en-US" sz="1600" b="1"/>
                    </a:p>
                  </a:txBody>
                  <a:tcPr marL="58274" marR="58274" marT="29137" marB="29137" anchor="ctr">
                    <a:lnL>
                      <a:noFill/>
                    </a:lnL>
                    <a:lnR>
                      <a:noFill/>
                    </a:lnR>
                    <a:lnT>
                      <a:noFill/>
                    </a:lnT>
                    <a:lnB>
                      <a:noFill/>
                    </a:lnB>
                    <a:solidFill>
                      <a:srgbClr val="FF0000"/>
                    </a:solidFill>
                  </a:tcPr>
                </a:tc>
                <a:tc>
                  <a:txBody>
                    <a:bodyPr/>
                    <a:lstStyle/>
                    <a:p>
                      <a:r>
                        <a:rPr lang="en-US" sz="1600" b="1"/>
                        <a:t>170</a:t>
                      </a:r>
                    </a:p>
                  </a:txBody>
                  <a:tcPr marL="58274" marR="58274" marT="29137" marB="29137" anchor="ctr">
                    <a:lnL>
                      <a:noFill/>
                    </a:lnL>
                    <a:lnR>
                      <a:noFill/>
                    </a:lnR>
                    <a:lnT>
                      <a:noFill/>
                    </a:lnT>
                    <a:lnB>
                      <a:noFill/>
                    </a:lnB>
                    <a:solidFill>
                      <a:srgbClr val="FF0000"/>
                    </a:solidFill>
                  </a:tcPr>
                </a:tc>
                <a:tc>
                  <a:txBody>
                    <a:bodyPr/>
                    <a:lstStyle/>
                    <a:p>
                      <a:r>
                        <a:rPr lang="en-US" sz="1600" b="1"/>
                        <a:t>22.4</a:t>
                      </a:r>
                    </a:p>
                  </a:txBody>
                  <a:tcPr marL="58274" marR="58274" marT="29137" marB="29137" anchor="ctr">
                    <a:lnL>
                      <a:noFill/>
                    </a:lnL>
                    <a:lnR>
                      <a:noFill/>
                    </a:lnR>
                    <a:lnT>
                      <a:noFill/>
                    </a:lnT>
                    <a:lnB>
                      <a:noFill/>
                    </a:lnB>
                    <a:solidFill>
                      <a:srgbClr val="FF0000"/>
                    </a:solidFill>
                  </a:tcPr>
                </a:tc>
                <a:tc>
                  <a:txBody>
                    <a:bodyPr/>
                    <a:lstStyle/>
                    <a:p>
                      <a:r>
                        <a:rPr lang="en-US" sz="1600" b="1"/>
                        <a:t>85.2</a:t>
                      </a:r>
                    </a:p>
                  </a:txBody>
                  <a:tcPr marL="58274" marR="58274" marT="29137" marB="29137" anchor="ctr">
                    <a:lnL>
                      <a:noFill/>
                    </a:lnL>
                    <a:lnR>
                      <a:noFill/>
                    </a:lnR>
                    <a:lnT>
                      <a:noFill/>
                    </a:lnT>
                    <a:lnB>
                      <a:noFill/>
                    </a:lnB>
                    <a:solidFill>
                      <a:srgbClr val="FF0000"/>
                    </a:solidFill>
                  </a:tcPr>
                </a:tc>
                <a:tc>
                  <a:txBody>
                    <a:bodyPr/>
                    <a:lstStyle/>
                    <a:p>
                      <a:r>
                        <a:rPr lang="en-US" sz="1600" b="1"/>
                        <a:t>47.8</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4242288265"/>
                  </a:ext>
                </a:extLst>
              </a:tr>
              <a:tr h="336115">
                <a:tc>
                  <a:txBody>
                    <a:bodyPr/>
                    <a:lstStyle/>
                    <a:p>
                      <a:r>
                        <a:rPr lang="en-US" sz="1600" b="1"/>
                        <a:t>Total</a:t>
                      </a:r>
                    </a:p>
                  </a:txBody>
                  <a:tcPr marL="58274" marR="58274" marT="29137" marB="29137" anchor="ctr">
                    <a:lnL>
                      <a:noFill/>
                    </a:lnL>
                    <a:lnR>
                      <a:noFill/>
                    </a:lnR>
                    <a:lnT>
                      <a:noFill/>
                    </a:lnT>
                    <a:lnB>
                      <a:noFill/>
                    </a:lnB>
                    <a:solidFill>
                      <a:srgbClr val="FF0000"/>
                    </a:solidFill>
                  </a:tcPr>
                </a:tc>
                <a:tc>
                  <a:txBody>
                    <a:bodyPr/>
                    <a:lstStyle/>
                    <a:p>
                      <a:r>
                        <a:rPr lang="en-US" sz="1600" b="1"/>
                        <a:t>1011</a:t>
                      </a:r>
                    </a:p>
                  </a:txBody>
                  <a:tcPr marL="58274" marR="58274" marT="29137" marB="29137" anchor="ctr">
                    <a:lnL>
                      <a:noFill/>
                    </a:lnL>
                    <a:lnR>
                      <a:noFill/>
                    </a:lnR>
                    <a:lnT>
                      <a:noFill/>
                    </a:lnT>
                    <a:lnB>
                      <a:noFill/>
                    </a:lnB>
                    <a:solidFill>
                      <a:srgbClr val="FF0000"/>
                    </a:solidFill>
                  </a:tcPr>
                </a:tc>
                <a:tc>
                  <a:txBody>
                    <a:bodyPr/>
                    <a:lstStyle/>
                    <a:p>
                      <a:r>
                        <a:rPr lang="en-US" sz="1600" b="1"/>
                        <a:t>41.4</a:t>
                      </a:r>
                    </a:p>
                  </a:txBody>
                  <a:tcPr marL="58274" marR="58274" marT="29137" marB="29137" anchor="ctr">
                    <a:lnL>
                      <a:noFill/>
                    </a:lnL>
                    <a:lnR>
                      <a:noFill/>
                    </a:lnR>
                    <a:lnT>
                      <a:noFill/>
                    </a:lnT>
                    <a:lnB>
                      <a:noFill/>
                    </a:lnB>
                    <a:solidFill>
                      <a:srgbClr val="FF0000"/>
                    </a:solidFill>
                  </a:tcPr>
                </a:tc>
                <a:tc>
                  <a:txBody>
                    <a:bodyPr/>
                    <a:lstStyle/>
                    <a:p>
                      <a:r>
                        <a:rPr lang="en-US" sz="1600" b="1"/>
                        <a:t>88.4</a:t>
                      </a:r>
                    </a:p>
                  </a:txBody>
                  <a:tcPr marL="58274" marR="58274" marT="29137" marB="29137" anchor="ctr">
                    <a:lnL>
                      <a:noFill/>
                    </a:lnL>
                    <a:lnR>
                      <a:noFill/>
                    </a:lnR>
                    <a:lnT>
                      <a:noFill/>
                    </a:lnT>
                    <a:lnB>
                      <a:noFill/>
                    </a:lnB>
                    <a:solidFill>
                      <a:srgbClr val="FF0000"/>
                    </a:solidFill>
                  </a:tcPr>
                </a:tc>
                <a:tc>
                  <a:txBody>
                    <a:bodyPr/>
                    <a:lstStyle/>
                    <a:p>
                      <a:r>
                        <a:rPr lang="en-US" sz="1600" b="1" dirty="0"/>
                        <a:t>52.8</a:t>
                      </a:r>
                    </a:p>
                  </a:txBody>
                  <a:tcPr marL="58274" marR="58274" marT="29137" marB="29137" anchor="ctr">
                    <a:lnL>
                      <a:noFill/>
                    </a:lnL>
                    <a:lnR>
                      <a:noFill/>
                    </a:lnR>
                    <a:lnT>
                      <a:noFill/>
                    </a:lnT>
                    <a:lnB>
                      <a:noFill/>
                    </a:lnB>
                    <a:solidFill>
                      <a:srgbClr val="FF0000"/>
                    </a:solidFill>
                  </a:tcPr>
                </a:tc>
                <a:extLst>
                  <a:ext uri="{0D108BD9-81ED-4DB2-BD59-A6C34878D82A}">
                    <a16:rowId xmlns:a16="http://schemas.microsoft.com/office/drawing/2014/main" val="708041151"/>
                  </a:ext>
                </a:extLst>
              </a:tr>
            </a:tbl>
          </a:graphicData>
        </a:graphic>
      </p:graphicFrame>
    </p:spTree>
    <p:extLst>
      <p:ext uri="{BB962C8B-B14F-4D97-AF65-F5344CB8AC3E}">
        <p14:creationId xmlns:p14="http://schemas.microsoft.com/office/powerpoint/2010/main" val="169099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0389" y="551145"/>
            <a:ext cx="9056318" cy="5311035"/>
          </a:xfrm>
        </p:spPr>
      </p:pic>
    </p:spTree>
    <p:extLst>
      <p:ext uri="{BB962C8B-B14F-4D97-AF65-F5344CB8AC3E}">
        <p14:creationId xmlns:p14="http://schemas.microsoft.com/office/powerpoint/2010/main" val="176640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of Influenza Vaccine</a:t>
            </a:r>
            <a:endParaRPr lang="en-US" dirty="0"/>
          </a:p>
        </p:txBody>
      </p:sp>
      <p:sp>
        <p:nvSpPr>
          <p:cNvPr id="3" name="Content Placeholder 2"/>
          <p:cNvSpPr>
            <a:spLocks noGrp="1"/>
          </p:cNvSpPr>
          <p:nvPr>
            <p:ph idx="1"/>
          </p:nvPr>
        </p:nvSpPr>
        <p:spPr>
          <a:xfrm>
            <a:off x="501041" y="1490597"/>
            <a:ext cx="11285951" cy="5060515"/>
          </a:xfrm>
        </p:spPr>
        <p:txBody>
          <a:bodyPr>
            <a:normAutofit/>
          </a:bodyPr>
          <a:lstStyle/>
          <a:p>
            <a:r>
              <a:rPr lang="en-US" sz="2400" dirty="0" smtClean="0"/>
              <a:t>One study in a children’s hospital: randomized, double blind, placebo control study</a:t>
            </a:r>
          </a:p>
          <a:p>
            <a:pPr lvl="1"/>
            <a:r>
              <a:rPr lang="en-US" sz="2000" dirty="0" smtClean="0"/>
              <a:t>Flu vaccination associated with 28% reduction in absenteeism from respiratory infections</a:t>
            </a:r>
          </a:p>
          <a:p>
            <a:r>
              <a:rPr lang="en-US" sz="2400" dirty="0" smtClean="0"/>
              <a:t>3 year randomized, double blind , placebo control study:</a:t>
            </a:r>
          </a:p>
          <a:p>
            <a:pPr lvl="1"/>
            <a:r>
              <a:rPr lang="en-US" sz="2000" dirty="0" smtClean="0"/>
              <a:t>Vaccinated personnel had 29% fewer cumulative days of febrile respiratory illness and 53% fewer cumulative days of work absence </a:t>
            </a:r>
          </a:p>
          <a:p>
            <a:r>
              <a:rPr lang="en-US" sz="2400" dirty="0" smtClean="0"/>
              <a:t>Studies in long term care facilities:</a:t>
            </a:r>
          </a:p>
          <a:p>
            <a:pPr lvl="1"/>
            <a:r>
              <a:rPr lang="en-US" sz="2000" dirty="0" smtClean="0"/>
              <a:t>Staff vaccination reduced all-cause mortality, influenza like illness and hospitalizations among patients</a:t>
            </a:r>
          </a:p>
          <a:p>
            <a:r>
              <a:rPr lang="en-US" sz="2400" dirty="0" smtClean="0"/>
              <a:t>Acute care hospitals show inverse relationship between influenza vaccination and nosocomial infections (patients)</a:t>
            </a:r>
            <a:endParaRPr lang="en-US" sz="2400" dirty="0"/>
          </a:p>
        </p:txBody>
      </p:sp>
    </p:spTree>
    <p:extLst>
      <p:ext uri="{BB962C8B-B14F-4D97-AF65-F5344CB8AC3E}">
        <p14:creationId xmlns:p14="http://schemas.microsoft.com/office/powerpoint/2010/main" val="271809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2" y="90489"/>
            <a:ext cx="10527104"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23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02262" cy="1400530"/>
          </a:xfrm>
        </p:spPr>
        <p:txBody>
          <a:bodyPr/>
          <a:lstStyle/>
          <a:p>
            <a:r>
              <a:rPr lang="en-US" dirty="0"/>
              <a:t>Interventions to promote flu vaccination among HCP each </a:t>
            </a:r>
            <a:r>
              <a:rPr lang="en-US" dirty="0" smtClean="0"/>
              <a:t>season </a:t>
            </a:r>
            <a:endParaRPr lang="en-US" dirty="0"/>
          </a:p>
        </p:txBody>
      </p:sp>
      <p:sp>
        <p:nvSpPr>
          <p:cNvPr id="3" name="Content Placeholder 2"/>
          <p:cNvSpPr>
            <a:spLocks noGrp="1"/>
          </p:cNvSpPr>
          <p:nvPr>
            <p:ph idx="1"/>
          </p:nvPr>
        </p:nvSpPr>
        <p:spPr>
          <a:xfrm>
            <a:off x="646111" y="2052918"/>
            <a:ext cx="10815203" cy="4335356"/>
          </a:xfrm>
        </p:spPr>
        <p:txBody>
          <a:bodyPr>
            <a:normAutofit lnSpcReduction="10000"/>
          </a:bodyPr>
          <a:lstStyle/>
          <a:p>
            <a:r>
              <a:rPr lang="en-US" sz="2400" dirty="0" smtClean="0"/>
              <a:t>Employers </a:t>
            </a:r>
            <a:r>
              <a:rPr lang="en-US" sz="2400" dirty="0"/>
              <a:t>should offer flu vaccination to HCP: </a:t>
            </a:r>
          </a:p>
          <a:p>
            <a:pPr lvl="1"/>
            <a:r>
              <a:rPr lang="en-US" sz="2000" dirty="0"/>
              <a:t>At the worksite over multiple days and shifts,</a:t>
            </a:r>
          </a:p>
          <a:p>
            <a:pPr lvl="1"/>
            <a:r>
              <a:rPr lang="en-US" sz="2000" dirty="0"/>
              <a:t>Free of charge, and with</a:t>
            </a:r>
          </a:p>
          <a:p>
            <a:pPr lvl="1"/>
            <a:r>
              <a:rPr lang="en-US" sz="2000" dirty="0"/>
              <a:t>Active promotion.</a:t>
            </a:r>
          </a:p>
          <a:p>
            <a:r>
              <a:rPr lang="en-US" sz="2400" dirty="0"/>
              <a:t>Educational materials should be provided to address questions and misperceptions about flu vaccination benefits and risks</a:t>
            </a:r>
            <a:r>
              <a:rPr lang="en-US" sz="2400" dirty="0" smtClean="0"/>
              <a:t>.</a:t>
            </a:r>
          </a:p>
          <a:p>
            <a:r>
              <a:rPr lang="en-US" sz="2400" dirty="0" smtClean="0"/>
              <a:t>Consider implementing mandatory influenza vaccine policies</a:t>
            </a:r>
          </a:p>
          <a:p>
            <a:pPr lvl="1"/>
            <a:r>
              <a:rPr lang="en-US" sz="2200" dirty="0" smtClean="0"/>
              <a:t>Access must be guaranteed</a:t>
            </a:r>
          </a:p>
          <a:p>
            <a:pPr lvl="1"/>
            <a:r>
              <a:rPr lang="en-US" sz="2200" dirty="0" smtClean="0"/>
              <a:t>Option for those who medically can’t get vaccine</a:t>
            </a:r>
          </a:p>
          <a:p>
            <a:pPr lvl="1"/>
            <a:r>
              <a:rPr lang="en-US" sz="2200" dirty="0" smtClean="0"/>
              <a:t>Long term planning needed: communication!!!!!</a:t>
            </a:r>
            <a:endParaRPr lang="en-US" sz="2200" dirty="0"/>
          </a:p>
        </p:txBody>
      </p:sp>
    </p:spTree>
    <p:extLst>
      <p:ext uri="{BB962C8B-B14F-4D97-AF65-F5344CB8AC3E}">
        <p14:creationId xmlns:p14="http://schemas.microsoft.com/office/powerpoint/2010/main" val="29132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52157" cy="1100509"/>
          </a:xfrm>
        </p:spPr>
        <p:txBody>
          <a:bodyPr/>
          <a:lstStyle/>
          <a:p>
            <a:r>
              <a:rPr lang="en-US" dirty="0" smtClean="0"/>
              <a:t>Instituting Mandatory Influenza Policies</a:t>
            </a:r>
            <a:endParaRPr lang="en-US" dirty="0"/>
          </a:p>
        </p:txBody>
      </p:sp>
      <p:sp>
        <p:nvSpPr>
          <p:cNvPr id="3" name="Content Placeholder 2"/>
          <p:cNvSpPr>
            <a:spLocks noGrp="1"/>
          </p:cNvSpPr>
          <p:nvPr>
            <p:ph idx="1"/>
          </p:nvPr>
        </p:nvSpPr>
        <p:spPr>
          <a:xfrm>
            <a:off x="826717" y="1465545"/>
            <a:ext cx="10672175" cy="5060515"/>
          </a:xfrm>
        </p:spPr>
        <p:txBody>
          <a:bodyPr>
            <a:normAutofit/>
          </a:bodyPr>
          <a:lstStyle/>
          <a:p>
            <a:r>
              <a:rPr lang="en-US" sz="2400" dirty="0" smtClean="0"/>
              <a:t>Careful planning in advance is needed</a:t>
            </a:r>
          </a:p>
          <a:p>
            <a:pPr lvl="1"/>
            <a:r>
              <a:rPr lang="en-US" dirty="0" smtClean="0"/>
              <a:t>What does mandatory mean?  What are the consequences?</a:t>
            </a:r>
          </a:p>
          <a:p>
            <a:pPr lvl="1"/>
            <a:r>
              <a:rPr lang="en-US" dirty="0" smtClean="0"/>
              <a:t>Educate all those who will be effected including direct and indirect health care employees</a:t>
            </a:r>
          </a:p>
          <a:p>
            <a:pPr lvl="1"/>
            <a:r>
              <a:rPr lang="en-US" dirty="0" smtClean="0"/>
              <a:t>Must reduce barriers to getting vaccine and plan for early season immunization</a:t>
            </a:r>
          </a:p>
          <a:p>
            <a:pPr lvl="1"/>
            <a:r>
              <a:rPr lang="en-US" dirty="0" smtClean="0"/>
              <a:t>Set up data measures </a:t>
            </a:r>
          </a:p>
          <a:p>
            <a:pPr lvl="2"/>
            <a:r>
              <a:rPr lang="en-US" dirty="0" smtClean="0"/>
              <a:t>Measurement </a:t>
            </a:r>
            <a:r>
              <a:rPr lang="en-US" dirty="0"/>
              <a:t>and feedback of vaccination coverage are recommended by the Community Preventive Services Task Force </a:t>
            </a:r>
            <a:endParaRPr lang="en-US" dirty="0" smtClean="0"/>
          </a:p>
          <a:p>
            <a:r>
              <a:rPr lang="en-US" sz="2400" dirty="0" smtClean="0"/>
              <a:t>A big reason: Required by </a:t>
            </a:r>
            <a:r>
              <a:rPr lang="en-US" sz="2400" dirty="0"/>
              <a:t>the U.S. Centers for Medicare and Medicaid Services (CMS) for acute care hospitals, ambulatory surgery centers, and outpatient dialysis facilities to report HCP influenza vaccination coverage rates for their </a:t>
            </a:r>
            <a:r>
              <a:rPr lang="en-US" sz="2400" dirty="0" smtClean="0"/>
              <a:t>facilities</a:t>
            </a:r>
          </a:p>
          <a:p>
            <a:r>
              <a:rPr lang="en-US" sz="2400" dirty="0" smtClean="0"/>
              <a:t>AND it’s legal!</a:t>
            </a:r>
            <a:endParaRPr lang="en-US" sz="2400" dirty="0"/>
          </a:p>
          <a:p>
            <a:endParaRPr lang="en-US" dirty="0"/>
          </a:p>
        </p:txBody>
      </p:sp>
    </p:spTree>
    <p:extLst>
      <p:ext uri="{BB962C8B-B14F-4D97-AF65-F5344CB8AC3E}">
        <p14:creationId xmlns:p14="http://schemas.microsoft.com/office/powerpoint/2010/main" val="196628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6"/>
            <a:ext cx="10515600" cy="6135882"/>
          </a:xfrm>
          <a:prstGeom prst="rect">
            <a:avLst/>
          </a:prstGeom>
        </p:spPr>
      </p:pic>
    </p:spTree>
    <p:extLst>
      <p:ext uri="{BB962C8B-B14F-4D97-AF65-F5344CB8AC3E}">
        <p14:creationId xmlns:p14="http://schemas.microsoft.com/office/powerpoint/2010/main" val="320631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a:xfrm>
            <a:off x="646111" y="1490597"/>
            <a:ext cx="10827729" cy="5148197"/>
          </a:xfrm>
        </p:spPr>
        <p:txBody>
          <a:bodyPr>
            <a:normAutofit/>
          </a:bodyPr>
          <a:lstStyle/>
          <a:p>
            <a:r>
              <a:rPr lang="en-US" sz="2400" dirty="0" smtClean="0"/>
              <a:t>Influenza is responsible for hospitalizations and deaths every year</a:t>
            </a:r>
          </a:p>
          <a:p>
            <a:r>
              <a:rPr lang="en-US" sz="2400" dirty="0"/>
              <a:t>Most healthy adults may be able to infect others beginning 1 day before symptoms develop and up to 5 to 7 days after becoming </a:t>
            </a:r>
            <a:r>
              <a:rPr lang="en-US" sz="2400" dirty="0" smtClean="0"/>
              <a:t>sick</a:t>
            </a:r>
          </a:p>
          <a:p>
            <a:pPr lvl="1"/>
            <a:r>
              <a:rPr lang="en-US" sz="2000" dirty="0"/>
              <a:t>Some persons can be infected with the flu virus but have no symptoms. During this time, those persons may still spread the virus to </a:t>
            </a:r>
            <a:r>
              <a:rPr lang="en-US" sz="2000" dirty="0" smtClean="0"/>
              <a:t>others.</a:t>
            </a:r>
            <a:endParaRPr lang="en-US" sz="2000" dirty="0"/>
          </a:p>
          <a:p>
            <a:r>
              <a:rPr lang="en-US" sz="2400" dirty="0" smtClean="0"/>
              <a:t>Certain people are at high </a:t>
            </a:r>
            <a:r>
              <a:rPr lang="en-US" sz="2400" dirty="0"/>
              <a:t>risk of serious complications from the flu</a:t>
            </a:r>
            <a:r>
              <a:rPr lang="en-US" sz="2400" dirty="0" smtClean="0"/>
              <a:t>.</a:t>
            </a:r>
          </a:p>
          <a:p>
            <a:pPr lvl="1"/>
            <a:r>
              <a:rPr lang="en-US" sz="2000" dirty="0" smtClean="0"/>
              <a:t>Include </a:t>
            </a:r>
            <a:r>
              <a:rPr lang="en-US" sz="2000" dirty="0"/>
              <a:t>chronic lung diseases, such as asthma and chronic obstructive pulmonary disease (COPD), diabetes, heart disease, neurologic conditions and </a:t>
            </a:r>
            <a:r>
              <a:rPr lang="en-US" sz="2000" dirty="0" smtClean="0"/>
              <a:t>pregnancy</a:t>
            </a:r>
          </a:p>
          <a:p>
            <a:r>
              <a:rPr lang="en-US" sz="2600" dirty="0"/>
              <a:t>Since health care workers may care for or live with people at high risk for influenza-related complications, it is especially important for them to get vaccinated annually</a:t>
            </a:r>
          </a:p>
        </p:txBody>
      </p:sp>
    </p:spTree>
    <p:extLst>
      <p:ext uri="{BB962C8B-B14F-4D97-AF65-F5344CB8AC3E}">
        <p14:creationId xmlns:p14="http://schemas.microsoft.com/office/powerpoint/2010/main" val="176185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2" y="631767"/>
            <a:ext cx="8512232" cy="5793971"/>
          </a:xfrm>
        </p:spPr>
      </p:pic>
    </p:spTree>
    <p:extLst>
      <p:ext uri="{BB962C8B-B14F-4D97-AF65-F5344CB8AC3E}">
        <p14:creationId xmlns:p14="http://schemas.microsoft.com/office/powerpoint/2010/main" val="204883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HCP Influenza Vaccination Outcomes</a:t>
            </a:r>
            <a:endParaRPr lang="en-US" dirty="0"/>
          </a:p>
        </p:txBody>
      </p:sp>
      <p:sp>
        <p:nvSpPr>
          <p:cNvPr id="3" name="Content Placeholder 2"/>
          <p:cNvSpPr>
            <a:spLocks noGrp="1"/>
          </p:cNvSpPr>
          <p:nvPr>
            <p:ph idx="1"/>
          </p:nvPr>
        </p:nvSpPr>
        <p:spPr>
          <a:xfrm>
            <a:off x="1103312" y="2052918"/>
            <a:ext cx="10318375" cy="4195481"/>
          </a:xfrm>
        </p:spPr>
        <p:txBody>
          <a:bodyPr>
            <a:normAutofit lnSpcReduction="10000"/>
          </a:bodyPr>
          <a:lstStyle/>
          <a:p>
            <a:r>
              <a:rPr lang="en-US" sz="2400" dirty="0" smtClean="0"/>
              <a:t>Prevent HCP from illness (and absenteeism)</a:t>
            </a:r>
          </a:p>
          <a:p>
            <a:r>
              <a:rPr lang="en-US" sz="2400" dirty="0" smtClean="0"/>
              <a:t>Prevent transmission of influenza from HCP to patients and other HCP</a:t>
            </a:r>
          </a:p>
          <a:p>
            <a:r>
              <a:rPr lang="en-US" sz="2400" dirty="0" smtClean="0"/>
              <a:t>Reduce hospital acquired influenza cases</a:t>
            </a:r>
          </a:p>
          <a:p>
            <a:r>
              <a:rPr lang="en-US" sz="2400" dirty="0" smtClean="0"/>
              <a:t>Reduce morbidity and mortality of patients</a:t>
            </a:r>
          </a:p>
          <a:p>
            <a:pPr lvl="1"/>
            <a:r>
              <a:rPr lang="en-US" sz="2400" dirty="0" smtClean="0"/>
              <a:t>ILI (influenza like illness)</a:t>
            </a:r>
          </a:p>
          <a:p>
            <a:pPr lvl="1"/>
            <a:r>
              <a:rPr lang="en-US" sz="2400" dirty="0" smtClean="0"/>
              <a:t>Mortality</a:t>
            </a:r>
          </a:p>
          <a:p>
            <a:r>
              <a:rPr lang="en-US" sz="2400" dirty="0" smtClean="0"/>
              <a:t>Adding other infection control measures improves effectiveness</a:t>
            </a:r>
          </a:p>
          <a:p>
            <a:pPr lvl="1"/>
            <a:r>
              <a:rPr lang="en-US" sz="2400" dirty="0" smtClean="0"/>
              <a:t>Reduce </a:t>
            </a:r>
            <a:r>
              <a:rPr lang="en-US" sz="2400" dirty="0" err="1" smtClean="0"/>
              <a:t>presenteeism</a:t>
            </a:r>
            <a:r>
              <a:rPr lang="en-US" sz="2400" dirty="0" smtClean="0"/>
              <a:t> (being present at work when ill)</a:t>
            </a:r>
          </a:p>
        </p:txBody>
      </p:sp>
    </p:spTree>
    <p:extLst>
      <p:ext uri="{BB962C8B-B14F-4D97-AF65-F5344CB8AC3E}">
        <p14:creationId xmlns:p14="http://schemas.microsoft.com/office/powerpoint/2010/main" val="243336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HCP influenza vaccination work?</a:t>
            </a:r>
            <a:endParaRPr lang="en-US" dirty="0"/>
          </a:p>
        </p:txBody>
      </p:sp>
      <p:sp>
        <p:nvSpPr>
          <p:cNvPr id="3" name="Content Placeholder 2"/>
          <p:cNvSpPr>
            <a:spLocks noGrp="1"/>
          </p:cNvSpPr>
          <p:nvPr>
            <p:ph idx="1"/>
          </p:nvPr>
        </p:nvSpPr>
        <p:spPr>
          <a:xfrm>
            <a:off x="838200" y="1970116"/>
            <a:ext cx="10515600" cy="4613564"/>
          </a:xfrm>
        </p:spPr>
        <p:txBody>
          <a:bodyPr>
            <a:normAutofit/>
          </a:bodyPr>
          <a:lstStyle/>
          <a:p>
            <a:r>
              <a:rPr lang="en-US" dirty="0"/>
              <a:t>Studies have shown that HCP produce better immunity (better vaccine efficacy) than patients </a:t>
            </a:r>
          </a:p>
          <a:p>
            <a:pPr lvl="1"/>
            <a:r>
              <a:rPr lang="en-US" dirty="0"/>
              <a:t>HCP generally healthy adults</a:t>
            </a:r>
          </a:p>
          <a:p>
            <a:pPr lvl="1"/>
            <a:r>
              <a:rPr lang="en-US" dirty="0"/>
              <a:t>Patients often have conditions that make the effectiveness of </a:t>
            </a:r>
            <a:r>
              <a:rPr lang="en-US" dirty="0" smtClean="0"/>
              <a:t>influenza </a:t>
            </a:r>
            <a:r>
              <a:rPr lang="en-US" dirty="0"/>
              <a:t>vaccine less robust (the elderly, those with chronic conditions, the young)</a:t>
            </a:r>
          </a:p>
          <a:p>
            <a:pPr lvl="1"/>
            <a:r>
              <a:rPr lang="en-US" dirty="0"/>
              <a:t>Particularly important in long term nursing facilities with frail elderly</a:t>
            </a:r>
          </a:p>
          <a:p>
            <a:r>
              <a:rPr lang="en-US" dirty="0" smtClean="0"/>
              <a:t>HCP vaccination reduces ILI and all cause mortality in patients</a:t>
            </a:r>
          </a:p>
          <a:p>
            <a:pPr lvl="1"/>
            <a:r>
              <a:rPr lang="en-US" dirty="0" smtClean="0"/>
              <a:t>ILI (influenza like illness) may be caused by many pathogens however influenza infection impacts respiratory tract integrity and may precede other infections</a:t>
            </a:r>
          </a:p>
          <a:p>
            <a:pPr lvl="1"/>
            <a:r>
              <a:rPr lang="en-US" dirty="0" smtClean="0"/>
              <a:t>Vaccination protects against influenza infection and disease (although not always with variable rates of effectiveness) but may be sufficient to provide a reduced risk to others</a:t>
            </a:r>
            <a:endParaRPr lang="en-US" dirty="0"/>
          </a:p>
        </p:txBody>
      </p:sp>
    </p:spTree>
    <p:extLst>
      <p:ext uri="{BB962C8B-B14F-4D97-AF65-F5344CB8AC3E}">
        <p14:creationId xmlns:p14="http://schemas.microsoft.com/office/powerpoint/2010/main" val="160670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Recommendations: ACIP</a:t>
            </a:r>
            <a:endParaRPr lang="en-US" dirty="0"/>
          </a:p>
        </p:txBody>
      </p:sp>
      <p:sp>
        <p:nvSpPr>
          <p:cNvPr id="3" name="Content Placeholder 2"/>
          <p:cNvSpPr>
            <a:spLocks noGrp="1"/>
          </p:cNvSpPr>
          <p:nvPr>
            <p:ph idx="1"/>
          </p:nvPr>
        </p:nvSpPr>
        <p:spPr>
          <a:xfrm>
            <a:off x="646112" y="1853248"/>
            <a:ext cx="10702470" cy="4660286"/>
          </a:xfrm>
        </p:spPr>
        <p:txBody>
          <a:bodyPr>
            <a:normAutofit/>
          </a:bodyPr>
          <a:lstStyle/>
          <a:p>
            <a:r>
              <a:rPr lang="en-US" sz="3000" b="1" u="sng" dirty="0" smtClean="0"/>
              <a:t>All persons older then 6 months should get an annual influenza vaccination</a:t>
            </a:r>
          </a:p>
          <a:p>
            <a:r>
              <a:rPr lang="en-US" sz="3000" b="1" u="sng" dirty="0" smtClean="0"/>
              <a:t>The </a:t>
            </a:r>
            <a:r>
              <a:rPr lang="en-US" sz="3000" b="1" u="sng" dirty="0"/>
              <a:t>Advisory Committee on Immunization Practices (ACIP) recommends that all HCP receive an annual flu vaccination </a:t>
            </a:r>
            <a:endParaRPr lang="en-US" sz="3000" b="1" u="sng" dirty="0" smtClean="0"/>
          </a:p>
          <a:p>
            <a:pPr marL="0" indent="0">
              <a:buNone/>
            </a:pPr>
            <a:r>
              <a:rPr lang="en-US" sz="4400" i="1" dirty="0" smtClean="0"/>
              <a:t>Biggest problem is figuring out the best way to make this happen</a:t>
            </a:r>
            <a:endParaRPr lang="en-US" sz="4400" i="1" dirty="0"/>
          </a:p>
        </p:txBody>
      </p:sp>
    </p:spTree>
    <p:extLst>
      <p:ext uri="{BB962C8B-B14F-4D97-AF65-F5344CB8AC3E}">
        <p14:creationId xmlns:p14="http://schemas.microsoft.com/office/powerpoint/2010/main" val="96480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32015" y="365126"/>
            <a:ext cx="11222181" cy="5827856"/>
          </a:xfrm>
          <a:prstGeom prst="rect">
            <a:avLst/>
          </a:prstGeom>
        </p:spPr>
      </p:pic>
    </p:spTree>
    <p:extLst>
      <p:ext uri="{BB962C8B-B14F-4D97-AF65-F5344CB8AC3E}">
        <p14:creationId xmlns:p14="http://schemas.microsoft.com/office/powerpoint/2010/main" val="188109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in Health Care Providers</a:t>
            </a:r>
            <a:endParaRPr lang="en-US" dirty="0"/>
          </a:p>
        </p:txBody>
      </p:sp>
      <p:sp>
        <p:nvSpPr>
          <p:cNvPr id="3" name="Content Placeholder 2"/>
          <p:cNvSpPr>
            <a:spLocks noGrp="1"/>
          </p:cNvSpPr>
          <p:nvPr>
            <p:ph idx="1"/>
          </p:nvPr>
        </p:nvSpPr>
        <p:spPr>
          <a:xfrm>
            <a:off x="739036" y="2052918"/>
            <a:ext cx="10271342" cy="4195481"/>
          </a:xfrm>
        </p:spPr>
        <p:txBody>
          <a:bodyPr>
            <a:normAutofit/>
          </a:bodyPr>
          <a:lstStyle/>
          <a:p>
            <a:r>
              <a:rPr lang="en-US" sz="2400" dirty="0"/>
              <a:t>Early-season flu vaccination coverage was higher among HCP whose employers required (88.4%) or recommended (65.1%) that they be vaccinated compared with HCP whose employer did not have a requirement or a recommendation regarding flu vaccination (29.8</a:t>
            </a:r>
            <a:r>
              <a:rPr lang="en-US" sz="2400" dirty="0" smtClean="0"/>
              <a:t>%). (data from 2017)</a:t>
            </a:r>
          </a:p>
        </p:txBody>
      </p:sp>
    </p:spTree>
    <p:extLst>
      <p:ext uri="{BB962C8B-B14F-4D97-AF65-F5344CB8AC3E}">
        <p14:creationId xmlns:p14="http://schemas.microsoft.com/office/powerpoint/2010/main" val="3632221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TotalTime>
  <Words>946</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Healthcare Professionals and the Flu Vaccine: Best Practices for Reaching Healthy People 2020 Goals </vt:lpstr>
      <vt:lpstr>PowerPoint Presentation</vt:lpstr>
      <vt:lpstr>What is the Problem?</vt:lpstr>
      <vt:lpstr>PowerPoint Presentation</vt:lpstr>
      <vt:lpstr>HCP Influenza Vaccination Outcomes</vt:lpstr>
      <vt:lpstr>How does HCP influenza vaccination work?</vt:lpstr>
      <vt:lpstr>National Recommendations: ACIP</vt:lpstr>
      <vt:lpstr>PowerPoint Presentation</vt:lpstr>
      <vt:lpstr>Immunization in Health Care Providers</vt:lpstr>
      <vt:lpstr>Immunization rates in Health Care Providers</vt:lpstr>
      <vt:lpstr>PowerPoint Presentation</vt:lpstr>
      <vt:lpstr>Immunization Rates in Health Care Providers</vt:lpstr>
      <vt:lpstr>PowerPoint Presentation</vt:lpstr>
      <vt:lpstr>PowerPoint Presentation</vt:lpstr>
      <vt:lpstr>PowerPoint Presentation</vt:lpstr>
      <vt:lpstr>Success of Influenza Vaccine</vt:lpstr>
      <vt:lpstr>PowerPoint Presentation</vt:lpstr>
      <vt:lpstr>Interventions to promote flu vaccination among HCP each season </vt:lpstr>
      <vt:lpstr>Instituting Mandatory Influenza Policies</vt:lpstr>
    </vt:vector>
  </TitlesOfParts>
  <Company>University Of Nevada,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Professionals and the Flu Vaccine: Best Practices for Reaching Healthy People 2020 Goals </dc:title>
  <dc:creator>Trudy A Larson</dc:creator>
  <cp:lastModifiedBy>Trudy A Larson</cp:lastModifiedBy>
  <cp:revision>1</cp:revision>
  <dcterms:created xsi:type="dcterms:W3CDTF">2019-10-31T21:33:46Z</dcterms:created>
  <dcterms:modified xsi:type="dcterms:W3CDTF">2019-10-31T21:41:19Z</dcterms:modified>
</cp:coreProperties>
</file>