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 id="2147483688" r:id="rId3"/>
    <p:sldMasterId id="2147483719" r:id="rId4"/>
  </p:sldMasterIdLst>
  <p:notesMasterIdLst>
    <p:notesMasterId r:id="rId83"/>
  </p:notesMasterIdLst>
  <p:sldIdLst>
    <p:sldId id="585" r:id="rId5"/>
    <p:sldId id="824" r:id="rId6"/>
    <p:sldId id="386" r:id="rId7"/>
    <p:sldId id="456" r:id="rId8"/>
    <p:sldId id="458" r:id="rId9"/>
    <p:sldId id="810" r:id="rId10"/>
    <p:sldId id="812" r:id="rId11"/>
    <p:sldId id="814" r:id="rId12"/>
    <p:sldId id="815" r:id="rId13"/>
    <p:sldId id="818" r:id="rId14"/>
    <p:sldId id="826" r:id="rId15"/>
    <p:sldId id="825" r:id="rId16"/>
    <p:sldId id="821" r:id="rId17"/>
    <p:sldId id="822" r:id="rId18"/>
    <p:sldId id="773" r:id="rId19"/>
    <p:sldId id="769" r:id="rId20"/>
    <p:sldId id="774" r:id="rId21"/>
    <p:sldId id="535" r:id="rId22"/>
    <p:sldId id="789" r:id="rId23"/>
    <p:sldId id="786" r:id="rId24"/>
    <p:sldId id="537" r:id="rId25"/>
    <p:sldId id="690" r:id="rId26"/>
    <p:sldId id="676" r:id="rId27"/>
    <p:sldId id="677" r:id="rId28"/>
    <p:sldId id="470" r:id="rId29"/>
    <p:sldId id="487" r:id="rId30"/>
    <p:sldId id="750" r:id="rId31"/>
    <p:sldId id="589" r:id="rId32"/>
    <p:sldId id="688" r:id="rId33"/>
    <p:sldId id="272" r:id="rId34"/>
    <p:sldId id="691" r:id="rId35"/>
    <p:sldId id="693" r:id="rId36"/>
    <p:sldId id="694" r:id="rId37"/>
    <p:sldId id="736" r:id="rId38"/>
    <p:sldId id="695" r:id="rId39"/>
    <p:sldId id="696" r:id="rId40"/>
    <p:sldId id="735" r:id="rId41"/>
    <p:sldId id="697" r:id="rId42"/>
    <p:sldId id="698" r:id="rId43"/>
    <p:sldId id="699" r:id="rId44"/>
    <p:sldId id="738" r:id="rId45"/>
    <p:sldId id="700" r:id="rId46"/>
    <p:sldId id="701" r:id="rId47"/>
    <p:sldId id="703" r:id="rId48"/>
    <p:sldId id="704" r:id="rId49"/>
    <p:sldId id="705" r:id="rId50"/>
    <p:sldId id="706" r:id="rId51"/>
    <p:sldId id="707" r:id="rId52"/>
    <p:sldId id="785" r:id="rId53"/>
    <p:sldId id="711" r:id="rId54"/>
    <p:sldId id="716" r:id="rId55"/>
    <p:sldId id="717" r:id="rId56"/>
    <p:sldId id="712" r:id="rId57"/>
    <p:sldId id="753" r:id="rId58"/>
    <p:sldId id="756" r:id="rId59"/>
    <p:sldId id="713" r:id="rId60"/>
    <p:sldId id="745" r:id="rId61"/>
    <p:sldId id="714" r:id="rId62"/>
    <p:sldId id="715" r:id="rId63"/>
    <p:sldId id="795" r:id="rId64"/>
    <p:sldId id="718" r:id="rId65"/>
    <p:sldId id="719" r:id="rId66"/>
    <p:sldId id="720" r:id="rId67"/>
    <p:sldId id="721" r:id="rId68"/>
    <p:sldId id="722" r:id="rId69"/>
    <p:sldId id="808" r:id="rId70"/>
    <p:sldId id="807" r:id="rId71"/>
    <p:sldId id="723" r:id="rId72"/>
    <p:sldId id="747" r:id="rId73"/>
    <p:sldId id="746" r:id="rId74"/>
    <p:sldId id="754" r:id="rId75"/>
    <p:sldId id="728" r:id="rId76"/>
    <p:sldId id="791" r:id="rId77"/>
    <p:sldId id="792" r:id="rId78"/>
    <p:sldId id="793" r:id="rId79"/>
    <p:sldId id="602" r:id="rId80"/>
    <p:sldId id="448" r:id="rId81"/>
    <p:sldId id="784" r:id="rId8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3B9"/>
    <a:srgbClr val="7CBF33"/>
    <a:srgbClr val="F2F2F2"/>
    <a:srgbClr val="FFFFFF"/>
    <a:srgbClr val="33CC33"/>
    <a:srgbClr val="C7380B"/>
    <a:srgbClr val="E05406"/>
    <a:srgbClr val="CB7047"/>
    <a:srgbClr val="4572A7"/>
    <a:srgbClr val="96B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3907" autoAdjust="0"/>
    <p:restoredTop sz="62415" autoAdjust="0"/>
  </p:normalViewPr>
  <p:slideViewPr>
    <p:cSldViewPr>
      <p:cViewPr varScale="1">
        <p:scale>
          <a:sx n="68" d="100"/>
          <a:sy n="68" d="100"/>
        </p:scale>
        <p:origin x="1580" y="56"/>
      </p:cViewPr>
      <p:guideLst>
        <p:guide orient="horz" pos="3456"/>
        <p:guide pos="816"/>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9647671159749"/>
          <c:y val="4.0993539269129818E-2"/>
          <c:w val="0.81281073446327679"/>
          <c:h val="0.58493902685241272"/>
        </c:manualLayout>
      </c:layout>
      <c:barChart>
        <c:barDir val="col"/>
        <c:grouping val="clustered"/>
        <c:varyColors val="0"/>
        <c:ser>
          <c:idx val="0"/>
          <c:order val="0"/>
          <c:tx>
            <c:strRef>
              <c:f>Sheet1!$C$3</c:f>
              <c:strCache>
                <c:ptCount val="1"/>
                <c:pt idx="0">
                  <c:v>2003-2006</c:v>
                </c:pt>
              </c:strCache>
            </c:strRef>
          </c:tx>
          <c:spPr>
            <a:solidFill>
              <a:schemeClr val="accent1"/>
            </a:solidFill>
            <a:ln>
              <a:noFill/>
            </a:ln>
            <a:effectLst/>
          </c:spPr>
          <c:invertIfNegative val="0"/>
          <c:errBars>
            <c:errBarType val="both"/>
            <c:errValType val="cust"/>
            <c:noEndCap val="0"/>
            <c:plus>
              <c:numRef>
                <c:f>Sheet1!$G$4:$G$14</c:f>
                <c:numCache>
                  <c:formatCode>General</c:formatCode>
                  <c:ptCount val="11"/>
                  <c:pt idx="0">
                    <c:v>3.5</c:v>
                  </c:pt>
                  <c:pt idx="1">
                    <c:v>3.1999999999999993</c:v>
                  </c:pt>
                  <c:pt idx="2">
                    <c:v>2.9000000000000004</c:v>
                  </c:pt>
                  <c:pt idx="4">
                    <c:v>7.5999999999999943</c:v>
                  </c:pt>
                  <c:pt idx="5">
                    <c:v>6.7000000000000028</c:v>
                  </c:pt>
                  <c:pt idx="6">
                    <c:v>4.1999999999999993</c:v>
                  </c:pt>
                  <c:pt idx="8">
                    <c:v>3.9000000000000057</c:v>
                  </c:pt>
                  <c:pt idx="9">
                    <c:v>6.3999999999999986</c:v>
                  </c:pt>
                  <c:pt idx="10">
                    <c:v>3.6999999999999993</c:v>
                  </c:pt>
                </c:numCache>
              </c:numRef>
            </c:plus>
            <c:minus>
              <c:numRef>
                <c:f>Sheet1!$F$4:$F$14</c:f>
                <c:numCache>
                  <c:formatCode>General</c:formatCode>
                  <c:ptCount val="11"/>
                  <c:pt idx="0">
                    <c:v>3.3999999999999986</c:v>
                  </c:pt>
                  <c:pt idx="1">
                    <c:v>2.8000000000000007</c:v>
                  </c:pt>
                  <c:pt idx="2">
                    <c:v>2.3000000000000007</c:v>
                  </c:pt>
                  <c:pt idx="4">
                    <c:v>7.7000000000000028</c:v>
                  </c:pt>
                  <c:pt idx="5">
                    <c:v>6.0999999999999979</c:v>
                  </c:pt>
                  <c:pt idx="6">
                    <c:v>3.5999999999999996</c:v>
                  </c:pt>
                  <c:pt idx="8">
                    <c:v>3.8999999999999986</c:v>
                  </c:pt>
                  <c:pt idx="9">
                    <c:v>5.5</c:v>
                  </c:pt>
                  <c:pt idx="10">
                    <c:v>3</c:v>
                  </c:pt>
                </c:numCache>
              </c:numRef>
            </c:minus>
            <c:spPr>
              <a:noFill/>
              <a:ln w="9525" cap="flat" cmpd="sng" algn="ctr">
                <a:solidFill>
                  <a:schemeClr val="tx1">
                    <a:lumMod val="65000"/>
                    <a:lumOff val="35000"/>
                  </a:schemeClr>
                </a:solidFill>
                <a:round/>
              </a:ln>
              <a:effectLst/>
            </c:spPr>
          </c:errBars>
          <c:cat>
            <c:multiLvlStrRef>
              <c:f>Sheet1!$A$4:$B$14</c:f>
              <c:multiLvlStrCache>
                <c:ptCount val="11"/>
                <c:lvl>
                  <c:pt idx="0">
                    <c:v>Any HPV</c:v>
                  </c:pt>
                  <c:pt idx="1">
                    <c:v>Non 4vHPV HR </c:v>
                  </c:pt>
                  <c:pt idx="2">
                    <c:v>4vHPV </c:v>
                  </c:pt>
                  <c:pt idx="4">
                    <c:v>Any HPV</c:v>
                  </c:pt>
                  <c:pt idx="5">
                    <c:v>Non 4vHPV HR </c:v>
                  </c:pt>
                  <c:pt idx="6">
                    <c:v>4vHPV </c:v>
                  </c:pt>
                  <c:pt idx="8">
                    <c:v>Any HPV</c:v>
                  </c:pt>
                  <c:pt idx="9">
                    <c:v>Non 4vHPV HR </c:v>
                  </c:pt>
                  <c:pt idx="10">
                    <c:v>4vHPV </c:v>
                  </c:pt>
                </c:lvl>
                <c:lvl>
                  <c:pt idx="0">
                    <c:v>14-19 years</c:v>
                  </c:pt>
                  <c:pt idx="4">
                    <c:v>20-24 years</c:v>
                  </c:pt>
                  <c:pt idx="8">
                    <c:v>25-29 years</c:v>
                  </c:pt>
                </c:lvl>
              </c:multiLvlStrCache>
            </c:multiLvlStrRef>
          </c:cat>
          <c:val>
            <c:numRef>
              <c:f>Sheet1!$C$4:$C$14</c:f>
              <c:numCache>
                <c:formatCode>General</c:formatCode>
                <c:ptCount val="11"/>
                <c:pt idx="0">
                  <c:v>32.9</c:v>
                </c:pt>
                <c:pt idx="1">
                  <c:v>20.7</c:v>
                </c:pt>
                <c:pt idx="2">
                  <c:v>11.5</c:v>
                </c:pt>
                <c:pt idx="4">
                  <c:v>53.7</c:v>
                </c:pt>
                <c:pt idx="5">
                  <c:v>32.9</c:v>
                </c:pt>
                <c:pt idx="6">
                  <c:v>18.5</c:v>
                </c:pt>
                <c:pt idx="8">
                  <c:v>46.8</c:v>
                </c:pt>
                <c:pt idx="9">
                  <c:v>24.6</c:v>
                </c:pt>
                <c:pt idx="10">
                  <c:v>11.8</c:v>
                </c:pt>
              </c:numCache>
            </c:numRef>
          </c:val>
          <c:extLst xmlns:c16r2="http://schemas.microsoft.com/office/drawing/2015/06/chart">
            <c:ext xmlns:c16="http://schemas.microsoft.com/office/drawing/2014/chart" uri="{C3380CC4-5D6E-409C-BE32-E72D297353CC}">
              <c16:uniqueId val="{00000000-3294-4A2D-9341-5B36E21CF98A}"/>
            </c:ext>
          </c:extLst>
        </c:ser>
        <c:ser>
          <c:idx val="1"/>
          <c:order val="1"/>
          <c:tx>
            <c:strRef>
              <c:f>Sheet1!$D$3</c:f>
              <c:strCache>
                <c:ptCount val="1"/>
                <c:pt idx="0">
                  <c:v>2009-2012</c:v>
                </c:pt>
              </c:strCache>
            </c:strRef>
          </c:tx>
          <c:spPr>
            <a:solidFill>
              <a:srgbClr val="AD5395"/>
            </a:solidFill>
            <a:ln>
              <a:noFill/>
            </a:ln>
            <a:effectLst/>
          </c:spPr>
          <c:invertIfNegative val="0"/>
          <c:errBars>
            <c:errBarType val="both"/>
            <c:errValType val="cust"/>
            <c:noEndCap val="0"/>
            <c:plus>
              <c:numRef>
                <c:f>Sheet1!$J$4:$J$14</c:f>
                <c:numCache>
                  <c:formatCode>General</c:formatCode>
                  <c:ptCount val="11"/>
                  <c:pt idx="0">
                    <c:v>4.8999999999999986</c:v>
                  </c:pt>
                  <c:pt idx="1">
                    <c:v>4.7999999999999972</c:v>
                  </c:pt>
                  <c:pt idx="2">
                    <c:v>2.5</c:v>
                  </c:pt>
                  <c:pt idx="4">
                    <c:v>5.3000000000000043</c:v>
                  </c:pt>
                  <c:pt idx="5">
                    <c:v>6.5</c:v>
                  </c:pt>
                  <c:pt idx="6">
                    <c:v>3.9000000000000004</c:v>
                  </c:pt>
                  <c:pt idx="8">
                    <c:v>5.3999999999999986</c:v>
                  </c:pt>
                  <c:pt idx="9">
                    <c:v>4.7999999999999972</c:v>
                  </c:pt>
                  <c:pt idx="10">
                    <c:v>3.7000000000000011</c:v>
                  </c:pt>
                </c:numCache>
              </c:numRef>
            </c:plus>
            <c:minus>
              <c:numRef>
                <c:f>Sheet1!$I$4:$I$14</c:f>
                <c:numCache>
                  <c:formatCode>General</c:formatCode>
                  <c:ptCount val="11"/>
                  <c:pt idx="0">
                    <c:v>4.5</c:v>
                  </c:pt>
                  <c:pt idx="1">
                    <c:v>3.9000000000000021</c:v>
                  </c:pt>
                  <c:pt idx="2">
                    <c:v>1.5999999999999996</c:v>
                  </c:pt>
                  <c:pt idx="4">
                    <c:v>5.3999999999999986</c:v>
                  </c:pt>
                  <c:pt idx="5">
                    <c:v>5.9999999999999964</c:v>
                  </c:pt>
                  <c:pt idx="6">
                    <c:v>3</c:v>
                  </c:pt>
                  <c:pt idx="8">
                    <c:v>5.3000000000000043</c:v>
                  </c:pt>
                  <c:pt idx="9">
                    <c:v>4.2000000000000028</c:v>
                  </c:pt>
                  <c:pt idx="10">
                    <c:v>3</c:v>
                  </c:pt>
                </c:numCache>
              </c:numRef>
            </c:minus>
            <c:spPr>
              <a:noFill/>
              <a:ln w="9525" cap="flat" cmpd="sng" algn="ctr">
                <a:solidFill>
                  <a:schemeClr val="tx1">
                    <a:lumMod val="65000"/>
                    <a:lumOff val="35000"/>
                  </a:schemeClr>
                </a:solidFill>
                <a:round/>
              </a:ln>
              <a:effectLst/>
            </c:spPr>
          </c:errBars>
          <c:cat>
            <c:multiLvlStrRef>
              <c:f>Sheet1!$A$4:$B$14</c:f>
              <c:multiLvlStrCache>
                <c:ptCount val="11"/>
                <c:lvl>
                  <c:pt idx="0">
                    <c:v>Any HPV</c:v>
                  </c:pt>
                  <c:pt idx="1">
                    <c:v>Non 4vHPV HR </c:v>
                  </c:pt>
                  <c:pt idx="2">
                    <c:v>4vHPV </c:v>
                  </c:pt>
                  <c:pt idx="4">
                    <c:v>Any HPV</c:v>
                  </c:pt>
                  <c:pt idx="5">
                    <c:v>Non 4vHPV HR </c:v>
                  </c:pt>
                  <c:pt idx="6">
                    <c:v>4vHPV </c:v>
                  </c:pt>
                  <c:pt idx="8">
                    <c:v>Any HPV</c:v>
                  </c:pt>
                  <c:pt idx="9">
                    <c:v>Non 4vHPV HR </c:v>
                  </c:pt>
                  <c:pt idx="10">
                    <c:v>4vHPV </c:v>
                  </c:pt>
                </c:lvl>
                <c:lvl>
                  <c:pt idx="0">
                    <c:v>14-19 years</c:v>
                  </c:pt>
                  <c:pt idx="4">
                    <c:v>20-24 years</c:v>
                  </c:pt>
                  <c:pt idx="8">
                    <c:v>25-29 years</c:v>
                  </c:pt>
                </c:lvl>
              </c:multiLvlStrCache>
            </c:multiLvlStrRef>
          </c:cat>
          <c:val>
            <c:numRef>
              <c:f>Sheet1!$D$4:$D$14</c:f>
              <c:numCache>
                <c:formatCode>General</c:formatCode>
                <c:ptCount val="11"/>
                <c:pt idx="0">
                  <c:v>29</c:v>
                </c:pt>
                <c:pt idx="1">
                  <c:v>18.600000000000001</c:v>
                </c:pt>
                <c:pt idx="2">
                  <c:v>4.3</c:v>
                </c:pt>
                <c:pt idx="4">
                  <c:v>57.9</c:v>
                </c:pt>
                <c:pt idx="5">
                  <c:v>36.799999999999997</c:v>
                </c:pt>
                <c:pt idx="6">
                  <c:v>12.1</c:v>
                </c:pt>
                <c:pt idx="8">
                  <c:v>49.1</c:v>
                </c:pt>
                <c:pt idx="9">
                  <c:v>28.1</c:v>
                </c:pt>
                <c:pt idx="10">
                  <c:v>11.7</c:v>
                </c:pt>
              </c:numCache>
            </c:numRef>
          </c:val>
          <c:extLst xmlns:c16r2="http://schemas.microsoft.com/office/drawing/2015/06/chart">
            <c:ext xmlns:c16="http://schemas.microsoft.com/office/drawing/2014/chart" uri="{C3380CC4-5D6E-409C-BE32-E72D297353CC}">
              <c16:uniqueId val="{00000001-3294-4A2D-9341-5B36E21CF98A}"/>
            </c:ext>
          </c:extLst>
        </c:ser>
        <c:dLbls>
          <c:showLegendKey val="0"/>
          <c:showVal val="0"/>
          <c:showCatName val="0"/>
          <c:showSerName val="0"/>
          <c:showPercent val="0"/>
          <c:showBubbleSize val="0"/>
        </c:dLbls>
        <c:gapWidth val="150"/>
        <c:axId val="312186896"/>
        <c:axId val="310255512"/>
      </c:barChart>
      <c:catAx>
        <c:axId val="31218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bg2">
                    <a:lumMod val="50000"/>
                  </a:schemeClr>
                </a:solidFill>
                <a:latin typeface="+mn-lt"/>
                <a:ea typeface="+mn-ea"/>
                <a:cs typeface="+mn-cs"/>
              </a:defRPr>
            </a:pPr>
            <a:endParaRPr lang="en-US"/>
          </a:p>
        </c:txPr>
        <c:crossAx val="310255512"/>
        <c:crosses val="autoZero"/>
        <c:auto val="1"/>
        <c:lblAlgn val="ctr"/>
        <c:lblOffset val="100"/>
        <c:noMultiLvlLbl val="0"/>
      </c:catAx>
      <c:valAx>
        <c:axId val="310255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lumMod val="50000"/>
                      </a:schemeClr>
                    </a:solidFill>
                    <a:latin typeface="+mn-lt"/>
                    <a:ea typeface="+mn-ea"/>
                    <a:cs typeface="+mn-cs"/>
                  </a:defRPr>
                </a:pPr>
                <a:r>
                  <a:rPr lang="en-US" sz="1800" dirty="0">
                    <a:solidFill>
                      <a:schemeClr val="bg2">
                        <a:lumMod val="50000"/>
                      </a:schemeClr>
                    </a:solidFill>
                  </a:rPr>
                  <a:t>Prevalence,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lumMod val="50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lumMod val="50000"/>
                  </a:schemeClr>
                </a:solidFill>
                <a:latin typeface="+mn-lt"/>
                <a:ea typeface="+mn-ea"/>
                <a:cs typeface="+mn-cs"/>
              </a:defRPr>
            </a:pPr>
            <a:endParaRPr lang="en-US"/>
          </a:p>
        </c:txPr>
        <c:crossAx val="312186896"/>
        <c:crosses val="autoZero"/>
        <c:crossBetween val="between"/>
      </c:valAx>
      <c:spPr>
        <a:noFill/>
        <a:ln>
          <a:noFill/>
        </a:ln>
        <a:effectLst/>
      </c:spPr>
    </c:plotArea>
    <c:legend>
      <c:legendPos val="r"/>
      <c:layout>
        <c:manualLayout>
          <c:xMode val="edge"/>
          <c:yMode val="edge"/>
          <c:x val="0.71876154369592693"/>
          <c:y val="6.6805230179742936E-2"/>
          <c:w val="0.2468431647315272"/>
          <c:h val="0.1059544675906541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5149541492498"/>
          <c:y val="2.7120650947939862E-2"/>
          <c:w val="0.75584295157297721"/>
          <c:h val="0.85633624870373637"/>
        </c:manualLayout>
      </c:layout>
      <c:lineChart>
        <c:grouping val="standard"/>
        <c:varyColors val="0"/>
        <c:ser>
          <c:idx val="1"/>
          <c:order val="1"/>
          <c:tx>
            <c:strRef>
              <c:f>'Source data'!$C$1</c:f>
              <c:strCache>
                <c:ptCount val="1"/>
                <c:pt idx="0">
                  <c:v>≥1 Tdap</c:v>
                </c:pt>
              </c:strCache>
            </c:strRef>
          </c:tx>
          <c:spPr>
            <a:ln w="38100">
              <a:solidFill>
                <a:srgbClr val="7030A0"/>
              </a:solidFill>
              <a:prstDash val="lgDashDotDot"/>
            </a:ln>
          </c:spPr>
          <c:marker>
            <c:symbol val="square"/>
            <c:size val="4"/>
            <c:spPr>
              <a:solidFill>
                <a:srgbClr val="7030A0"/>
              </a:solidFill>
              <a:ln>
                <a:noFill/>
              </a:ln>
            </c:spPr>
          </c:marker>
          <c:dPt>
            <c:idx val="8"/>
            <c:bubble3D val="0"/>
            <c:spPr>
              <a:ln w="38100">
                <a:solidFill>
                  <a:srgbClr val="7030A0"/>
                </a:solidFill>
                <a:prstDash val="lgDashDotDot"/>
              </a:ln>
            </c:spPr>
            <c:extLst xmlns:c16r2="http://schemas.microsoft.com/office/drawing/2015/06/chart">
              <c:ext xmlns:c16="http://schemas.microsoft.com/office/drawing/2014/chart" uri="{C3380CC4-5D6E-409C-BE32-E72D297353CC}">
                <c16:uniqueId val="{00000001-5CB3-46F3-9EBF-569DEC17F7E6}"/>
              </c:ext>
            </c:extLst>
          </c:dPt>
          <c:dPt>
            <c:idx val="9"/>
            <c:bubble3D val="0"/>
            <c:spPr>
              <a:ln w="38100">
                <a:solidFill>
                  <a:srgbClr val="7030A0"/>
                </a:solidFill>
                <a:prstDash val="lgDashDotDot"/>
              </a:ln>
            </c:spPr>
            <c:extLst xmlns:c16r2="http://schemas.microsoft.com/office/drawing/2015/06/chart">
              <c:ext xmlns:c16="http://schemas.microsoft.com/office/drawing/2014/chart" uri="{C3380CC4-5D6E-409C-BE32-E72D297353CC}">
                <c16:uniqueId val="{00000003-5CB3-46F3-9EBF-569DEC17F7E6}"/>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data'!$C$2:$C$11</c:f>
              <c:numCache>
                <c:formatCode>0.0</c:formatCode>
                <c:ptCount val="10"/>
                <c:pt idx="0">
                  <c:v>10.8</c:v>
                </c:pt>
                <c:pt idx="1">
                  <c:v>30.4</c:v>
                </c:pt>
                <c:pt idx="2">
                  <c:v>40.799999999999997</c:v>
                </c:pt>
                <c:pt idx="3">
                  <c:v>55.6</c:v>
                </c:pt>
                <c:pt idx="4">
                  <c:v>68.7</c:v>
                </c:pt>
                <c:pt idx="5">
                  <c:v>78.2</c:v>
                </c:pt>
                <c:pt idx="6">
                  <c:v>84.6</c:v>
                </c:pt>
                <c:pt idx="7">
                  <c:v>86</c:v>
                </c:pt>
              </c:numCache>
            </c:numRef>
          </c:val>
          <c:smooth val="0"/>
          <c:extLst xmlns:c16r2="http://schemas.microsoft.com/office/drawing/2015/06/chart">
            <c:ext xmlns:c16="http://schemas.microsoft.com/office/drawing/2014/chart" uri="{C3380CC4-5D6E-409C-BE32-E72D297353CC}">
              <c16:uniqueId val="{00000004-5CB3-46F3-9EBF-569DEC17F7E6}"/>
            </c:ext>
          </c:extLst>
        </c:ser>
        <c:ser>
          <c:idx val="2"/>
          <c:order val="2"/>
          <c:tx>
            <c:strRef>
              <c:f>'Source data'!$D$1</c:f>
              <c:strCache>
                <c:ptCount val="1"/>
                <c:pt idx="0">
                  <c:v>Column1</c:v>
                </c:pt>
              </c:strCache>
            </c:strRef>
          </c:tx>
          <c:spPr>
            <a:ln w="38100">
              <a:solidFill>
                <a:srgbClr val="7030A0"/>
              </a:solidFill>
              <a:prstDash val="sysDash"/>
              <a:headEnd type="none"/>
            </a:ln>
          </c:spPr>
          <c:marker>
            <c:symbol val="square"/>
            <c:size val="4"/>
            <c:spPr>
              <a:solidFill>
                <a:srgbClr val="7030A0"/>
              </a:solidFill>
              <a:ln>
                <a:noFill/>
              </a:ln>
            </c:spPr>
          </c:marker>
          <c:dPt>
            <c:idx val="7"/>
            <c:bubble3D val="0"/>
            <c:extLst xmlns:c16r2="http://schemas.microsoft.com/office/drawing/2015/06/chart">
              <c:ext xmlns:c16="http://schemas.microsoft.com/office/drawing/2014/chart" uri="{C3380CC4-5D6E-409C-BE32-E72D297353CC}">
                <c16:uniqueId val="{00000005-5CB3-46F3-9EBF-569DEC17F7E6}"/>
              </c:ext>
            </c:extLst>
          </c:dPt>
          <c:dPt>
            <c:idx val="8"/>
            <c:bubble3D val="0"/>
            <c:spPr>
              <a:ln w="38100">
                <a:solidFill>
                  <a:srgbClr val="7030A0"/>
                </a:solidFill>
                <a:prstDash val="solid"/>
                <a:headEnd type="none"/>
              </a:ln>
            </c:spPr>
            <c:extLst xmlns:c16r2="http://schemas.microsoft.com/office/drawing/2015/06/chart">
              <c:ext xmlns:c16="http://schemas.microsoft.com/office/drawing/2014/chart" uri="{C3380CC4-5D6E-409C-BE32-E72D297353CC}">
                <c16:uniqueId val="{00000007-5CB3-46F3-9EBF-569DEC17F7E6}"/>
              </c:ext>
            </c:extLst>
          </c:dPt>
          <c:dPt>
            <c:idx val="9"/>
            <c:bubble3D val="0"/>
            <c:spPr>
              <a:ln w="38100">
                <a:solidFill>
                  <a:srgbClr val="7030A0"/>
                </a:solidFill>
                <a:prstDash val="solid"/>
                <a:headEnd type="none"/>
              </a:ln>
            </c:spPr>
            <c:extLst xmlns:c16r2="http://schemas.microsoft.com/office/drawing/2015/06/chart">
              <c:ext xmlns:c16="http://schemas.microsoft.com/office/drawing/2014/chart" uri="{C3380CC4-5D6E-409C-BE32-E72D297353CC}">
                <c16:uniqueId val="{00000009-5CB3-46F3-9EBF-569DEC17F7E6}"/>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data'!$D$2:$D$11</c:f>
              <c:numCache>
                <c:formatCode>General</c:formatCode>
                <c:ptCount val="10"/>
                <c:pt idx="7" formatCode="0.0">
                  <c:v>84.7</c:v>
                </c:pt>
                <c:pt idx="8" formatCode="0.0">
                  <c:v>87.6</c:v>
                </c:pt>
                <c:pt idx="9" formatCode="0.0">
                  <c:v>86.4</c:v>
                </c:pt>
              </c:numCache>
            </c:numRef>
          </c:val>
          <c:smooth val="0"/>
          <c:extLst xmlns:c16r2="http://schemas.microsoft.com/office/drawing/2015/06/chart">
            <c:ext xmlns:c16="http://schemas.microsoft.com/office/drawing/2014/chart" uri="{C3380CC4-5D6E-409C-BE32-E72D297353CC}">
              <c16:uniqueId val="{0000000A-5CB3-46F3-9EBF-569DEC17F7E6}"/>
            </c:ext>
          </c:extLst>
        </c:ser>
        <c:ser>
          <c:idx val="3"/>
          <c:order val="3"/>
          <c:tx>
            <c:strRef>
              <c:f>'Source data'!$E$1</c:f>
              <c:strCache>
                <c:ptCount val="1"/>
                <c:pt idx="0">
                  <c:v>≥1 MenACWY†</c:v>
                </c:pt>
              </c:strCache>
            </c:strRef>
          </c:tx>
          <c:spPr>
            <a:ln w="38100">
              <a:solidFill>
                <a:srgbClr val="00B050"/>
              </a:solidFill>
              <a:prstDash val="sysDot"/>
            </a:ln>
          </c:spPr>
          <c:marker>
            <c:symbol val="diamond"/>
            <c:size val="4"/>
            <c:spPr>
              <a:solidFill>
                <a:srgbClr val="00B050"/>
              </a:solidFill>
              <a:ln>
                <a:noFill/>
              </a:ln>
            </c:spPr>
          </c:marker>
          <c:dPt>
            <c:idx val="8"/>
            <c:bubble3D val="0"/>
            <c:extLst xmlns:c16r2="http://schemas.microsoft.com/office/drawing/2015/06/chart">
              <c:ext xmlns:c16="http://schemas.microsoft.com/office/drawing/2014/chart" uri="{C3380CC4-5D6E-409C-BE32-E72D297353CC}">
                <c16:uniqueId val="{0000000B-5CB3-46F3-9EBF-569DEC17F7E6}"/>
              </c:ext>
            </c:extLst>
          </c:dPt>
          <c:dPt>
            <c:idx val="9"/>
            <c:bubble3D val="0"/>
            <c:extLst xmlns:c16r2="http://schemas.microsoft.com/office/drawing/2015/06/chart">
              <c:ext xmlns:c16="http://schemas.microsoft.com/office/drawing/2014/chart" uri="{C3380CC4-5D6E-409C-BE32-E72D297353CC}">
                <c16:uniqueId val="{0000000C-5CB3-46F3-9EBF-569DEC17F7E6}"/>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data'!$E$2:$E$11</c:f>
              <c:numCache>
                <c:formatCode>0.0</c:formatCode>
                <c:ptCount val="10"/>
                <c:pt idx="0">
                  <c:v>11.7</c:v>
                </c:pt>
                <c:pt idx="1">
                  <c:v>32.4</c:v>
                </c:pt>
                <c:pt idx="2">
                  <c:v>41.8</c:v>
                </c:pt>
                <c:pt idx="3">
                  <c:v>53.6</c:v>
                </c:pt>
                <c:pt idx="4">
                  <c:v>62.7</c:v>
                </c:pt>
                <c:pt idx="5">
                  <c:v>70.5</c:v>
                </c:pt>
                <c:pt idx="6">
                  <c:v>74</c:v>
                </c:pt>
                <c:pt idx="7">
                  <c:v>77.8</c:v>
                </c:pt>
              </c:numCache>
            </c:numRef>
          </c:val>
          <c:smooth val="0"/>
          <c:extLst xmlns:c16r2="http://schemas.microsoft.com/office/drawing/2015/06/chart">
            <c:ext xmlns:c16="http://schemas.microsoft.com/office/drawing/2014/chart" uri="{C3380CC4-5D6E-409C-BE32-E72D297353CC}">
              <c16:uniqueId val="{0000000D-5CB3-46F3-9EBF-569DEC17F7E6}"/>
            </c:ext>
          </c:extLst>
        </c:ser>
        <c:ser>
          <c:idx val="4"/>
          <c:order val="4"/>
          <c:tx>
            <c:strRef>
              <c:f>'Source data'!$F$1</c:f>
              <c:strCache>
                <c:ptCount val="1"/>
                <c:pt idx="0">
                  <c:v>Column2</c:v>
                </c:pt>
              </c:strCache>
            </c:strRef>
          </c:tx>
          <c:spPr>
            <a:ln w="38100">
              <a:solidFill>
                <a:srgbClr val="00B050"/>
              </a:solidFill>
              <a:prstDash val="solid"/>
            </a:ln>
          </c:spPr>
          <c:marker>
            <c:symbol val="diamond"/>
            <c:size val="4"/>
            <c:spPr>
              <a:solidFill>
                <a:srgbClr val="00B050"/>
              </a:solidFill>
              <a:ln>
                <a:noFill/>
              </a:ln>
            </c:spPr>
          </c:marker>
          <c:dPt>
            <c:idx val="8"/>
            <c:bubble3D val="0"/>
            <c:extLst xmlns:c16r2="http://schemas.microsoft.com/office/drawing/2015/06/chart">
              <c:ext xmlns:c16="http://schemas.microsoft.com/office/drawing/2014/chart" uri="{C3380CC4-5D6E-409C-BE32-E72D297353CC}">
                <c16:uniqueId val="{0000000E-5CB3-46F3-9EBF-569DEC17F7E6}"/>
              </c:ext>
            </c:extLst>
          </c:dPt>
          <c:dPt>
            <c:idx val="9"/>
            <c:bubble3D val="0"/>
            <c:extLst xmlns:c16r2="http://schemas.microsoft.com/office/drawing/2015/06/chart">
              <c:ext xmlns:c16="http://schemas.microsoft.com/office/drawing/2014/chart" uri="{C3380CC4-5D6E-409C-BE32-E72D297353CC}">
                <c16:uniqueId val="{0000000F-5CB3-46F3-9EBF-569DEC17F7E6}"/>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data'!$F$2:$F$11</c:f>
              <c:numCache>
                <c:formatCode>General</c:formatCode>
                <c:ptCount val="10"/>
                <c:pt idx="7" formatCode="0.0">
                  <c:v>76.599999999999994</c:v>
                </c:pt>
                <c:pt idx="8" formatCode="0.0">
                  <c:v>79.3</c:v>
                </c:pt>
                <c:pt idx="9" formatCode="0.0">
                  <c:v>81.3</c:v>
                </c:pt>
              </c:numCache>
            </c:numRef>
          </c:val>
          <c:smooth val="0"/>
          <c:extLst xmlns:c16r2="http://schemas.microsoft.com/office/drawing/2015/06/chart">
            <c:ext xmlns:c16="http://schemas.microsoft.com/office/drawing/2014/chart" uri="{C3380CC4-5D6E-409C-BE32-E72D297353CC}">
              <c16:uniqueId val="{00000010-5CB3-46F3-9EBF-569DEC17F7E6}"/>
            </c:ext>
          </c:extLst>
        </c:ser>
        <c:ser>
          <c:idx val="5"/>
          <c:order val="5"/>
          <c:tx>
            <c:strRef>
              <c:f>'Source data'!$G$1</c:f>
              <c:strCache>
                <c:ptCount val="1"/>
                <c:pt idx="0">
                  <c:v>≥2 MenACWY§</c:v>
                </c:pt>
              </c:strCache>
            </c:strRef>
          </c:tx>
          <c:spPr>
            <a:ln w="38100">
              <a:solidFill>
                <a:srgbClr val="92D050"/>
              </a:solidFill>
            </a:ln>
          </c:spPr>
          <c:marker>
            <c:symbol val="star"/>
            <c:size val="4"/>
            <c:spPr>
              <a:noFill/>
              <a:ln>
                <a:solidFill>
                  <a:srgbClr val="92D050"/>
                </a:solidFill>
              </a:ln>
            </c:spPr>
          </c:marker>
          <c:dPt>
            <c:idx val="8"/>
            <c:bubble3D val="0"/>
            <c:extLst xmlns:c16r2="http://schemas.microsoft.com/office/drawing/2015/06/chart">
              <c:ext xmlns:c16="http://schemas.microsoft.com/office/drawing/2014/chart" uri="{C3380CC4-5D6E-409C-BE32-E72D297353CC}">
                <c16:uniqueId val="{00000011-5CB3-46F3-9EBF-569DEC17F7E6}"/>
              </c:ext>
            </c:extLst>
          </c:dPt>
          <c:dPt>
            <c:idx val="9"/>
            <c:bubble3D val="0"/>
            <c:spPr>
              <a:ln w="38100">
                <a:solidFill>
                  <a:srgbClr val="92D050"/>
                </a:solidFill>
                <a:prstDash val="solid"/>
              </a:ln>
            </c:spPr>
            <c:extLst xmlns:c16r2="http://schemas.microsoft.com/office/drawing/2015/06/chart">
              <c:ext xmlns:c16="http://schemas.microsoft.com/office/drawing/2014/chart" uri="{C3380CC4-5D6E-409C-BE32-E72D297353CC}">
                <c16:uniqueId val="{00000013-5CB3-46F3-9EBF-569DEC17F7E6}"/>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data'!$G$2:$G$11</c:f>
              <c:numCache>
                <c:formatCode>General</c:formatCode>
                <c:ptCount val="10"/>
                <c:pt idx="8" formatCode="0.0">
                  <c:v>28.5</c:v>
                </c:pt>
                <c:pt idx="9" formatCode="0.0">
                  <c:v>33.299999999999997</c:v>
                </c:pt>
              </c:numCache>
            </c:numRef>
          </c:val>
          <c:smooth val="0"/>
          <c:extLst xmlns:c16r2="http://schemas.microsoft.com/office/drawing/2015/06/chart">
            <c:ext xmlns:c16="http://schemas.microsoft.com/office/drawing/2014/chart" uri="{C3380CC4-5D6E-409C-BE32-E72D297353CC}">
              <c16:uniqueId val="{00000014-5CB3-46F3-9EBF-569DEC17F7E6}"/>
            </c:ext>
          </c:extLst>
        </c:ser>
        <c:ser>
          <c:idx val="6"/>
          <c:order val="6"/>
          <c:tx>
            <c:strRef>
              <c:f>'Source data'!$I$1</c:f>
              <c:strCache>
                <c:ptCount val="1"/>
                <c:pt idx="0">
                  <c:v>≥1 HPV (females)¶</c:v>
                </c:pt>
              </c:strCache>
            </c:strRef>
          </c:tx>
          <c:spPr>
            <a:ln w="38100">
              <a:solidFill>
                <a:srgbClr val="FF0000"/>
              </a:solidFill>
              <a:prstDash val="sysDash"/>
            </a:ln>
          </c:spPr>
          <c:marker>
            <c:symbol val="triangle"/>
            <c:size val="4"/>
            <c:spPr>
              <a:solidFill>
                <a:srgbClr val="FF0000"/>
              </a:solidFill>
              <a:ln>
                <a:noFill/>
              </a:ln>
            </c:spPr>
          </c:marker>
          <c:dPt>
            <c:idx val="1"/>
            <c:bubble3D val="0"/>
            <c:extLst xmlns:c16r2="http://schemas.microsoft.com/office/drawing/2015/06/chart">
              <c:ext xmlns:c16="http://schemas.microsoft.com/office/drawing/2014/chart" uri="{C3380CC4-5D6E-409C-BE32-E72D297353CC}">
                <c16:uniqueId val="{00000015-5CB3-46F3-9EBF-569DEC17F7E6}"/>
              </c:ext>
            </c:extLst>
          </c:dPt>
          <c:dPt>
            <c:idx val="2"/>
            <c:bubble3D val="0"/>
            <c:extLst xmlns:c16r2="http://schemas.microsoft.com/office/drawing/2015/06/chart">
              <c:ext xmlns:c16="http://schemas.microsoft.com/office/drawing/2014/chart" uri="{C3380CC4-5D6E-409C-BE32-E72D297353CC}">
                <c16:uniqueId val="{00000016-5CB3-46F3-9EBF-569DEC17F7E6}"/>
              </c:ext>
            </c:extLst>
          </c:dPt>
          <c:dPt>
            <c:idx val="3"/>
            <c:bubble3D val="0"/>
            <c:extLst xmlns:c16r2="http://schemas.microsoft.com/office/drawing/2015/06/chart">
              <c:ext xmlns:c16="http://schemas.microsoft.com/office/drawing/2014/chart" uri="{C3380CC4-5D6E-409C-BE32-E72D297353CC}">
                <c16:uniqueId val="{00000017-5CB3-46F3-9EBF-569DEC17F7E6}"/>
              </c:ext>
            </c:extLst>
          </c:dPt>
          <c:dPt>
            <c:idx val="4"/>
            <c:bubble3D val="0"/>
            <c:extLst xmlns:c16r2="http://schemas.microsoft.com/office/drawing/2015/06/chart">
              <c:ext xmlns:c16="http://schemas.microsoft.com/office/drawing/2014/chart" uri="{C3380CC4-5D6E-409C-BE32-E72D297353CC}">
                <c16:uniqueId val="{00000018-5CB3-46F3-9EBF-569DEC17F7E6}"/>
              </c:ext>
            </c:extLst>
          </c:dPt>
          <c:dPt>
            <c:idx val="5"/>
            <c:bubble3D val="0"/>
            <c:extLst xmlns:c16r2="http://schemas.microsoft.com/office/drawing/2015/06/chart">
              <c:ext xmlns:c16="http://schemas.microsoft.com/office/drawing/2014/chart" uri="{C3380CC4-5D6E-409C-BE32-E72D297353CC}">
                <c16:uniqueId val="{00000019-5CB3-46F3-9EBF-569DEC17F7E6}"/>
              </c:ext>
            </c:extLst>
          </c:dPt>
          <c:dPt>
            <c:idx val="6"/>
            <c:bubble3D val="0"/>
            <c:extLst xmlns:c16r2="http://schemas.microsoft.com/office/drawing/2015/06/chart">
              <c:ext xmlns:c16="http://schemas.microsoft.com/office/drawing/2014/chart" uri="{C3380CC4-5D6E-409C-BE32-E72D297353CC}">
                <c16:uniqueId val="{0000001A-5CB3-46F3-9EBF-569DEC17F7E6}"/>
              </c:ext>
            </c:extLst>
          </c:dPt>
          <c:dPt>
            <c:idx val="7"/>
            <c:bubble3D val="0"/>
            <c:extLst xmlns:c16r2="http://schemas.microsoft.com/office/drawing/2015/06/chart">
              <c:ext xmlns:c16="http://schemas.microsoft.com/office/drawing/2014/chart" uri="{C3380CC4-5D6E-409C-BE32-E72D297353CC}">
                <c16:uniqueId val="{0000001B-5CB3-46F3-9EBF-569DEC17F7E6}"/>
              </c:ext>
            </c:extLst>
          </c:dPt>
          <c:dPt>
            <c:idx val="8"/>
            <c:bubble3D val="0"/>
            <c:spPr>
              <a:ln w="38100">
                <a:solidFill>
                  <a:srgbClr val="FF0000"/>
                </a:solidFill>
                <a:prstDash val="solid"/>
              </a:ln>
            </c:spPr>
            <c:extLst xmlns:c16r2="http://schemas.microsoft.com/office/drawing/2015/06/chart">
              <c:ext xmlns:c16="http://schemas.microsoft.com/office/drawing/2014/chart" uri="{C3380CC4-5D6E-409C-BE32-E72D297353CC}">
                <c16:uniqueId val="{0000001D-5CB3-46F3-9EBF-569DEC17F7E6}"/>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data'!$I$2:$I$11</c:f>
              <c:numCache>
                <c:formatCode>0.0</c:formatCode>
                <c:ptCount val="10"/>
                <c:pt idx="1">
                  <c:v>25.1</c:v>
                </c:pt>
                <c:pt idx="2">
                  <c:v>37.200000000000003</c:v>
                </c:pt>
                <c:pt idx="3">
                  <c:v>44.3</c:v>
                </c:pt>
                <c:pt idx="4">
                  <c:v>48.7</c:v>
                </c:pt>
                <c:pt idx="5">
                  <c:v>53</c:v>
                </c:pt>
                <c:pt idx="6">
                  <c:v>53.8</c:v>
                </c:pt>
                <c:pt idx="7">
                  <c:v>57.3</c:v>
                </c:pt>
              </c:numCache>
            </c:numRef>
          </c:val>
          <c:smooth val="0"/>
          <c:extLst xmlns:c16r2="http://schemas.microsoft.com/office/drawing/2015/06/chart">
            <c:ext xmlns:c16="http://schemas.microsoft.com/office/drawing/2014/chart" uri="{C3380CC4-5D6E-409C-BE32-E72D297353CC}">
              <c16:uniqueId val="{0000001E-5CB3-46F3-9EBF-569DEC17F7E6}"/>
            </c:ext>
          </c:extLst>
        </c:ser>
        <c:ser>
          <c:idx val="7"/>
          <c:order val="7"/>
          <c:tx>
            <c:strRef>
              <c:f>'Source data'!$J$1</c:f>
              <c:strCache>
                <c:ptCount val="1"/>
                <c:pt idx="0">
                  <c:v>Column3</c:v>
                </c:pt>
              </c:strCache>
            </c:strRef>
          </c:tx>
          <c:spPr>
            <a:ln w="38100">
              <a:solidFill>
                <a:srgbClr val="FF0000"/>
              </a:solidFill>
              <a:prstDash val="solid"/>
            </a:ln>
          </c:spPr>
          <c:marker>
            <c:symbol val="triangle"/>
            <c:size val="4"/>
            <c:spPr>
              <a:solidFill>
                <a:srgbClr val="FF000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data'!$J$2:$J$11</c:f>
              <c:numCache>
                <c:formatCode>General</c:formatCode>
                <c:ptCount val="10"/>
                <c:pt idx="7" formatCode="0.0">
                  <c:v>56.7</c:v>
                </c:pt>
                <c:pt idx="8" formatCode="0.0">
                  <c:v>60</c:v>
                </c:pt>
                <c:pt idx="9" formatCode="0.0">
                  <c:v>62.8</c:v>
                </c:pt>
              </c:numCache>
            </c:numRef>
          </c:val>
          <c:smooth val="0"/>
          <c:extLst xmlns:c16r2="http://schemas.microsoft.com/office/drawing/2015/06/chart">
            <c:ext xmlns:c16="http://schemas.microsoft.com/office/drawing/2014/chart" uri="{C3380CC4-5D6E-409C-BE32-E72D297353CC}">
              <c16:uniqueId val="{0000001F-5CB3-46F3-9EBF-569DEC17F7E6}"/>
            </c:ext>
          </c:extLst>
        </c:ser>
        <c:ser>
          <c:idx val="8"/>
          <c:order val="8"/>
          <c:tx>
            <c:strRef>
              <c:f>'Source data'!$K$1</c:f>
              <c:strCache>
                <c:ptCount val="1"/>
                <c:pt idx="0">
                  <c:v>≥3 HPV (females)¶</c:v>
                </c:pt>
              </c:strCache>
            </c:strRef>
          </c:tx>
          <c:spPr>
            <a:ln w="38100">
              <a:solidFill>
                <a:srgbClr val="FFC000"/>
              </a:solidFill>
              <a:prstDash val="dash"/>
            </a:ln>
          </c:spPr>
          <c:marker>
            <c:symbol val="circle"/>
            <c:size val="4"/>
            <c:spPr>
              <a:solidFill>
                <a:srgbClr val="FFC00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data'!$K$2:$K$11</c:f>
              <c:numCache>
                <c:formatCode>General</c:formatCode>
                <c:ptCount val="10"/>
                <c:pt idx="2" formatCode="0.0">
                  <c:v>17.899999999999999</c:v>
                </c:pt>
                <c:pt idx="3" formatCode="0.0">
                  <c:v>26.7</c:v>
                </c:pt>
                <c:pt idx="4" formatCode="0.0">
                  <c:v>32</c:v>
                </c:pt>
                <c:pt idx="5" formatCode="0.0">
                  <c:v>34.799999999999997</c:v>
                </c:pt>
                <c:pt idx="6" formatCode="0.0">
                  <c:v>33.4</c:v>
                </c:pt>
                <c:pt idx="7" formatCode="0.0">
                  <c:v>37.6</c:v>
                </c:pt>
              </c:numCache>
            </c:numRef>
          </c:val>
          <c:smooth val="0"/>
          <c:extLst xmlns:c16r2="http://schemas.microsoft.com/office/drawing/2015/06/chart">
            <c:ext xmlns:c16="http://schemas.microsoft.com/office/drawing/2014/chart" uri="{C3380CC4-5D6E-409C-BE32-E72D297353CC}">
              <c16:uniqueId val="{00000020-5CB3-46F3-9EBF-569DEC17F7E6}"/>
            </c:ext>
          </c:extLst>
        </c:ser>
        <c:ser>
          <c:idx val="9"/>
          <c:order val="9"/>
          <c:tx>
            <c:strRef>
              <c:f>'Source data'!$L$1</c:f>
              <c:strCache>
                <c:ptCount val="1"/>
                <c:pt idx="0">
                  <c:v>Column4</c:v>
                </c:pt>
              </c:strCache>
            </c:strRef>
          </c:tx>
          <c:spPr>
            <a:ln w="38100">
              <a:solidFill>
                <a:srgbClr val="FFC000"/>
              </a:solidFill>
              <a:prstDash val="solid"/>
            </a:ln>
          </c:spPr>
          <c:marker>
            <c:symbol val="circle"/>
            <c:size val="4"/>
            <c:spPr>
              <a:solidFill>
                <a:srgbClr val="FFC000"/>
              </a:solidFill>
              <a:ln w="9525">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data'!$L$2:$L$11</c:f>
              <c:numCache>
                <c:formatCode>General</c:formatCode>
                <c:ptCount val="10"/>
                <c:pt idx="7" formatCode="0.0">
                  <c:v>36.799999999999997</c:v>
                </c:pt>
                <c:pt idx="8" formatCode="0.0">
                  <c:v>39.700000000000003</c:v>
                </c:pt>
                <c:pt idx="9" formatCode="0.0">
                  <c:v>41.9</c:v>
                </c:pt>
              </c:numCache>
            </c:numRef>
          </c:val>
          <c:smooth val="0"/>
          <c:extLst xmlns:c16r2="http://schemas.microsoft.com/office/drawing/2015/06/chart">
            <c:ext xmlns:c16="http://schemas.microsoft.com/office/drawing/2014/chart" uri="{C3380CC4-5D6E-409C-BE32-E72D297353CC}">
              <c16:uniqueId val="{00000021-5CB3-46F3-9EBF-569DEC17F7E6}"/>
            </c:ext>
          </c:extLst>
        </c:ser>
        <c:ser>
          <c:idx val="10"/>
          <c:order val="10"/>
          <c:tx>
            <c:strRef>
              <c:f>'Source data'!$M$1</c:f>
              <c:strCache>
                <c:ptCount val="1"/>
                <c:pt idx="0">
                  <c:v>≥1 HPV (males)¶</c:v>
                </c:pt>
              </c:strCache>
            </c:strRef>
          </c:tx>
          <c:spPr>
            <a:ln w="38100" cmpd="sng">
              <a:solidFill>
                <a:srgbClr val="00B0F0"/>
              </a:solidFill>
              <a:prstDash val="lgDashDot"/>
            </a:ln>
          </c:spPr>
          <c:marker>
            <c:symbol val="triangle"/>
            <c:size val="5"/>
            <c:spPr>
              <a:solidFill>
                <a:srgbClr val="4983F2">
                  <a:lumMod val="60000"/>
                  <a:lumOff val="40000"/>
                </a:srgbClr>
              </a:solidFill>
              <a:ln>
                <a:noFill/>
              </a:ln>
            </c:spPr>
          </c:marker>
          <c:dPt>
            <c:idx val="6"/>
            <c:marker>
              <c:spPr>
                <a:solidFill>
                  <a:srgbClr val="00B0F0"/>
                </a:solidFill>
                <a:ln>
                  <a:noFill/>
                </a:ln>
              </c:spPr>
            </c:marker>
            <c:bubble3D val="0"/>
            <c:extLst xmlns:c16r2="http://schemas.microsoft.com/office/drawing/2015/06/chart">
              <c:ext xmlns:c16="http://schemas.microsoft.com/office/drawing/2014/chart" uri="{C3380CC4-5D6E-409C-BE32-E72D297353CC}">
                <c16:uniqueId val="{00000022-5CB3-46F3-9EBF-569DEC17F7E6}"/>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data'!$M$2:$M$11</c:f>
              <c:numCache>
                <c:formatCode>General</c:formatCode>
                <c:ptCount val="10"/>
                <c:pt idx="4" formatCode="0.0">
                  <c:v>1.4</c:v>
                </c:pt>
                <c:pt idx="5" formatCode="0.0">
                  <c:v>8.3000000000000007</c:v>
                </c:pt>
                <c:pt idx="6" formatCode="0.0">
                  <c:v>20.8</c:v>
                </c:pt>
                <c:pt idx="7" formatCode="0.0">
                  <c:v>34.6</c:v>
                </c:pt>
              </c:numCache>
            </c:numRef>
          </c:val>
          <c:smooth val="0"/>
          <c:extLst xmlns:c16r2="http://schemas.microsoft.com/office/drawing/2015/06/chart">
            <c:ext xmlns:c16="http://schemas.microsoft.com/office/drawing/2014/chart" uri="{C3380CC4-5D6E-409C-BE32-E72D297353CC}">
              <c16:uniqueId val="{00000023-5CB3-46F3-9EBF-569DEC17F7E6}"/>
            </c:ext>
          </c:extLst>
        </c:ser>
        <c:ser>
          <c:idx val="11"/>
          <c:order val="11"/>
          <c:tx>
            <c:strRef>
              <c:f>'Source data'!$N$1</c:f>
              <c:strCache>
                <c:ptCount val="1"/>
                <c:pt idx="0">
                  <c:v>Column5</c:v>
                </c:pt>
              </c:strCache>
            </c:strRef>
          </c:tx>
          <c:spPr>
            <a:ln w="38100" cmpd="sng">
              <a:solidFill>
                <a:srgbClr val="00B0F0"/>
              </a:solidFill>
              <a:prstDash val="solid"/>
            </a:ln>
          </c:spPr>
          <c:marker>
            <c:symbol val="triangle"/>
            <c:size val="4"/>
            <c:spPr>
              <a:solidFill>
                <a:srgbClr val="00B0F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data'!$N$2:$N$11</c:f>
              <c:numCache>
                <c:formatCode>General</c:formatCode>
                <c:ptCount val="10"/>
                <c:pt idx="7" formatCode="0.0">
                  <c:v>33.6</c:v>
                </c:pt>
                <c:pt idx="8" formatCode="0.0">
                  <c:v>41.7</c:v>
                </c:pt>
                <c:pt idx="9" formatCode="0.0">
                  <c:v>49.8</c:v>
                </c:pt>
              </c:numCache>
            </c:numRef>
          </c:val>
          <c:smooth val="0"/>
          <c:extLst xmlns:c16r2="http://schemas.microsoft.com/office/drawing/2015/06/chart">
            <c:ext xmlns:c16="http://schemas.microsoft.com/office/drawing/2014/chart" uri="{C3380CC4-5D6E-409C-BE32-E72D297353CC}">
              <c16:uniqueId val="{00000024-5CB3-46F3-9EBF-569DEC17F7E6}"/>
            </c:ext>
          </c:extLst>
        </c:ser>
        <c:ser>
          <c:idx val="12"/>
          <c:order val="12"/>
          <c:tx>
            <c:strRef>
              <c:f>'Source data'!$O$1</c:f>
              <c:strCache>
                <c:ptCount val="1"/>
                <c:pt idx="0">
                  <c:v>≥3 HPV (males)¶</c:v>
                </c:pt>
              </c:strCache>
            </c:strRef>
          </c:tx>
          <c:spPr>
            <a:ln w="38100">
              <a:solidFill>
                <a:srgbClr val="0070C0"/>
              </a:solidFill>
              <a:prstDash val="lgDash"/>
            </a:ln>
          </c:spPr>
          <c:marker>
            <c:symbol val="plus"/>
            <c:size val="5"/>
            <c:spPr>
              <a:noFill/>
              <a:ln>
                <a:solidFill>
                  <a:srgbClr val="0070C0"/>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data'!$O$2:$O$11</c:f>
              <c:numCache>
                <c:formatCode>General</c:formatCode>
                <c:ptCount val="10"/>
                <c:pt idx="5" formatCode="0.0">
                  <c:v>1.3</c:v>
                </c:pt>
                <c:pt idx="6" formatCode="0.0">
                  <c:v>6.8</c:v>
                </c:pt>
                <c:pt idx="7" formatCode="0.0">
                  <c:v>13.9</c:v>
                </c:pt>
              </c:numCache>
            </c:numRef>
          </c:val>
          <c:smooth val="0"/>
          <c:extLst xmlns:c16r2="http://schemas.microsoft.com/office/drawing/2015/06/chart">
            <c:ext xmlns:c16="http://schemas.microsoft.com/office/drawing/2014/chart" uri="{C3380CC4-5D6E-409C-BE32-E72D297353CC}">
              <c16:uniqueId val="{00000025-5CB3-46F3-9EBF-569DEC17F7E6}"/>
            </c:ext>
          </c:extLst>
        </c:ser>
        <c:ser>
          <c:idx val="13"/>
          <c:order val="13"/>
          <c:tx>
            <c:strRef>
              <c:f>'Source data'!$P$1</c:f>
              <c:strCache>
                <c:ptCount val="1"/>
                <c:pt idx="0">
                  <c:v>Column6</c:v>
                </c:pt>
              </c:strCache>
            </c:strRef>
          </c:tx>
          <c:spPr>
            <a:ln w="38100">
              <a:solidFill>
                <a:srgbClr val="0070C0"/>
              </a:solidFill>
              <a:prstDash val="solid"/>
            </a:ln>
          </c:spPr>
          <c:marker>
            <c:symbol val="plus"/>
            <c:size val="5"/>
            <c:spPr>
              <a:noFill/>
              <a:ln>
                <a:solidFill>
                  <a:srgbClr val="0070C0"/>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data'!$P$2:$P$11</c:f>
              <c:numCache>
                <c:formatCode>General</c:formatCode>
                <c:ptCount val="10"/>
                <c:pt idx="7" formatCode="0.0">
                  <c:v>13.4</c:v>
                </c:pt>
                <c:pt idx="8" formatCode="0.0">
                  <c:v>21.6</c:v>
                </c:pt>
                <c:pt idx="9" formatCode="0.0">
                  <c:v>28.1</c:v>
                </c:pt>
              </c:numCache>
            </c:numRef>
          </c:val>
          <c:smooth val="0"/>
          <c:extLst xmlns:c16r2="http://schemas.microsoft.com/office/drawing/2015/06/chart">
            <c:ext xmlns:c16="http://schemas.microsoft.com/office/drawing/2014/chart" uri="{C3380CC4-5D6E-409C-BE32-E72D297353CC}">
              <c16:uniqueId val="{00000026-5CB3-46F3-9EBF-569DEC17F7E6}"/>
            </c:ext>
          </c:extLst>
        </c:ser>
        <c:dLbls>
          <c:showLegendKey val="0"/>
          <c:showVal val="0"/>
          <c:showCatName val="0"/>
          <c:showSerName val="0"/>
          <c:showPercent val="0"/>
          <c:showBubbleSize val="0"/>
        </c:dLbls>
        <c:marker val="1"/>
        <c:smooth val="0"/>
        <c:axId val="385731944"/>
        <c:axId val="385730376"/>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'Source data'!$B$1</c15:sqref>
                        </c15:formulaRef>
                      </c:ext>
                    </c:extLst>
                    <c:strCache>
                      <c:ptCount val="1"/>
                      <c:pt idx="0">
                        <c:v>Column7</c:v>
                      </c:pt>
                    </c:strCache>
                  </c:strRef>
                </c:tx>
                <c:spPr>
                  <a:ln>
                    <a:prstDash val="sysDash"/>
                  </a:ln>
                </c:spPr>
                <c:dPt>
                  <c:idx val="8"/>
                  <c:bubble3D val="0"/>
                  <c:spPr>
                    <a:ln>
                      <a:noFill/>
                      <a:prstDash val="solid"/>
                    </a:ln>
                  </c:spPr>
                  <c:extLst xmlns:c16r2="http://schemas.microsoft.com/office/drawing/2015/06/chart">
                    <c:ext xmlns:c16="http://schemas.microsoft.com/office/drawing/2014/chart" uri="{C3380CC4-5D6E-409C-BE32-E72D297353CC}">
                      <c16:uniqueId val="{00000028-5CB3-46F3-9EBF-569DEC17F7E6}"/>
                    </c:ext>
                  </c:extLst>
                </c:dPt>
                <c:dPt>
                  <c:idx val="9"/>
                  <c:bubble3D val="0"/>
                  <c:spPr>
                    <a:ln>
                      <a:prstDash val="solid"/>
                    </a:ln>
                  </c:spPr>
                  <c:extLst xmlns:c16r2="http://schemas.microsoft.com/office/drawing/2015/06/chart">
                    <c:ext xmlns:c16="http://schemas.microsoft.com/office/drawing/2014/chart" uri="{C3380CC4-5D6E-409C-BE32-E72D297353CC}">
                      <c16:uniqueId val="{0000002A-5CB3-46F3-9EBF-569DEC17F7E6}"/>
                    </c:ext>
                  </c:extLst>
                </c:dPt>
                <c:cat>
                  <c:numRef>
                    <c:extLst xmlns:c16r2="http://schemas.microsoft.com/office/drawing/2015/06/char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extLst xmlns:c16r2="http://schemas.microsoft.com/office/drawing/2015/06/char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val>
                <c:smooth val="0"/>
                <c:extLst xmlns:c16r2="http://schemas.microsoft.com/office/drawing/2015/06/chart">
                  <c:ext xmlns:c16="http://schemas.microsoft.com/office/drawing/2014/chart" uri="{C3380CC4-5D6E-409C-BE32-E72D297353CC}">
                    <c16:uniqueId val="{0000002B-5CB3-46F3-9EBF-569DEC17F7E6}"/>
                  </c:ext>
                </c:extLst>
              </c15:ser>
            </c15:filteredLineSeries>
          </c:ext>
        </c:extLst>
      </c:lineChart>
      <c:catAx>
        <c:axId val="385731944"/>
        <c:scaling>
          <c:orientation val="minMax"/>
        </c:scaling>
        <c:delete val="0"/>
        <c:axPos val="b"/>
        <c:title>
          <c:tx>
            <c:rich>
              <a:bodyPr/>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Survey Year</a:t>
                </a:r>
              </a:p>
            </c:rich>
          </c:tx>
          <c:overlay val="0"/>
        </c:title>
        <c:numFmt formatCode="General" sourceLinked="1"/>
        <c:majorTickMark val="out"/>
        <c:minorTickMark val="none"/>
        <c:tickLblPos val="nextTo"/>
        <c:txPr>
          <a:bodyPr/>
          <a:lstStyle/>
          <a:p>
            <a:pPr>
              <a:defRPr>
                <a:solidFill>
                  <a:srgbClr val="5F5F5F"/>
                </a:solidFill>
                <a:latin typeface="Calibri" panose="020F0502020204030204" pitchFamily="34" charset="0"/>
              </a:defRPr>
            </a:pPr>
            <a:endParaRPr lang="en-US"/>
          </a:p>
        </c:txPr>
        <c:crossAx val="385730376"/>
        <c:crosses val="autoZero"/>
        <c:auto val="1"/>
        <c:lblAlgn val="ctr"/>
        <c:lblOffset val="100"/>
        <c:noMultiLvlLbl val="0"/>
      </c:catAx>
      <c:valAx>
        <c:axId val="385730376"/>
        <c:scaling>
          <c:orientation val="minMax"/>
        </c:scaling>
        <c:delete val="0"/>
        <c:axPos val="l"/>
        <c:title>
          <c:tx>
            <c:rich>
              <a:bodyPr rot="-5400000" vert="horz"/>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Percent Vaccinated</a:t>
                </a:r>
              </a:p>
            </c:rich>
          </c:tx>
          <c:overlay val="0"/>
        </c:title>
        <c:numFmt formatCode="0" sourceLinked="0"/>
        <c:majorTickMark val="out"/>
        <c:minorTickMark val="none"/>
        <c:tickLblPos val="nextTo"/>
        <c:txPr>
          <a:bodyPr/>
          <a:lstStyle/>
          <a:p>
            <a:pPr>
              <a:defRPr>
                <a:solidFill>
                  <a:srgbClr val="5F5F5F"/>
                </a:solidFill>
                <a:latin typeface="Calibri" panose="020F0502020204030204" pitchFamily="34" charset="0"/>
              </a:defRPr>
            </a:pPr>
            <a:endParaRPr lang="en-US"/>
          </a:p>
        </c:txPr>
        <c:crossAx val="385731944"/>
        <c:crosses val="autoZero"/>
        <c:crossBetween val="between"/>
      </c:valAx>
      <c:spPr>
        <a:solidFill>
          <a:srgbClr val="FFFFFF"/>
        </a:solidFill>
        <a:ln>
          <a:noFill/>
        </a:ln>
      </c:spPr>
    </c:plotArea>
    <c:plotVisOnly val="1"/>
    <c:dispBlanksAs val="gap"/>
    <c:showDLblsOverMax val="0"/>
  </c:chart>
  <c:spPr>
    <a:no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xmlns:c16r2="http://schemas.microsoft.com/office/drawing/2015/06/chart">
              <c:ext xmlns:c16="http://schemas.microsoft.com/office/drawing/2014/chart" uri="{C3380CC4-5D6E-409C-BE32-E72D297353CC}">
                <c16:uniqueId val="{00000001-83BE-4CD2-9DFB-AC7F29ED97D2}"/>
              </c:ext>
            </c:extLst>
          </c:dPt>
          <c:dPt>
            <c:idx val="1"/>
            <c:invertIfNegative val="0"/>
            <c:bubble3D val="0"/>
            <c:spPr>
              <a:solidFill>
                <a:srgbClr val="92D050"/>
              </a:solidFill>
            </c:spPr>
            <c:extLst xmlns:c16r2="http://schemas.microsoft.com/office/drawing/2015/06/chart">
              <c:ext xmlns:c16="http://schemas.microsoft.com/office/drawing/2014/chart" uri="{C3380CC4-5D6E-409C-BE32-E72D297353CC}">
                <c16:uniqueId val="{00000003-83BE-4CD2-9DFB-AC7F29ED97D2}"/>
              </c:ext>
            </c:extLst>
          </c:dPt>
          <c:dPt>
            <c:idx val="2"/>
            <c:invertIfNegative val="0"/>
            <c:bubble3D val="0"/>
            <c:spPr>
              <a:solidFill>
                <a:srgbClr val="FF6600"/>
              </a:solidFill>
            </c:spPr>
            <c:extLst xmlns:c16r2="http://schemas.microsoft.com/office/drawing/2015/06/chart">
              <c:ext xmlns:c16="http://schemas.microsoft.com/office/drawing/2014/chart" uri="{C3380CC4-5D6E-409C-BE32-E72D297353CC}">
                <c16:uniqueId val="{00000005-83BE-4CD2-9DFB-AC7F29ED97D2}"/>
              </c:ext>
            </c:extLst>
          </c:dPt>
          <c:dPt>
            <c:idx val="3"/>
            <c:invertIfNegative val="0"/>
            <c:bubble3D val="0"/>
            <c:spPr>
              <a:solidFill>
                <a:srgbClr val="FFCC00"/>
              </a:solidFill>
            </c:spPr>
            <c:extLst xmlns:c16r2="http://schemas.microsoft.com/office/drawing/2015/06/chart">
              <c:ext xmlns:c16="http://schemas.microsoft.com/office/drawing/2014/chart" uri="{C3380CC4-5D6E-409C-BE32-E72D297353CC}">
                <c16:uniqueId val="{00000007-83BE-4CD2-9DFB-AC7F29ED97D2}"/>
              </c:ext>
            </c:extLst>
          </c:dPt>
          <c:dPt>
            <c:idx val="4"/>
            <c:invertIfNegative val="0"/>
            <c:bubble3D val="0"/>
            <c:spPr>
              <a:solidFill>
                <a:srgbClr val="1993B9"/>
              </a:solidFill>
            </c:spPr>
            <c:extLst xmlns:c16r2="http://schemas.microsoft.com/office/drawing/2015/06/chart">
              <c:ext xmlns:c16="http://schemas.microsoft.com/office/drawing/2014/chart" uri="{C3380CC4-5D6E-409C-BE32-E72D297353CC}">
                <c16:uniqueId val="{00000009-83BE-4CD2-9DFB-AC7F29ED97D2}"/>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xmlns:c16r2="http://schemas.microsoft.com/office/drawing/2015/06/chart">
            <c:ext xmlns:c16="http://schemas.microsoft.com/office/drawing/2014/chart" uri="{C3380CC4-5D6E-409C-BE32-E72D297353CC}">
              <c16:uniqueId val="{0000000A-83BE-4CD2-9DFB-AC7F29ED97D2}"/>
            </c:ext>
          </c:extLst>
        </c:ser>
        <c:dLbls>
          <c:showLegendKey val="0"/>
          <c:showVal val="0"/>
          <c:showCatName val="0"/>
          <c:showSerName val="0"/>
          <c:showPercent val="0"/>
          <c:showBubbleSize val="0"/>
        </c:dLbls>
        <c:gapWidth val="150"/>
        <c:axId val="385729592"/>
        <c:axId val="385728416"/>
      </c:barChart>
      <c:catAx>
        <c:axId val="385729592"/>
        <c:scaling>
          <c:orientation val="minMax"/>
        </c:scaling>
        <c:delete val="0"/>
        <c:axPos val="l"/>
        <c:numFmt formatCode="General" sourceLinked="0"/>
        <c:majorTickMark val="out"/>
        <c:minorTickMark val="none"/>
        <c:tickLblPos val="nextTo"/>
        <c:txPr>
          <a:bodyPr/>
          <a:lstStyle/>
          <a:p>
            <a:pPr>
              <a:defRPr b="0">
                <a:solidFill>
                  <a:schemeClr val="accent1">
                    <a:lumMod val="50000"/>
                  </a:schemeClr>
                </a:solidFill>
              </a:defRPr>
            </a:pPr>
            <a:endParaRPr lang="en-US"/>
          </a:p>
        </c:txPr>
        <c:crossAx val="385728416"/>
        <c:crosses val="autoZero"/>
        <c:auto val="1"/>
        <c:lblAlgn val="ctr"/>
        <c:lblOffset val="100"/>
        <c:noMultiLvlLbl val="0"/>
      </c:catAx>
      <c:valAx>
        <c:axId val="385728416"/>
        <c:scaling>
          <c:orientation val="minMax"/>
        </c:scaling>
        <c:delete val="0"/>
        <c:axPos val="b"/>
        <c:title>
          <c:tx>
            <c:rich>
              <a:bodyPr/>
              <a:lstStyle/>
              <a:p>
                <a:pPr>
                  <a:defRPr>
                    <a:solidFill>
                      <a:schemeClr val="accent1">
                        <a:lumMod val="50000"/>
                      </a:schemeClr>
                    </a:solidFill>
                  </a:defRPr>
                </a:pPr>
                <a:r>
                  <a:rPr lang="en-US" dirty="0">
                    <a:solidFill>
                      <a:schemeClr val="accent1">
                        <a:lumMod val="50000"/>
                      </a:schemeClr>
                    </a:solidFill>
                  </a:rPr>
                  <a:t>Percent</a:t>
                </a:r>
              </a:p>
            </c:rich>
          </c:tx>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385729592"/>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xmlns:c16r2="http://schemas.microsoft.com/office/drawing/2015/06/chart">
            <c:ext xmlns:c16="http://schemas.microsoft.com/office/drawing/2014/chart" uri="{C3380CC4-5D6E-409C-BE32-E72D297353CC}">
              <c16:uniqueId val="{00000000-EAF0-44E7-88A6-F995EA32A7F6}"/>
            </c:ext>
          </c:extLst>
        </c:ser>
        <c:ser>
          <c:idx val="1"/>
          <c:order val="1"/>
          <c:tx>
            <c:strRef>
              <c:f>Sheet1!$C$1</c:f>
              <c:strCache>
                <c:ptCount val="1"/>
                <c:pt idx="0">
                  <c:v>Provider's estimate </c:v>
                </c:pt>
              </c:strCache>
            </c:strRef>
          </c:tx>
          <c:invertIfNegative val="0"/>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0</c:v>
                </c:pt>
                <c:pt idx="1">
                  <c:v>0</c:v>
                </c:pt>
                <c:pt idx="2">
                  <c:v>0</c:v>
                </c:pt>
                <c:pt idx="3" formatCode="0.0">
                  <c:v>0</c:v>
                </c:pt>
                <c:pt idx="4">
                  <c:v>0</c:v>
                </c:pt>
                <c:pt idx="5">
                  <c:v>0</c:v>
                </c:pt>
              </c:numCache>
            </c:numRef>
          </c:val>
          <c:extLst xmlns:c16r2="http://schemas.microsoft.com/office/drawing/2015/06/chart">
            <c:ext xmlns:c16="http://schemas.microsoft.com/office/drawing/2014/chart" uri="{C3380CC4-5D6E-409C-BE32-E72D297353CC}">
              <c16:uniqueId val="{00000001-EAF0-44E7-88A6-F995EA32A7F6}"/>
            </c:ext>
          </c:extLst>
        </c:ser>
        <c:dLbls>
          <c:showLegendKey val="0"/>
          <c:showVal val="0"/>
          <c:showCatName val="0"/>
          <c:showSerName val="0"/>
          <c:showPercent val="0"/>
          <c:showBubbleSize val="0"/>
        </c:dLbls>
        <c:gapWidth val="150"/>
        <c:axId val="385729984"/>
        <c:axId val="385731160"/>
      </c:barChart>
      <c:catAx>
        <c:axId val="385729984"/>
        <c:scaling>
          <c:orientation val="minMax"/>
        </c:scaling>
        <c:delete val="0"/>
        <c:axPos val="b"/>
        <c:numFmt formatCode="General" sourceLinked="1"/>
        <c:majorTickMark val="out"/>
        <c:minorTickMark val="none"/>
        <c:tickLblPos val="nextTo"/>
        <c:txPr>
          <a:bodyPr/>
          <a:lstStyle/>
          <a:p>
            <a:pPr>
              <a:defRPr b="1"/>
            </a:pPr>
            <a:endParaRPr lang="en-US"/>
          </a:p>
        </c:txPr>
        <c:crossAx val="385731160"/>
        <c:crosses val="autoZero"/>
        <c:auto val="1"/>
        <c:lblAlgn val="ctr"/>
        <c:lblOffset val="100"/>
        <c:noMultiLvlLbl val="0"/>
      </c:catAx>
      <c:valAx>
        <c:axId val="385731160"/>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385729984"/>
        <c:crosses val="autoZero"/>
        <c:crossBetween val="between"/>
      </c:valAx>
    </c:plotArea>
    <c:legend>
      <c:legendPos val="t"/>
      <c:layout>
        <c:manualLayout>
          <c:xMode val="edge"/>
          <c:yMode val="edge"/>
          <c:x val="0.43517886653057258"/>
          <c:y val="1.6836195965366927E-2"/>
          <c:w val="0.13581510644502773"/>
          <c:h val="7.7881988871760552E-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xmlns:c16r2="http://schemas.microsoft.com/office/drawing/2015/06/chart">
            <c:ext xmlns:c16="http://schemas.microsoft.com/office/drawing/2014/chart" uri="{C3380CC4-5D6E-409C-BE32-E72D297353CC}">
              <c16:uniqueId val="{00000000-DD6F-4943-AC21-E476DF7F4D46}"/>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4"/>
              <c:layout>
                <c:manualLayout>
                  <c:x val="1.3888888888888888E-2"/>
                  <c:y val="1.1224130643577902E-2"/>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D6F-4943-AC21-E476DF7F4D46}"/>
                </c:ext>
                <c:ext xmlns:c15="http://schemas.microsoft.com/office/drawing/2012/chart" uri="{CE6537A1-D6FC-4f65-9D91-7224C49458BB}"/>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extLst xmlns:c16r2="http://schemas.microsoft.com/office/drawing/2015/06/chart">
            <c:ext xmlns:c16="http://schemas.microsoft.com/office/drawing/2014/chart" uri="{C3380CC4-5D6E-409C-BE32-E72D297353CC}">
              <c16:uniqueId val="{00000003-DD6F-4943-AC21-E476DF7F4D46}"/>
            </c:ext>
          </c:extLst>
        </c:ser>
        <c:dLbls>
          <c:showLegendKey val="0"/>
          <c:showVal val="0"/>
          <c:showCatName val="0"/>
          <c:showSerName val="0"/>
          <c:showPercent val="0"/>
          <c:showBubbleSize val="0"/>
        </c:dLbls>
        <c:gapWidth val="150"/>
        <c:axId val="385726456"/>
        <c:axId val="385731552"/>
      </c:barChart>
      <c:catAx>
        <c:axId val="385726456"/>
        <c:scaling>
          <c:orientation val="minMax"/>
        </c:scaling>
        <c:delete val="0"/>
        <c:axPos val="b"/>
        <c:numFmt formatCode="General" sourceLinked="1"/>
        <c:majorTickMark val="out"/>
        <c:minorTickMark val="none"/>
        <c:tickLblPos val="nextTo"/>
        <c:txPr>
          <a:bodyPr/>
          <a:lstStyle/>
          <a:p>
            <a:pPr>
              <a:defRPr b="1"/>
            </a:pPr>
            <a:endParaRPr lang="en-US"/>
          </a:p>
        </c:txPr>
        <c:crossAx val="385731552"/>
        <c:crosses val="autoZero"/>
        <c:auto val="1"/>
        <c:lblAlgn val="ctr"/>
        <c:lblOffset val="100"/>
        <c:noMultiLvlLbl val="0"/>
      </c:catAx>
      <c:valAx>
        <c:axId val="385731552"/>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385726456"/>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xmlns:c16r2="http://schemas.microsoft.com/office/drawing/2015/06/chart">
            <c:ext xmlns:c16="http://schemas.microsoft.com/office/drawing/2014/chart" uri="{C3380CC4-5D6E-409C-BE32-E72D297353CC}">
              <c16:uniqueId val="{00000000-7920-49C6-8586-566D1A9B6752}"/>
            </c:ext>
          </c:extLst>
        </c:ser>
        <c:ser>
          <c:idx val="1"/>
          <c:order val="1"/>
          <c:tx>
            <c:strRef>
              <c:f>Sheet1!$C$1</c:f>
              <c:strCache>
                <c:ptCount val="1"/>
                <c:pt idx="0">
                  <c:v>Provider's estimate </c:v>
                </c:pt>
              </c:strCache>
            </c:strRef>
          </c:tx>
          <c:spPr>
            <a:solidFill>
              <a:srgbClr val="90D9F0"/>
            </a:solidFill>
            <a:ln>
              <a:solidFill>
                <a:srgbClr val="90D9F0"/>
              </a:solidFill>
            </a:ln>
          </c:spPr>
          <c:invertIfNegative val="0"/>
          <c:dLbls>
            <c:dLbl>
              <c:idx val="4"/>
              <c:layout>
                <c:manualLayout>
                  <c:x val="1.3888888888888888E-2"/>
                  <c:y val="1.1224130643577902E-2"/>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920-49C6-8586-566D1A9B6752}"/>
                </c:ext>
                <c:ext xmlns:c15="http://schemas.microsoft.com/office/drawing/2012/chart" uri="{CE6537A1-D6FC-4f65-9D91-7224C49458BB}"/>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extLst xmlns:c16r2="http://schemas.microsoft.com/office/drawing/2015/06/chart">
            <c:ext xmlns:c16="http://schemas.microsoft.com/office/drawing/2014/chart" uri="{C3380CC4-5D6E-409C-BE32-E72D297353CC}">
              <c16:uniqueId val="{00000003-7920-49C6-8586-566D1A9B6752}"/>
            </c:ext>
          </c:extLst>
        </c:ser>
        <c:dLbls>
          <c:showLegendKey val="0"/>
          <c:showVal val="0"/>
          <c:showCatName val="0"/>
          <c:showSerName val="0"/>
          <c:showPercent val="0"/>
          <c:showBubbleSize val="0"/>
        </c:dLbls>
        <c:gapWidth val="150"/>
        <c:axId val="385732728"/>
        <c:axId val="385733120"/>
      </c:barChart>
      <c:catAx>
        <c:axId val="385732728"/>
        <c:scaling>
          <c:orientation val="minMax"/>
        </c:scaling>
        <c:delete val="0"/>
        <c:axPos val="b"/>
        <c:numFmt formatCode="General" sourceLinked="1"/>
        <c:majorTickMark val="out"/>
        <c:minorTickMark val="none"/>
        <c:tickLblPos val="nextTo"/>
        <c:txPr>
          <a:bodyPr/>
          <a:lstStyle/>
          <a:p>
            <a:pPr>
              <a:defRPr b="1"/>
            </a:pPr>
            <a:endParaRPr lang="en-US"/>
          </a:p>
        </c:txPr>
        <c:crossAx val="385733120"/>
        <c:crosses val="autoZero"/>
        <c:auto val="1"/>
        <c:lblAlgn val="ctr"/>
        <c:lblOffset val="100"/>
        <c:noMultiLvlLbl val="0"/>
      </c:catAx>
      <c:valAx>
        <c:axId val="385733120"/>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385732728"/>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0.66774</cdr:x>
      <cdr:y>0.06807</cdr:y>
    </cdr:from>
    <cdr:to>
      <cdr:x>0.66774</cdr:x>
      <cdr:y>0.12181</cdr:y>
    </cdr:to>
    <cdr:cxnSp macro="">
      <cdr:nvCxnSpPr>
        <cdr:cNvPr id="3" name="Straight Arrow Connector 2">
          <a:extLst xmlns:a="http://schemas.openxmlformats.org/drawingml/2006/main">
            <a:ext uri="{FF2B5EF4-FFF2-40B4-BE49-F238E27FC236}">
              <a16:creationId xmlns:a16="http://schemas.microsoft.com/office/drawing/2014/main" xmlns="" id="{717434BA-AD7E-4700-AD8B-70A6DDE5F825}"/>
            </a:ext>
          </a:extLst>
        </cdr:cNvPr>
        <cdr:cNvCxnSpPr/>
      </cdr:nvCxnSpPr>
      <cdr:spPr>
        <a:xfrm xmlns:a="http://schemas.openxmlformats.org/drawingml/2006/main">
          <a:off x="4205385" y="243527"/>
          <a:ext cx="0" cy="192259"/>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0.8199</cdr:x>
      <cdr:y>0.10191</cdr:y>
    </cdr:from>
    <cdr:to>
      <cdr:x>0.93997</cdr:x>
      <cdr:y>0.17288</cdr:y>
    </cdr:to>
    <cdr:sp macro="" textlink="">
      <cdr:nvSpPr>
        <cdr:cNvPr id="4" name="TextBox 3"/>
        <cdr:cNvSpPr txBox="1"/>
      </cdr:nvSpPr>
      <cdr:spPr>
        <a:xfrm xmlns:a="http://schemas.openxmlformats.org/drawingml/2006/main">
          <a:off x="6885418" y="486155"/>
          <a:ext cx="1008333"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a:solidFill>
                <a:srgbClr val="7030A0"/>
              </a:solidFill>
              <a:latin typeface="Calibri" panose="020F0502020204030204" pitchFamily="34" charset="0"/>
            </a:rPr>
            <a:t>≥1 </a:t>
          </a:r>
          <a:r>
            <a:rPr lang="en-US" sz="1600" b="1" dirty="0" err="1">
              <a:solidFill>
                <a:srgbClr val="7030A0"/>
              </a:solidFill>
              <a:latin typeface="Calibri" panose="020F0502020204030204" pitchFamily="34" charset="0"/>
            </a:rPr>
            <a:t>Tdap</a:t>
          </a:r>
          <a:endParaRPr lang="en-US" sz="1600" b="1" dirty="0">
            <a:solidFill>
              <a:srgbClr val="7030A0"/>
            </a:solidFill>
            <a:latin typeface="Calibri" panose="020F0502020204030204" pitchFamily="34" charset="0"/>
          </a:endParaRPr>
        </a:p>
      </cdr:txBody>
    </cdr:sp>
  </cdr:relSizeAnchor>
  <cdr:relSizeAnchor xmlns:cdr="http://schemas.openxmlformats.org/drawingml/2006/chartDrawing">
    <cdr:from>
      <cdr:x>0.82069</cdr:x>
      <cdr:y>0.17571</cdr:y>
    </cdr:from>
    <cdr:to>
      <cdr:x>0.98121</cdr:x>
      <cdr:y>0.24668</cdr:y>
    </cdr:to>
    <cdr:sp macro="" textlink="">
      <cdr:nvSpPr>
        <cdr:cNvPr id="5" name="TextBox 1"/>
        <cdr:cNvSpPr txBox="1"/>
      </cdr:nvSpPr>
      <cdr:spPr>
        <a:xfrm xmlns:a="http://schemas.openxmlformats.org/drawingml/2006/main">
          <a:off x="6892018" y="838200"/>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50"/>
              </a:solidFill>
              <a:latin typeface="Calibri" panose="020F0502020204030204" pitchFamily="34" charset="0"/>
            </a:rPr>
            <a:t>≥1 </a:t>
          </a:r>
          <a:r>
            <a:rPr lang="en-US" sz="1600" b="1" dirty="0" err="1">
              <a:solidFill>
                <a:srgbClr val="00B050"/>
              </a:solidFill>
              <a:latin typeface="Calibri" panose="020F0502020204030204" pitchFamily="34" charset="0"/>
            </a:rPr>
            <a:t>MenACWY</a:t>
          </a:r>
          <a:endParaRPr lang="en-US" sz="1600" b="1" dirty="0">
            <a:solidFill>
              <a:srgbClr val="00B050"/>
            </a:solidFill>
            <a:latin typeface="Calibri" panose="020F0502020204030204" pitchFamily="34" charset="0"/>
          </a:endParaRPr>
        </a:p>
      </cdr:txBody>
    </cdr:sp>
  </cdr:relSizeAnchor>
  <cdr:relSizeAnchor xmlns:cdr="http://schemas.openxmlformats.org/drawingml/2006/chartDrawing">
    <cdr:from>
      <cdr:x>0.81952</cdr:x>
      <cdr:y>0.30538</cdr:y>
    </cdr:from>
    <cdr:to>
      <cdr:x>0.98004</cdr:x>
      <cdr:y>0.37635</cdr:y>
    </cdr:to>
    <cdr:sp macro="" textlink="">
      <cdr:nvSpPr>
        <cdr:cNvPr id="6" name="TextBox 1"/>
        <cdr:cNvSpPr txBox="1"/>
      </cdr:nvSpPr>
      <cdr:spPr>
        <a:xfrm xmlns:a="http://schemas.openxmlformats.org/drawingml/2006/main">
          <a:off x="6882227" y="1456796"/>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0000"/>
              </a:solidFill>
              <a:latin typeface="Calibri" panose="020F0502020204030204" pitchFamily="34" charset="0"/>
            </a:rPr>
            <a:t>≥1 HPV (F)</a:t>
          </a:r>
        </a:p>
      </cdr:txBody>
    </cdr:sp>
  </cdr:relSizeAnchor>
  <cdr:relSizeAnchor xmlns:cdr="http://schemas.openxmlformats.org/drawingml/2006/chartDrawing">
    <cdr:from>
      <cdr:x>0.81952</cdr:x>
      <cdr:y>0.41437</cdr:y>
    </cdr:from>
    <cdr:to>
      <cdr:x>0.98004</cdr:x>
      <cdr:y>0.48534</cdr:y>
    </cdr:to>
    <cdr:sp macro="" textlink="">
      <cdr:nvSpPr>
        <cdr:cNvPr id="7" name="TextBox 1"/>
        <cdr:cNvSpPr txBox="1"/>
      </cdr:nvSpPr>
      <cdr:spPr>
        <a:xfrm xmlns:a="http://schemas.openxmlformats.org/drawingml/2006/main">
          <a:off x="6882227" y="1976726"/>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F0"/>
              </a:solidFill>
              <a:latin typeface="Calibri" panose="020F0502020204030204" pitchFamily="34" charset="0"/>
            </a:rPr>
            <a:t>≥1 HPV (M)</a:t>
          </a:r>
        </a:p>
      </cdr:txBody>
    </cdr:sp>
  </cdr:relSizeAnchor>
  <cdr:relSizeAnchor xmlns:cdr="http://schemas.openxmlformats.org/drawingml/2006/chartDrawing">
    <cdr:from>
      <cdr:x>0.81952</cdr:x>
      <cdr:y>0.48726</cdr:y>
    </cdr:from>
    <cdr:to>
      <cdr:x>0.98004</cdr:x>
      <cdr:y>0.55823</cdr:y>
    </cdr:to>
    <cdr:sp macro="" textlink="">
      <cdr:nvSpPr>
        <cdr:cNvPr id="8" name="TextBox 1"/>
        <cdr:cNvSpPr txBox="1"/>
      </cdr:nvSpPr>
      <cdr:spPr>
        <a:xfrm xmlns:a="http://schemas.openxmlformats.org/drawingml/2006/main">
          <a:off x="7493691" y="2324444"/>
          <a:ext cx="146779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C000"/>
              </a:solidFill>
              <a:latin typeface="Calibri" panose="020F0502020204030204" pitchFamily="34" charset="0"/>
            </a:rPr>
            <a:t>≥3 HPV (F)</a:t>
          </a:r>
        </a:p>
      </cdr:txBody>
    </cdr:sp>
  </cdr:relSizeAnchor>
  <cdr:relSizeAnchor xmlns:cdr="http://schemas.openxmlformats.org/drawingml/2006/chartDrawing">
    <cdr:from>
      <cdr:x>0.825</cdr:x>
      <cdr:y>0.56506</cdr:y>
    </cdr:from>
    <cdr:to>
      <cdr:x>0.98864</cdr:x>
      <cdr:y>0.63603</cdr:y>
    </cdr:to>
    <cdr:sp macro="" textlink="">
      <cdr:nvSpPr>
        <cdr:cNvPr id="9" name="TextBox 1"/>
        <cdr:cNvSpPr txBox="1"/>
      </cdr:nvSpPr>
      <cdr:spPr>
        <a:xfrm xmlns:a="http://schemas.openxmlformats.org/drawingml/2006/main">
          <a:off x="7543800" y="2695601"/>
          <a:ext cx="14963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92D050"/>
              </a:solidFill>
              <a:latin typeface="Calibri" panose="020F0502020204030204" pitchFamily="34" charset="0"/>
            </a:rPr>
            <a:t>≥2 </a:t>
          </a:r>
          <a:r>
            <a:rPr lang="en-US" sz="1600" b="1" dirty="0" err="1">
              <a:solidFill>
                <a:srgbClr val="92D050"/>
              </a:solidFill>
              <a:latin typeface="Calibri" panose="020F0502020204030204" pitchFamily="34" charset="0"/>
            </a:rPr>
            <a:t>MenACWY</a:t>
          </a:r>
          <a:r>
            <a:rPr lang="en-US" sz="1600" b="1" baseline="30000" dirty="0">
              <a:solidFill>
                <a:srgbClr val="92D050"/>
              </a:solidFill>
              <a:latin typeface="Calibri" panose="020F0502020204030204" pitchFamily="34" charset="0"/>
            </a:rPr>
            <a:t>†</a:t>
          </a:r>
        </a:p>
      </cdr:txBody>
    </cdr:sp>
  </cdr:relSizeAnchor>
  <cdr:relSizeAnchor xmlns:cdr="http://schemas.openxmlformats.org/drawingml/2006/chartDrawing">
    <cdr:from>
      <cdr:x>0.825</cdr:x>
      <cdr:y>0.64493</cdr:y>
    </cdr:from>
    <cdr:to>
      <cdr:x>0.98552</cdr:x>
      <cdr:y>0.7159</cdr:y>
    </cdr:to>
    <cdr:sp macro="" textlink="">
      <cdr:nvSpPr>
        <cdr:cNvPr id="10" name="TextBox 1"/>
        <cdr:cNvSpPr txBox="1"/>
      </cdr:nvSpPr>
      <cdr:spPr>
        <a:xfrm xmlns:a="http://schemas.openxmlformats.org/drawingml/2006/main">
          <a:off x="7543800" y="3076601"/>
          <a:ext cx="146779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70C0"/>
              </a:solidFill>
              <a:latin typeface="Calibri" panose="020F0502020204030204" pitchFamily="34" charset="0"/>
            </a:rPr>
            <a:t>≥3 HPV (M)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D787C-0B70-41CB-9FB6-4115D0FB3858}" type="datetimeFigureOut">
              <a:rPr lang="en-US" smtClean="0"/>
              <a:t>6/25/2018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5DC2DA4-D29E-4014-A69C-276226FB67B5}" type="slidenum">
              <a:rPr lang="en-US" smtClean="0"/>
              <a:t>‹#›</a:t>
            </a:fld>
            <a:endParaRPr lang="en-US"/>
          </a:p>
        </p:txBody>
      </p:sp>
    </p:spTree>
    <p:extLst>
      <p:ext uri="{BB962C8B-B14F-4D97-AF65-F5344CB8AC3E}">
        <p14:creationId xmlns:p14="http://schemas.microsoft.com/office/powerpoint/2010/main" val="352169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my name is &lt;name&gt; and I am the &lt;title&gt; at &lt;organization&gt;. I will be presenting You are the Key to HPV Cancer Prevention. </a:t>
            </a:r>
          </a:p>
          <a:p>
            <a:r>
              <a:rPr lang="en-US" baseline="0" dirty="0"/>
              <a:t/>
            </a:r>
            <a:br>
              <a:rPr lang="en-US" baseline="0" dirty="0"/>
            </a:br>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t>1</a:t>
            </a:fld>
            <a:endParaRPr lang="en-US" dirty="0"/>
          </a:p>
        </p:txBody>
      </p:sp>
    </p:spTree>
    <p:extLst>
      <p:ext uri="{BB962C8B-B14F-4D97-AF65-F5344CB8AC3E}">
        <p14:creationId xmlns:p14="http://schemas.microsoft.com/office/powerpoint/2010/main" val="198870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estimated that about 12,000 new cases of HPV-associated cervical cancer were diagnosed in the United States each year during 2009-2013. Black and Hispanic women had higher rates of HPV-associated cervical cancer than women of other races or ethnicities, possibly because of decreased access to Pap testing or follow-up treatment.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10</a:t>
            </a:fld>
            <a:endParaRPr lang="en-US"/>
          </a:p>
        </p:txBody>
      </p:sp>
    </p:spTree>
    <p:extLst>
      <p:ext uri="{BB962C8B-B14F-4D97-AF65-F5344CB8AC3E}">
        <p14:creationId xmlns:p14="http://schemas.microsoft.com/office/powerpoint/2010/main" val="210266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Cervical cancer was once the leading cause of cancer death for women in the United States. Now it is the most preventable of all of the female cancers.  The Pap test has helped decrease the number of women in the U.S. diagnosed with cervical cancer by about 75% in the past 50 years. However even with an excellent cervical cancer screening program in the U.S., there are still about 12,000 new cases of cervical cancer and 4,000 deaths each year in this country. No women should die of cervical cancer. Worldwide,</a:t>
            </a:r>
            <a:r>
              <a:rPr lang="en-US" sz="1200" kern="1200" baseline="0" dirty="0">
                <a:solidFill>
                  <a:schemeClr val="tx1"/>
                </a:solidFill>
                <a:effectLst/>
                <a:latin typeface="+mn-lt"/>
                <a:ea typeface="+mn-ea"/>
                <a:cs typeface="+mn-cs"/>
              </a:rPr>
              <a:t> cervical cancer is the 4</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most common cancer among women, and in some countries, it is the most common.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Half of cervical cancer cases in the United States occur in women younger than 50 years, with 1 in 4 of cervical cancer cases among women age 25-39 years, during prime reproductive years. A cervical cancer diagnosis and treatment may be devastating to women and their families for a variety of reasons, including negative effects on their health, welfare, finances, and ability to work. Cervical cancer is treated at minimum with the removal of the cervix but may also include radical hysterectomy, radiation, and/or chemotherapy.</a:t>
            </a:r>
          </a:p>
        </p:txBody>
      </p:sp>
      <p:sp>
        <p:nvSpPr>
          <p:cNvPr id="4" name="Slide Number Placeholder 3"/>
          <p:cNvSpPr>
            <a:spLocks noGrp="1"/>
          </p:cNvSpPr>
          <p:nvPr>
            <p:ph type="sldNum" sz="quarter" idx="10"/>
          </p:nvPr>
        </p:nvSpPr>
        <p:spPr/>
        <p:txBody>
          <a:bodyPr/>
          <a:lstStyle/>
          <a:p>
            <a:fld id="{12066194-66AB-4DEC-853C-F815430BF543}" type="slidenum">
              <a:rPr lang="en-US" smtClean="0"/>
              <a:t>11</a:t>
            </a:fld>
            <a:endParaRPr lang="en-US"/>
          </a:p>
        </p:txBody>
      </p:sp>
    </p:spTree>
    <p:extLst>
      <p:ext uri="{BB962C8B-B14F-4D97-AF65-F5344CB8AC3E}">
        <p14:creationId xmlns:p14="http://schemas.microsoft.com/office/powerpoint/2010/main" val="163955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255713" y="728663"/>
            <a:ext cx="4800600" cy="3600450"/>
          </a:xfrm>
          <a:solidFill>
            <a:srgbClr val="FFFFFF"/>
          </a:solidFill>
          <a:ln>
            <a:solidFill>
              <a:srgbClr val="000000"/>
            </a:solidFill>
            <a:miter lim="800000"/>
            <a:headEnd/>
            <a:tailEnd/>
          </a:ln>
        </p:spPr>
      </p:sp>
      <p:sp>
        <p:nvSpPr>
          <p:cNvPr id="25602" name="Rectangle 3"/>
          <p:cNvSpPr>
            <a:spLocks noGrp="1" noChangeArrowheads="1"/>
          </p:cNvSpPr>
          <p:nvPr>
            <p:ph type="body" idx="1"/>
          </p:nvPr>
        </p:nvSpPr>
        <p:spPr bwMode="auto">
          <a:xfrm>
            <a:off x="1143001" y="4520237"/>
            <a:ext cx="5125278" cy="4320212"/>
          </a:xfrm>
          <a:noFill/>
        </p:spPr>
        <p:txBody>
          <a:bodyPr wrap="square" lIns="96561" tIns="48281" rIns="96561" bIns="48281" numCol="1" anchor="t" anchorCtr="0" compatLnSpc="1">
            <a:prstTxWarp prst="textNoShape">
              <a:avLst/>
            </a:prstTxWarp>
          </a:bodyPr>
          <a:lstStyle/>
          <a:p>
            <a:pPr eaLnBrk="1" hangingPunct="1">
              <a:lnSpc>
                <a:spcPct val="90000"/>
              </a:lnSpc>
              <a:spcBef>
                <a:spcPct val="0"/>
              </a:spcBef>
            </a:pPr>
            <a:r>
              <a:rPr lang="en-US" sz="800" dirty="0">
                <a:latin typeface="Arial" charset="0"/>
              </a:rPr>
              <a:t>When some</a:t>
            </a:r>
            <a:r>
              <a:rPr lang="en-US" sz="800" baseline="0" dirty="0">
                <a:latin typeface="Arial" charset="0"/>
              </a:rPr>
              <a:t> people</a:t>
            </a:r>
            <a:r>
              <a:rPr lang="en-US" sz="800" dirty="0">
                <a:latin typeface="Arial" charset="0"/>
              </a:rPr>
              <a:t> talk about HPV disease the focus is usually on the </a:t>
            </a:r>
            <a:r>
              <a:rPr lang="en-US" sz="800" baseline="0" dirty="0">
                <a:latin typeface="Arial" charset="0"/>
              </a:rPr>
              <a:t>12,000 cases of cervical cancer and the 4,000 deaths. But as you can see in this slide, every year 1.4 million women will be diagnosed with low grade cervical dysplasia. Each of these women was faced with the emotionally trying news of an abnormal pap test, a colposcopy with biopsy that are done without local or general anesthesia, waiting to hear whether or not they have cancer.</a:t>
            </a:r>
          </a:p>
          <a:p>
            <a:pPr eaLnBrk="1" hangingPunct="1">
              <a:lnSpc>
                <a:spcPct val="90000"/>
              </a:lnSpc>
              <a:spcBef>
                <a:spcPct val="0"/>
              </a:spcBef>
            </a:pPr>
            <a:endParaRPr lang="en-US" sz="800" baseline="0" dirty="0">
              <a:latin typeface="Arial" charset="0"/>
            </a:endParaRPr>
          </a:p>
          <a:p>
            <a:pPr eaLnBrk="1" hangingPunct="1">
              <a:lnSpc>
                <a:spcPct val="90000"/>
              </a:lnSpc>
              <a:spcBef>
                <a:spcPct val="0"/>
              </a:spcBef>
            </a:pPr>
            <a:r>
              <a:rPr lang="en-US" sz="800" baseline="0" dirty="0">
                <a:latin typeface="Arial" charset="0"/>
              </a:rPr>
              <a:t>More than 300,000 women in the United States are diagnosed with high grade cervical dysplasia, or cervical </a:t>
            </a:r>
            <a:r>
              <a:rPr lang="en-US" sz="800" baseline="0" dirty="0" err="1">
                <a:latin typeface="Arial" charset="0"/>
              </a:rPr>
              <a:t>precancer</a:t>
            </a:r>
            <a:r>
              <a:rPr lang="en-US" sz="800" baseline="0" dirty="0">
                <a:latin typeface="Arial" charset="0"/>
              </a:rPr>
              <a:t>. To receive this diagnosis each of these women have undergone a colposcopy with biopsies. After receiving the diagnosis many will go on to have a LEEP procedure or a cold-knife cone biopsy of the cervix, which is shown in the image.</a:t>
            </a:r>
          </a:p>
          <a:p>
            <a:pPr eaLnBrk="1" hangingPunct="1">
              <a:lnSpc>
                <a:spcPct val="90000"/>
              </a:lnSpc>
              <a:spcBef>
                <a:spcPct val="0"/>
              </a:spcBef>
            </a:pPr>
            <a:endParaRPr lang="en-US" sz="800" baseline="0" dirty="0">
              <a:latin typeface="Arial" charset="0"/>
            </a:endParaRPr>
          </a:p>
          <a:p>
            <a:pPr eaLnBrk="1" hangingPunct="1">
              <a:lnSpc>
                <a:spcPct val="90000"/>
              </a:lnSpc>
              <a:spcBef>
                <a:spcPct val="0"/>
              </a:spcBef>
            </a:pPr>
            <a:r>
              <a:rPr lang="en-US" sz="800" baseline="0" dirty="0">
                <a:latin typeface="Arial" charset="0"/>
              </a:rPr>
              <a:t>Preventing cancer is better than treating it. Preventing the infections that can lead to cancer is even better. </a:t>
            </a:r>
          </a:p>
          <a:p>
            <a:pPr eaLnBrk="1" hangingPunct="1">
              <a:lnSpc>
                <a:spcPct val="90000"/>
              </a:lnSpc>
              <a:spcBef>
                <a:spcPct val="0"/>
              </a:spcBef>
            </a:pPr>
            <a:endParaRPr lang="en-US" sz="800" baseline="0" dirty="0">
              <a:latin typeface="Arial" charset="0"/>
            </a:endParaRPr>
          </a:p>
          <a:p>
            <a:pPr eaLnBrk="1" hangingPunct="1">
              <a:lnSpc>
                <a:spcPct val="90000"/>
              </a:lnSpc>
              <a:spcBef>
                <a:spcPct val="0"/>
              </a:spcBef>
            </a:pPr>
            <a:endParaRPr lang="en-US" sz="800" baseline="0" dirty="0">
              <a:latin typeface="Arial" charset="0"/>
            </a:endParaRPr>
          </a:p>
          <a:p>
            <a:pPr eaLnBrk="1" hangingPunct="1">
              <a:lnSpc>
                <a:spcPct val="80000"/>
              </a:lnSpc>
              <a:spcBef>
                <a:spcPct val="0"/>
              </a:spcBef>
            </a:pPr>
            <a:endParaRPr lang="en-US" sz="800" dirty="0">
              <a:latin typeface="Arial" charset="0"/>
              <a:cs typeface="Arial" charset="0"/>
            </a:endParaRPr>
          </a:p>
        </p:txBody>
      </p:sp>
    </p:spTree>
    <p:extLst>
      <p:ext uri="{BB962C8B-B14F-4D97-AF65-F5344CB8AC3E}">
        <p14:creationId xmlns:p14="http://schemas.microsoft.com/office/powerpoint/2010/main" val="372383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HPV vaccine recommendations. </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13</a:t>
            </a:fld>
            <a:endParaRPr lang="en-US"/>
          </a:p>
        </p:txBody>
      </p:sp>
    </p:spTree>
    <p:extLst>
      <p:ext uri="{BB962C8B-B14F-4D97-AF65-F5344CB8AC3E}">
        <p14:creationId xmlns:p14="http://schemas.microsoft.com/office/powerpoint/2010/main" val="421473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All available prophylactic HPV vaccines are made from virus-like particles. The vaccines do not contain any viral DNA and therefore are non-infectious and cannot cause actual disease or cancer. HPV vaccines produce a better immune response than an HPV infection.</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BC40-AD7F-4D51-9B41-4FAFF2381C8D}"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340779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HPV vaccine is routinely recommended for adolescents at age 11 or 12 years. For girls and boys starting the vaccination series before the 15th birthday, the recommended schedule is two doses of HPV vaccine. The second dose should be given six to twelve months after the first dose.</a:t>
            </a:r>
          </a:p>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15</a:t>
            </a:fld>
            <a:endParaRPr lang="en-US" dirty="0"/>
          </a:p>
        </p:txBody>
      </p:sp>
    </p:spTree>
    <p:extLst>
      <p:ext uri="{BB962C8B-B14F-4D97-AF65-F5344CB8AC3E}">
        <p14:creationId xmlns:p14="http://schemas.microsoft.com/office/powerpoint/2010/main" val="198589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ACIP also recommends vaccination for females through age 26 years and for males through age 21 years who were not adequately vaccinated previously. Males aged 22 through 26 years may be vaccinated. </a:t>
            </a:r>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31002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new recommendations for HPV vaccine dosing schedules are:</a:t>
            </a:r>
          </a:p>
          <a:p>
            <a:endParaRPr lang="en-US" baseline="0" dirty="0"/>
          </a:p>
          <a:p>
            <a:pPr marL="171450" indent="-171450">
              <a:buFont typeface="Arial" panose="020B0604020202020204" pitchFamily="34" charset="0"/>
              <a:buChar char="•"/>
            </a:pPr>
            <a:r>
              <a:rPr lang="en-US" u="none" dirty="0"/>
              <a:t>For persons initiating vaccination before the 15</a:t>
            </a:r>
            <a:r>
              <a:rPr lang="en-US" u="none" baseline="30000" dirty="0"/>
              <a:t>th</a:t>
            </a:r>
            <a:r>
              <a:rPr lang="en-US" u="none" dirty="0"/>
              <a:t> birthday, the recommended immunization schedule is 2 doses of HPV vaccine.</a:t>
            </a:r>
            <a:r>
              <a:rPr lang="en-US" u="none" baseline="0" dirty="0"/>
              <a:t> </a:t>
            </a:r>
            <a:r>
              <a:rPr lang="en-US" u="none" dirty="0"/>
              <a:t>The second dose should be administered 6–12 months after the first dose (for a 0, 6–12 month schedule).</a:t>
            </a:r>
            <a:r>
              <a:rPr lang="en-US" u="none" baseline="30000" dirty="0"/>
              <a:t> </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r>
              <a:rPr lang="en-US" u="none" dirty="0"/>
              <a:t>For persons initiating vaccination on or after the 15</a:t>
            </a:r>
            <a:r>
              <a:rPr lang="en-US" u="none" baseline="30000" dirty="0"/>
              <a:t>th</a:t>
            </a:r>
            <a:r>
              <a:rPr lang="en-US" u="none" dirty="0"/>
              <a:t> birthday, the recommendation for a 3-dose schedule remains. </a:t>
            </a:r>
            <a:r>
              <a:rPr lang="en-US" dirty="0"/>
              <a:t>The second dose should be administered 1–2 months after the first dose, and the third dose should be administered 6 months after the first dose (for a 0, 1–2, 6 month schedule). </a:t>
            </a:r>
          </a:p>
          <a:p>
            <a:pPr marL="171450" indent="-171450">
              <a:buFontTx/>
              <a:buChar char="-"/>
            </a:pPr>
            <a:endParaRPr lang="en-US" baseline="3000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persons who initiated vaccination with nine-valent, quadrivalent or bivalent HPV vaccine before their 15th birthday, and received two doses of any HPV vaccine at the recommended dosing schedule (zero, six to twelve months), or three doses of any HPV vaccine at the recommended dosing schedule (zero, one to two, and six months), are considered adequately vaccinated. Persons who initiated vaccination with nine-valent, quadrivalent or bivalent HPV vaccine on or after their 15th birthday, and received three doses of any HPV vaccine at the recommended dosing schedule, are considered adequately vaccinated. Nine-valent HPV vaccine may be used to continue or complete a vaccination series started with quadrivalent or bivalent HPV vaccine.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persons who have been adequately vaccinated with quadrivalent or bivalent HPV vaccine, there is no ACIP recommendation regarding additional vaccination with nine-valent HPV vaccine.</a:t>
            </a:r>
          </a:p>
          <a:p>
            <a:pPr marL="171450" indent="-171450">
              <a:buFontTx/>
              <a:buChar char="-"/>
            </a:pPr>
            <a:endParaRPr lang="en-US" baseline="3000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79961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HPV vaccine safety.</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18</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vaccines go though many years of testing and clinical studies before they are licensed for use. CDC and FDA monitor the safety of vaccines after they are licensed. The major systems that monitor and evaluate post-licensure vaccine safety in the United States include: VAERS, VSD, CISA, and PRISM.  Safety findings from any of these systems are used to inform health officials, health care providers, and the public.</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19</a:t>
            </a:fld>
            <a:endParaRPr lang="en-US"/>
          </a:p>
        </p:txBody>
      </p:sp>
    </p:spTree>
    <p:extLst>
      <p:ext uri="{BB962C8B-B14F-4D97-AF65-F5344CB8AC3E}">
        <p14:creationId xmlns:p14="http://schemas.microsoft.com/office/powerpoint/2010/main" val="242840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this presentation is complete, you should be able to: one, describe why HPV vaccination is important for cancer prevention; two, identify the appropriate HPV vaccination schedule based on patient age; three, describe effective HPV vaccine recommendations for patients age 11 or 12 years, as well as for age 13 years and older; four, develop self-efficacy in delivering effective HPV vaccination recommendations; five, identify reassuring, confident, and concise responses to parental questions about HPV vaccination; and six, implement disease detection and prevention health care services (e.g., smoking cessation, weight reduction, diabetes screening, blood pressure screening, immunization services) to prevent health problems and maintain health.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a:t>
            </a:fld>
            <a:endParaRPr lang="en-US"/>
          </a:p>
        </p:txBody>
      </p:sp>
    </p:spTree>
    <p:extLst>
      <p:ext uri="{BB962C8B-B14F-4D97-AF65-F5344CB8AC3E}">
        <p14:creationId xmlns:p14="http://schemas.microsoft.com/office/powerpoint/2010/main" val="1410005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 licensure HPV vaccine safety data from the United States and other countries over the past 10 years have been robust and reassuring. Based on these data that show the vaccine is safe, what type of side effects do we expect? We know that we can expect HPV vaccination to cause some injection site reactions, possibly fever, and headache. We know that anyone who has any severe allergies, including an allergy to yeast, anyone who has ever had a life-threatening allergic reaction to any component of HPV vaccine or to a previous dose of HPV vaccine, should not be vaccinated. We also know that fainting spells, or syncope, is very common with adolescents when they receive injections. To reduce the risk of syncope patients should be seated while vaccinated and remain in that position or should lay down for 15 minutes.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20</a:t>
            </a:fld>
            <a:endParaRPr lang="en-US"/>
          </a:p>
        </p:txBody>
      </p:sp>
    </p:spTree>
    <p:extLst>
      <p:ext uri="{BB962C8B-B14F-4D97-AF65-F5344CB8AC3E}">
        <p14:creationId xmlns:p14="http://schemas.microsoft.com/office/powerpoint/2010/main" val="188747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the impact of HPV vaccine. As you can see in the visual here, impact on early outcomes such as HPV prevalence and genital warts can be demonstrated in just a few years after vaccine introduction. Because of the delay between infection and pre-cancer and then cancer, it will take longer to see impact on disease.</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21</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CDC used data collected from the National Health and Nutrition Examination Survey (NHANES) to determine prevalence of HPV infection before and after HPV vaccine introduction. Shown here is the prevalence of any HPV, any non-vaccine type high-risk HPV and vaccine type HPV in the pre-vaccine and vaccine era, in three different age groups.  Compared with the prevalence of vaccine type HPV in pre-vaccine era among girls aged 14-19 years, which was 11.5%, vaccine type HPV prevalence dropped to 4.3 percent in the vaccine era 64% after decrease. This is the first age group we’d expect to see an impact of being vaccinated at that time. Prevalence of vaccine-targeted types of HPV also dropped in 20-24 year olds, from 18.5 percent to 12.1 percent, a 34 percent decrease.  There was no change in any HPV prevalence or in non-vaccine type high-risk prevalence.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22</a:t>
            </a:fld>
            <a:endParaRPr lang="en-US"/>
          </a:p>
        </p:txBody>
      </p:sp>
    </p:spTree>
    <p:extLst>
      <p:ext uri="{BB962C8B-B14F-4D97-AF65-F5344CB8AC3E}">
        <p14:creationId xmlns:p14="http://schemas.microsoft.com/office/powerpoint/2010/main" val="2187755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xfrm>
            <a:off x="1257300" y="720725"/>
            <a:ext cx="4800600" cy="3600450"/>
          </a:xfrm>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This slide shows data on genital warts from Australia.  The HPV vaccination program in Australia began in 2007 shown by the vertical dashed line.  The program initially targeted only female adolescents with catchup through age 26 years; High coverage was reached quickly through school based vaccination. In the left panel, you can see from the teal blue solid line, diagnoses of genital warts decreased dramatically in females under age 21 years soon after start of the vaccine program.  A decline was also seen in women 21-30 years.  In the right panel, you can see a similar decrease in diagnoses of genital warts in males in these two age groups.  Even though males were not being vaccinated. This is probably indicative of a reduction in transmission and herd protection. </a:t>
            </a: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840" eaLnBrk="0" hangingPunct="0">
              <a:spcBef>
                <a:spcPct val="30000"/>
              </a:spcBef>
              <a:defRPr sz="1200">
                <a:solidFill>
                  <a:schemeClr val="tx1"/>
                </a:solidFill>
                <a:latin typeface="Arial" panose="020B0604020202020204" pitchFamily="34" charset="0"/>
              </a:defRPr>
            </a:lvl1pPr>
            <a:lvl2pPr marL="763495" indent="-293652" defTabSz="978840" eaLnBrk="0" hangingPunct="0">
              <a:spcBef>
                <a:spcPct val="30000"/>
              </a:spcBef>
              <a:defRPr sz="1200">
                <a:solidFill>
                  <a:schemeClr val="tx1"/>
                </a:solidFill>
                <a:latin typeface="Arial" panose="020B0604020202020204" pitchFamily="34" charset="0"/>
              </a:defRPr>
            </a:lvl2pPr>
            <a:lvl3pPr marL="1174607" indent="-234921" defTabSz="978840" eaLnBrk="0" hangingPunct="0">
              <a:spcBef>
                <a:spcPct val="30000"/>
              </a:spcBef>
              <a:defRPr sz="1200">
                <a:solidFill>
                  <a:schemeClr val="tx1"/>
                </a:solidFill>
                <a:latin typeface="Arial" panose="020B0604020202020204" pitchFamily="34" charset="0"/>
              </a:defRPr>
            </a:lvl3pPr>
            <a:lvl4pPr marL="1644450" indent="-234921" defTabSz="978840" eaLnBrk="0" hangingPunct="0">
              <a:spcBef>
                <a:spcPct val="30000"/>
              </a:spcBef>
              <a:defRPr sz="1200">
                <a:solidFill>
                  <a:schemeClr val="tx1"/>
                </a:solidFill>
                <a:latin typeface="Arial" panose="020B0604020202020204" pitchFamily="34" charset="0"/>
              </a:defRPr>
            </a:lvl4pPr>
            <a:lvl5pPr marL="2114293" indent="-234921" defTabSz="978840" eaLnBrk="0" hangingPunct="0">
              <a:spcBef>
                <a:spcPct val="30000"/>
              </a:spcBef>
              <a:defRPr sz="1200">
                <a:solidFill>
                  <a:schemeClr val="tx1"/>
                </a:solidFill>
                <a:latin typeface="Arial" panose="020B0604020202020204" pitchFamily="34" charset="0"/>
              </a:defRPr>
            </a:lvl5pPr>
            <a:lvl6pPr marL="2584136" indent="-234921" defTabSz="978840" eaLnBrk="0" fontAlgn="base" hangingPunct="0">
              <a:spcBef>
                <a:spcPct val="30000"/>
              </a:spcBef>
              <a:spcAft>
                <a:spcPct val="0"/>
              </a:spcAft>
              <a:defRPr sz="1200">
                <a:solidFill>
                  <a:schemeClr val="tx1"/>
                </a:solidFill>
                <a:latin typeface="Arial" panose="020B0604020202020204" pitchFamily="34" charset="0"/>
              </a:defRPr>
            </a:lvl6pPr>
            <a:lvl7pPr marL="3053979" indent="-234921" defTabSz="978840" eaLnBrk="0" fontAlgn="base" hangingPunct="0">
              <a:spcBef>
                <a:spcPct val="30000"/>
              </a:spcBef>
              <a:spcAft>
                <a:spcPct val="0"/>
              </a:spcAft>
              <a:defRPr sz="1200">
                <a:solidFill>
                  <a:schemeClr val="tx1"/>
                </a:solidFill>
                <a:latin typeface="Arial" panose="020B0604020202020204" pitchFamily="34" charset="0"/>
              </a:defRPr>
            </a:lvl7pPr>
            <a:lvl8pPr marL="3523822" indent="-234921" defTabSz="978840" eaLnBrk="0" fontAlgn="base" hangingPunct="0">
              <a:spcBef>
                <a:spcPct val="30000"/>
              </a:spcBef>
              <a:spcAft>
                <a:spcPct val="0"/>
              </a:spcAft>
              <a:defRPr sz="1200">
                <a:solidFill>
                  <a:schemeClr val="tx1"/>
                </a:solidFill>
                <a:latin typeface="Arial" panose="020B0604020202020204" pitchFamily="34" charset="0"/>
              </a:defRPr>
            </a:lvl8pPr>
            <a:lvl9pPr marL="3993665" indent="-234921" defTabSz="97884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45C2AB-5BAF-4A5C-B10E-83B62FCBE31F}" type="slidenum">
              <a:rPr lang="en-US" altLang="en-US">
                <a:solidFill>
                  <a:srgbClr val="000000"/>
                </a:solidFill>
              </a:rPr>
              <a:pPr eaLnBrk="1" hangingPunct="1">
                <a:spcBef>
                  <a:spcPct val="0"/>
                </a:spcBef>
              </a:pPr>
              <a:t>23</a:t>
            </a:fld>
            <a:endParaRPr lang="en-US" altLang="en-US" dirty="0">
              <a:solidFill>
                <a:srgbClr val="000000"/>
              </a:solidFill>
            </a:endParaRPr>
          </a:p>
        </p:txBody>
      </p:sp>
    </p:spTree>
    <p:extLst>
      <p:ext uri="{BB962C8B-B14F-4D97-AF65-F5344CB8AC3E}">
        <p14:creationId xmlns:p14="http://schemas.microsoft.com/office/powerpoint/2010/main" val="1058226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just two of the studies that have now been published to examine the real-world impact of HPV vaccination.  In 2015 a systematic review and meta-analysis of these studies was published which summarized the population-level impact of HPV vaccination. In countries where the HPV vaccine coverage rates were 50% and above among teens, prevalence of infection with HPV 16 and HPV 18 decreased by more than two-thirds and prevalence of anogenital warts decreased by nearly two-thirds. The review found that there is evidence of both herd effects as well as protection with other HPV types not included in the vaccines. </a:t>
            </a:r>
          </a:p>
        </p:txBody>
      </p:sp>
      <p:sp>
        <p:nvSpPr>
          <p:cNvPr id="4" name="Slide Number Placeholder 3"/>
          <p:cNvSpPr>
            <a:spLocks noGrp="1"/>
          </p:cNvSpPr>
          <p:nvPr>
            <p:ph type="sldNum" sz="quarter" idx="10"/>
          </p:nvPr>
        </p:nvSpPr>
        <p:spPr/>
        <p:txBody>
          <a:bodyPr/>
          <a:lstStyle/>
          <a:p>
            <a:fld id="{52D12C36-17EB-459C-9146-2BC523D18A2F}" type="slidenum">
              <a:rPr lang="en-US" smtClean="0"/>
              <a:pPr/>
              <a:t>24</a:t>
            </a:fld>
            <a:endParaRPr lang="en-US" dirty="0"/>
          </a:p>
        </p:txBody>
      </p:sp>
    </p:spTree>
    <p:extLst>
      <p:ext uri="{BB962C8B-B14F-4D97-AF65-F5344CB8AC3E}">
        <p14:creationId xmlns:p14="http://schemas.microsoft.com/office/powerpoint/2010/main" val="3874034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HPV vaccine has been available in the United States for 10 years.  Long-term studies of patients from clinical trials provide data showing there is no evidence that protection against the vaccine types will decrease over time. </a:t>
            </a:r>
          </a:p>
        </p:txBody>
      </p:sp>
      <p:sp>
        <p:nvSpPr>
          <p:cNvPr id="4" name="Slide Number Placeholder 3"/>
          <p:cNvSpPr>
            <a:spLocks noGrp="1"/>
          </p:cNvSpPr>
          <p:nvPr>
            <p:ph type="sldNum" sz="quarter" idx="10"/>
          </p:nvPr>
        </p:nvSpPr>
        <p:spPr/>
        <p:txBody>
          <a:bodyPr/>
          <a:lstStyle/>
          <a:p>
            <a:fld id="{74E56174-0605-4B82-AFCE-129D80AEE6F2}" type="slidenum">
              <a:rPr lang="en-US" smtClean="0"/>
              <a:t>25</a:t>
            </a:fld>
            <a:endParaRPr lang="en-US"/>
          </a:p>
        </p:txBody>
      </p:sp>
    </p:spTree>
    <p:extLst>
      <p:ext uri="{BB962C8B-B14F-4D97-AF65-F5344CB8AC3E}">
        <p14:creationId xmlns:p14="http://schemas.microsoft.com/office/powerpoint/2010/main" val="265418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next section focuses on strategies to improve HPV vaccine recommendations and conversations with patients and their parents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26</a:t>
            </a:fld>
            <a:endParaRPr lang="en-US"/>
          </a:p>
        </p:txBody>
      </p:sp>
    </p:spTree>
    <p:extLst>
      <p:ext uri="{BB962C8B-B14F-4D97-AF65-F5344CB8AC3E}">
        <p14:creationId xmlns:p14="http://schemas.microsoft.com/office/powerpoint/2010/main" val="3008257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12205">
              <a:defRPr/>
            </a:pPr>
            <a:r>
              <a:rPr lang="en-US" dirty="0"/>
              <a:t>As</a:t>
            </a:r>
            <a:r>
              <a:rPr lang="en-US" baseline="0" dirty="0"/>
              <a:t> you can see, the rates of first and third dose of HPV vaccine are not nearly as high as the coverage rates for the other vaccines routinely recommended for 11 and 12 year olds. However, the very important piece of information that this slide provides is that t</a:t>
            </a:r>
            <a:r>
              <a:rPr lang="en-US" dirty="0"/>
              <a:t>he strong coverage rates for Tdap vaccine</a:t>
            </a:r>
            <a:r>
              <a:rPr lang="en-US" baseline="0" dirty="0"/>
              <a:t> demonstrate that not only are most preteens and teens getting to the doctor, but they are also getting at least one of the recommended adolescent vaccines.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340321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 missed clinical opportunity for HPV vaccination is defined as a healthcare encounter when some, but not all ACIP-recommended vaccines are given. Had HPV vaccine been administered during health care visits when another vaccine was administered, vaccination coverage for at least one 1 dose could have reached 91.3% by age 13 years for adolescent girls born in 2000.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 HPV vaccination coverage with existing infrastructure and health-care utilization is possible in the United States. Taking advantage of every health-care encounter, including acute-care visits, to assess every adolescent’s vaccination status can help minimize missed opportunities. Potential strategies include using vaccination prompts available through electronic health records or checking local and state immunization information systems to assess vaccination needs at every encounter. Series completion also can be promoted through scheduling appointments for second and third doses before patients leave providers’ offices after receipt of their first HPV vaccine doses and with automated reminder-recall systems.</a:t>
            </a:r>
          </a:p>
          <a:p>
            <a:endParaRPr lang="en-US" dirty="0"/>
          </a:p>
          <a:p>
            <a:endParaRPr lang="en-US" dirty="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DB213-B6DF-4C59-8CAF-A437D998CC77}" type="slidenum">
              <a:rPr lang="en-US" smtClean="0">
                <a:solidFill>
                  <a:srgbClr val="000000"/>
                </a:solidFill>
              </a:rPr>
              <a:pPr fontAlgn="base">
                <a:spcBef>
                  <a:spcPct val="0"/>
                </a:spcBef>
                <a:spcAft>
                  <a:spcPct val="0"/>
                </a:spcAft>
                <a:defRPr/>
              </a:pPr>
              <a:t>28</a:t>
            </a:fld>
            <a:endParaRPr lang="en-US" dirty="0">
              <a:solidFill>
                <a:srgbClr val="000000"/>
              </a:solidFill>
            </a:endParaRPr>
          </a:p>
        </p:txBody>
      </p:sp>
    </p:spTree>
    <p:extLst>
      <p:ext uri="{BB962C8B-B14F-4D97-AF65-F5344CB8AC3E}">
        <p14:creationId xmlns:p14="http://schemas.microsoft.com/office/powerpoint/2010/main" val="1924747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Studies consistently show that a strong recommendation from you is the single best predictor of vaccination for any vaccine, including HPV vaccine. </a:t>
            </a:r>
            <a:r>
              <a:rPr lang="en-US" sz="1200" kern="1200">
                <a:solidFill>
                  <a:schemeClr val="tx1"/>
                </a:solidFill>
                <a:effectLst/>
                <a:latin typeface="+mn-lt"/>
                <a:ea typeface="+mn-ea"/>
                <a:cs typeface="+mn-cs"/>
              </a:rPr>
              <a:t>In the 2014 NIS-Teen nearly 15% of parents who said that they would not be getting their child vaccinated against HPV in the next 12 months, identified not receiving a recommendation as one of the top reasons not to vaccinate.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29</a:t>
            </a:fld>
            <a:endParaRPr lang="en-US"/>
          </a:p>
        </p:txBody>
      </p:sp>
    </p:spTree>
    <p:extLst>
      <p:ext uri="{BB962C8B-B14F-4D97-AF65-F5344CB8AC3E}">
        <p14:creationId xmlns:p14="http://schemas.microsoft.com/office/powerpoint/2010/main" val="394188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will focus on HPV</a:t>
            </a:r>
            <a:r>
              <a:rPr lang="en-US" baseline="0" dirty="0"/>
              <a:t> infection and disease prevalence.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a:t>
            </a:fld>
            <a:endParaRPr lang="en-US" dirty="0"/>
          </a:p>
        </p:txBody>
      </p:sp>
    </p:spTree>
    <p:extLst>
      <p:ext uri="{BB962C8B-B14F-4D97-AF65-F5344CB8AC3E}">
        <p14:creationId xmlns:p14="http://schemas.microsoft.com/office/powerpoint/2010/main" val="1598929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data are from research conducted by Dr. Mary Healy and colleagues in Texas, with parents regarding immunization for their children. When parents were asked how much value they placed on each of the vaccines, you can see that they ranked these vaccines similarly.</a:t>
            </a:r>
          </a:p>
        </p:txBody>
      </p:sp>
      <p:sp>
        <p:nvSpPr>
          <p:cNvPr id="4" name="Slide Number Placeholder 3"/>
          <p:cNvSpPr>
            <a:spLocks noGrp="1"/>
          </p:cNvSpPr>
          <p:nvPr>
            <p:ph type="sldNum" sz="quarter" idx="10"/>
          </p:nvPr>
        </p:nvSpPr>
        <p:spPr/>
        <p:txBody>
          <a:bodyPr/>
          <a:lstStyle/>
          <a:p>
            <a:fld id="{C5DC2DA4-D29E-4014-A69C-276226FB67B5}" type="slidenum">
              <a:rPr lang="en-US" smtClean="0"/>
              <a:t>31</a:t>
            </a:fld>
            <a:endParaRPr lang="en-US" dirty="0"/>
          </a:p>
        </p:txBody>
      </p:sp>
    </p:spTree>
    <p:extLst>
      <p:ext uri="{BB962C8B-B14F-4D97-AF65-F5344CB8AC3E}">
        <p14:creationId xmlns:p14="http://schemas.microsoft.com/office/powerpoint/2010/main" val="20006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estimates that clinicians gave for how much value</a:t>
            </a:r>
            <a:r>
              <a:rPr lang="en-US" baseline="0" dirty="0"/>
              <a:t> parents place on flu and HPV vaccination are much lower. These c</a:t>
            </a:r>
            <a:r>
              <a:rPr lang="en-US" dirty="0"/>
              <a:t>linicians underestimated the value parents place on HPV vaccine. This</a:t>
            </a:r>
            <a:r>
              <a:rPr lang="en-US" baseline="0" dirty="0"/>
              <a:t> is evidence of a big disconnect between parents and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32</a:t>
            </a:fld>
            <a:endParaRPr lang="en-US" dirty="0"/>
          </a:p>
        </p:txBody>
      </p:sp>
    </p:spTree>
    <p:extLst>
      <p:ext uri="{BB962C8B-B14F-4D97-AF65-F5344CB8AC3E}">
        <p14:creationId xmlns:p14="http://schemas.microsoft.com/office/powerpoint/2010/main" val="652360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parents concerns are real or just perceived by the clinician, it affects the way</a:t>
            </a:r>
            <a:r>
              <a:rPr lang="en-US" baseline="0" dirty="0"/>
              <a:t> HPV vaccine is recommended and administered. This changes the conversation between the clinician and the parents regarding HPV vaccine.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33</a:t>
            </a:fld>
            <a:endParaRPr lang="en-US" dirty="0"/>
          </a:p>
        </p:txBody>
      </p:sp>
    </p:spTree>
    <p:extLst>
      <p:ext uri="{BB962C8B-B14F-4D97-AF65-F5344CB8AC3E}">
        <p14:creationId xmlns:p14="http://schemas.microsoft.com/office/powerpoint/2010/main" val="1586412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clinician’s recommendation is the number one reason parents decide to protect their children with vaccination. Regardless of the perceived or real concerns of a parent, an effective recommendation for all adolescent vaccines needs to be given. There is a strong evidence base to support the importance of an effective recommendation.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34</a:t>
            </a:fld>
            <a:endParaRPr lang="en-US"/>
          </a:p>
        </p:txBody>
      </p:sp>
    </p:spTree>
    <p:extLst>
      <p:ext uri="{BB962C8B-B14F-4D97-AF65-F5344CB8AC3E}">
        <p14:creationId xmlns:p14="http://schemas.microsoft.com/office/powerpoint/2010/main" val="2144434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a:t>
            </a:r>
            <a:r>
              <a:rPr lang="en-US" baseline="0" dirty="0"/>
              <a:t> begs the question. What IS an effective recommendation for HPV vaccination?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35</a:t>
            </a:fld>
            <a:endParaRPr lang="en-US" dirty="0"/>
          </a:p>
        </p:txBody>
      </p:sp>
    </p:spTree>
    <p:extLst>
      <p:ext uri="{BB962C8B-B14F-4D97-AF65-F5344CB8AC3E}">
        <p14:creationId xmlns:p14="http://schemas.microsoft.com/office/powerpoint/2010/main" val="1622978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and most effective</a:t>
            </a:r>
            <a:r>
              <a:rPr lang="en-US" baseline="0" dirty="0"/>
              <a:t> recommendation for HPV vaccination is when HPV vaccine is recommended in the same way and on the same day as the other vaccines recommended for girls and boys at ages 11 and 12 years.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36</a:t>
            </a:fld>
            <a:endParaRPr lang="en-US"/>
          </a:p>
        </p:txBody>
      </p:sp>
    </p:spTree>
    <p:extLst>
      <p:ext uri="{BB962C8B-B14F-4D97-AF65-F5344CB8AC3E}">
        <p14:creationId xmlns:p14="http://schemas.microsoft.com/office/powerpoint/2010/main" val="1076418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Successful recommendations group all of the adolescent vaccines</a:t>
            </a:r>
          </a:p>
          <a:p>
            <a:endParaRPr lang="en-US" sz="1000" dirty="0"/>
          </a:p>
          <a:p>
            <a:pPr lvl="0"/>
            <a:r>
              <a:rPr lang="en-US" sz="1000" b="0" dirty="0"/>
              <a:t>Recommend the HPV vaccine series the same way you recommend the other adolescent vaccines</a:t>
            </a:r>
          </a:p>
        </p:txBody>
      </p:sp>
      <p:sp>
        <p:nvSpPr>
          <p:cNvPr id="4" name="Slide Number Placeholder 3"/>
          <p:cNvSpPr>
            <a:spLocks noGrp="1"/>
          </p:cNvSpPr>
          <p:nvPr>
            <p:ph type="sldNum" sz="quarter" idx="10"/>
          </p:nvPr>
        </p:nvSpPr>
        <p:spPr/>
        <p:txBody>
          <a:bodyPr/>
          <a:lstStyle/>
          <a:p>
            <a:fld id="{C5DC2DA4-D29E-4014-A69C-276226FB67B5}" type="slidenum">
              <a:rPr lang="en-US" smtClean="0"/>
              <a:pPr/>
              <a:t>37</a:t>
            </a:fld>
            <a:endParaRPr lang="en-US"/>
          </a:p>
        </p:txBody>
      </p:sp>
    </p:spTree>
    <p:extLst>
      <p:ext uri="{BB962C8B-B14F-4D97-AF65-F5344CB8AC3E}">
        <p14:creationId xmlns:p14="http://schemas.microsoft.com/office/powerpoint/2010/main" val="925228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point out a few things on this slide. The word “today” is especially important because it conveys to the parent that you are recommending that all of these vaccines be given today, not another 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order of the vaccine-preventable diseases is also important. We want to sandwich HPV cancers between meningitis, because meningit6is is a disease that parents really want to prevent, and pertussis, because most parents are going to get that vaccine for their child. So meningococcal 1st, HPV cancer 2nd, pertussis 3rd.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38</a:t>
            </a:fld>
            <a:endParaRPr lang="en-US"/>
          </a:p>
        </p:txBody>
      </p:sp>
    </p:spTree>
    <p:extLst>
      <p:ext uri="{BB962C8B-B14F-4D97-AF65-F5344CB8AC3E}">
        <p14:creationId xmlns:p14="http://schemas.microsoft.com/office/powerpoint/2010/main" val="3239593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call this the “bundled recommendation” because it bundles all of the vaccines recommended for preteens into one effective and presumptive statement.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39</a:t>
            </a:fld>
            <a:endParaRPr lang="en-US" dirty="0"/>
          </a:p>
        </p:txBody>
      </p:sp>
    </p:spTree>
    <p:extLst>
      <p:ext uri="{BB962C8B-B14F-4D97-AF65-F5344CB8AC3E}">
        <p14:creationId xmlns:p14="http://schemas.microsoft.com/office/powerpoint/2010/main" val="2515138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you could say something like “now that Sophia is 11, she is due for three vaccines. These will help protect her from meningitis, HPV cancers, and pertussis. We’ll give those shots at the end of the visit.”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40</a:t>
            </a:fld>
            <a:endParaRPr lang="en-US"/>
          </a:p>
        </p:txBody>
      </p:sp>
    </p:spTree>
    <p:extLst>
      <p:ext uri="{BB962C8B-B14F-4D97-AF65-F5344CB8AC3E}">
        <p14:creationId xmlns:p14="http://schemas.microsoft.com/office/powerpoint/2010/main" val="380824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Human papillomaviruses (HPV) are a very common family of viruses that infect epithelial tissue. HPV types differ in their tendency to infect cutaneous and mucosal or genital epithelium. More than 150 HPV types have been identified, including approximately 40 that infect the genital area. Genital HPV types are categorized according to their epidemiologic association with cervical cancer. High-risk types (e.g., types 16 and 18) can cause low-grade cervical cell abnormalities, high-grade cervical cell abnormalities that are precursors to cancer, and cancers. In addition to cervical cancer, HPV infection also is the cause of some cancers of the vulva, vagina, penis, and anus, as well as cancer of the oropharynx. Low-risk types like 6 and 11 can cause benign or low-grade cervical cell changes, genital warts, and recurrent respiratory papillomatosis.</a:t>
            </a:r>
          </a:p>
          <a:p>
            <a:pPr eaLnBrk="1" hangingPunct="1">
              <a:spcBef>
                <a:spcPct val="0"/>
              </a:spcBef>
            </a:pPr>
            <a:endParaRPr lang="en-US" dirty="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8892A-3010-4C14-BBF2-6C81D4A5E3FA}" type="slidenum">
              <a:rPr lang="en-US" smtClean="0">
                <a:solidFill>
                  <a:srgbClr val="000000"/>
                </a:solidFill>
              </a:rPr>
              <a:pPr fontAlgn="base">
                <a:spcBef>
                  <a:spcPct val="0"/>
                </a:spcBef>
                <a:spcAft>
                  <a:spcPct val="0"/>
                </a:spcAft>
                <a:defRPr/>
              </a:pPr>
              <a:t>4</a:t>
            </a:fld>
            <a:endParaRPr lang="en-US" dirty="0">
              <a:solidFill>
                <a:srgbClr val="000000"/>
              </a:solidFill>
            </a:endParaRPr>
          </a:p>
        </p:txBody>
      </p:sp>
    </p:spTree>
    <p:extLst>
      <p:ext uri="{BB962C8B-B14F-4D97-AF65-F5344CB8AC3E}">
        <p14:creationId xmlns:p14="http://schemas.microsoft.com/office/powerpoint/2010/main" val="3197040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parents will accept the bundled</a:t>
            </a:r>
            <a:r>
              <a:rPr lang="en-US" baseline="0" dirty="0"/>
              <a:t> recommendation without any questions. Other p</a:t>
            </a:r>
            <a:r>
              <a:rPr lang="en-US" dirty="0"/>
              <a:t>arents may be interested in vaccinating, yet still have questions for you.</a:t>
            </a:r>
          </a:p>
          <a:p>
            <a:pPr lvl="1"/>
            <a:endParaRPr lang="en-US" b="0" dirty="0"/>
          </a:p>
          <a:p>
            <a:pPr lvl="0"/>
            <a:r>
              <a:rPr lang="en-US" b="0" dirty="0"/>
              <a:t>A question from a parents about HPV</a:t>
            </a:r>
            <a:r>
              <a:rPr lang="en-US" b="0" baseline="0" dirty="0"/>
              <a:t> vaccine </a:t>
            </a:r>
            <a:r>
              <a:rPr lang="en-US" b="0" dirty="0"/>
              <a:t>does not mean they are refusing or delaying. Many parents with questions</a:t>
            </a:r>
            <a:r>
              <a:rPr lang="en-US" b="0" baseline="0" dirty="0"/>
              <a:t> about HPV vaccine are looking for additional reassurance from you. </a:t>
            </a:r>
            <a:r>
              <a:rPr lang="en-US" b="0" dirty="0"/>
              <a:t>Taking the time to listen to parents’ questions helps you save time and give an effective response. Be sure to</a:t>
            </a:r>
            <a:r>
              <a:rPr lang="en-US" b="0" baseline="0" dirty="0"/>
              <a:t> verify that you are addressing the right concern.</a:t>
            </a:r>
            <a:endParaRPr lang="en-US" b="0"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41</a:t>
            </a:fld>
            <a:endParaRPr lang="en-US"/>
          </a:p>
        </p:txBody>
      </p:sp>
    </p:spTree>
    <p:extLst>
      <p:ext uri="{BB962C8B-B14F-4D97-AF65-F5344CB8AC3E}">
        <p14:creationId xmlns:p14="http://schemas.microsoft.com/office/powerpoint/2010/main" val="2000144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parents may</a:t>
            </a:r>
            <a:r>
              <a:rPr lang="en-US" baseline="0" dirty="0"/>
              <a:t> ask, “</a:t>
            </a:r>
            <a:r>
              <a:rPr lang="en-US" sz="1200" i="1" dirty="0">
                <a:solidFill>
                  <a:srgbClr val="DA401F"/>
                </a:solidFill>
              </a:rPr>
              <a:t>Why does my child need HPV vaccine?” </a:t>
            </a:r>
            <a:r>
              <a:rPr lang="en-US" sz="1200" i="0" dirty="0">
                <a:solidFill>
                  <a:srgbClr val="DA401F"/>
                </a:solidFill>
              </a:rPr>
              <a:t>This</a:t>
            </a:r>
            <a:r>
              <a:rPr lang="en-US" sz="1200" i="0" baseline="0" dirty="0">
                <a:solidFill>
                  <a:srgbClr val="DA401F"/>
                </a:solidFill>
              </a:rPr>
              <a:t> question may also sound like “</a:t>
            </a:r>
            <a:r>
              <a:rPr lang="en-US" sz="1200" i="1" baseline="0" dirty="0">
                <a:solidFill>
                  <a:srgbClr val="DA401F"/>
                </a:solidFill>
              </a:rPr>
              <a:t>My daughter doesn’t really need THAT vaccine, does she?” </a:t>
            </a:r>
            <a:r>
              <a:rPr lang="en-US" dirty="0"/>
              <a:t>Regardless of</a:t>
            </a:r>
            <a:r>
              <a:rPr lang="en-US" baseline="0" dirty="0"/>
              <a:t> how parents ask that question we want them to know that this vaccine is very important for cancer prevention. </a:t>
            </a:r>
            <a:endParaRPr lang="en-US" sz="1200" i="1" dirty="0">
              <a:solidFill>
                <a:srgbClr val="DA401F"/>
              </a:solidFill>
            </a:endParaRP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42</a:t>
            </a:fld>
            <a:endParaRPr lang="en-US"/>
          </a:p>
        </p:txBody>
      </p:sp>
    </p:spTree>
    <p:extLst>
      <p:ext uri="{BB962C8B-B14F-4D97-AF65-F5344CB8AC3E}">
        <p14:creationId xmlns:p14="http://schemas.microsoft.com/office/powerpoint/2010/main" val="869510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respond to them by saying, “HPV vaccination is important because it prevents cancer. That’s why I’m recommending that your child start the HPV vaccine series today.”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43</a:t>
            </a:fld>
            <a:endParaRPr lang="en-US"/>
          </a:p>
        </p:txBody>
      </p:sp>
    </p:spTree>
    <p:extLst>
      <p:ext uri="{BB962C8B-B14F-4D97-AF65-F5344CB8AC3E}">
        <p14:creationId xmlns:p14="http://schemas.microsoft.com/office/powerpoint/2010/main" val="344634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research</a:t>
            </a:r>
            <a:r>
              <a:rPr lang="en-US" baseline="0" dirty="0"/>
              <a:t> with parents has shown that many parents aren’t aware of all of the cancers that can be caused by persistent HPV infection, so some parents may ask you about the cancers that are caused by HPV infection.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44</a:t>
            </a:fld>
            <a:endParaRPr lang="en-US"/>
          </a:p>
        </p:txBody>
      </p:sp>
    </p:spTree>
    <p:extLst>
      <p:ext uri="{BB962C8B-B14F-4D97-AF65-F5344CB8AC3E}">
        <p14:creationId xmlns:p14="http://schemas.microsoft.com/office/powerpoint/2010/main" val="3042728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tell parents</a:t>
            </a:r>
            <a:r>
              <a:rPr lang="en-US" baseline="0" dirty="0"/>
              <a:t> that HPV infection can cause cervical, vaginal, vulvar, penile, anal, and oropharyngeal cancers, but by starting the HPV vaccines series today, we can prevent infection with the HPV types that most commonly cause those cancers. </a:t>
            </a:r>
          </a:p>
          <a:p>
            <a:endParaRPr lang="en-US" baseline="0" dirty="0"/>
          </a:p>
          <a:p>
            <a:r>
              <a:rPr lang="en-US" baseline="0" dirty="0"/>
              <a:t>You could say “Certain HPV types can cause cancer of the cervix, vagina, and vulva in females, cancer of the penis in men, and in both females and males, cancers of the anus and the throat. We can help prevent infection with the HPV types that cause these cancers by starting the HPV vaccine series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45</a:t>
            </a:fld>
            <a:endParaRPr lang="en-US"/>
          </a:p>
        </p:txBody>
      </p:sp>
    </p:spTree>
    <p:extLst>
      <p:ext uri="{BB962C8B-B14F-4D97-AF65-F5344CB8AC3E}">
        <p14:creationId xmlns:p14="http://schemas.microsoft.com/office/powerpoint/2010/main" val="2671139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hard for parents to see their</a:t>
            </a:r>
            <a:r>
              <a:rPr lang="en-US" baseline="0" dirty="0"/>
              <a:t> 11 or 12 year old as being at risk for HPV infection and they make ask about that risk.</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46</a:t>
            </a:fld>
            <a:endParaRPr lang="en-US"/>
          </a:p>
        </p:txBody>
      </p:sp>
    </p:spTree>
    <p:extLst>
      <p:ext uri="{BB962C8B-B14F-4D97-AF65-F5344CB8AC3E}">
        <p14:creationId xmlns:p14="http://schemas.microsoft.com/office/powerpoint/2010/main" val="3423687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Focus</a:t>
            </a:r>
            <a:r>
              <a:rPr lang="en-US" baseline="0" dirty="0"/>
              <a:t> on how common HPV is and how they can protect their child from cancer by saying something like “</a:t>
            </a:r>
            <a:r>
              <a:rPr lang="en-US" sz="1200" b="0" dirty="0">
                <a:solidFill>
                  <a:srgbClr val="009DC4"/>
                </a:solidFill>
              </a:rPr>
              <a:t>HPV is a very common and widespread virus that infects both females and males. </a:t>
            </a:r>
            <a:r>
              <a:rPr lang="en-US" sz="1200" b="0" dirty="0">
                <a:solidFill>
                  <a:srgbClr val="781D7E"/>
                </a:solidFill>
              </a:rPr>
              <a:t>We can help protect your child from the cancers and diseases caused by the virus by starting HPV vaccination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47</a:t>
            </a:fld>
            <a:endParaRPr lang="en-US"/>
          </a:p>
        </p:txBody>
      </p:sp>
    </p:spTree>
    <p:extLst>
      <p:ext uri="{BB962C8B-B14F-4D97-AF65-F5344CB8AC3E}">
        <p14:creationId xmlns:p14="http://schemas.microsoft.com/office/powerpoint/2010/main" val="3050093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Asking why now, or why at 11 or 12, is another way that parents may say that they think their child is too young for “that” kind of behavior, in other words, sexual activity. Help parent understand the importance of vaccination before exposure and that we don’t wait for exposure to occur, or guess when it will occur, before vaccinating. </a:t>
            </a:r>
          </a:p>
        </p:txBody>
      </p:sp>
      <p:sp>
        <p:nvSpPr>
          <p:cNvPr id="4" name="Slide Number Placeholder 3"/>
          <p:cNvSpPr>
            <a:spLocks noGrp="1"/>
          </p:cNvSpPr>
          <p:nvPr>
            <p:ph type="sldNum" sz="quarter" idx="10"/>
          </p:nvPr>
        </p:nvSpPr>
        <p:spPr/>
        <p:txBody>
          <a:bodyPr/>
          <a:lstStyle/>
          <a:p>
            <a:fld id="{C5DC2DA4-D29E-4014-A69C-276226FB67B5}" type="slidenum">
              <a:rPr lang="en-US" smtClean="0"/>
              <a:t>48</a:t>
            </a:fld>
            <a:endParaRPr lang="en-US"/>
          </a:p>
        </p:txBody>
      </p:sp>
    </p:spTree>
    <p:extLst>
      <p:ext uri="{BB962C8B-B14F-4D97-AF65-F5344CB8AC3E}">
        <p14:creationId xmlns:p14="http://schemas.microsoft.com/office/powerpoint/2010/main" val="3662803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274" indent="-457133"/>
            <a:r>
              <a:rPr lang="en-US" sz="2800" dirty="0"/>
              <a:t>You could also use seatbelts as an example.</a:t>
            </a:r>
            <a:r>
              <a:rPr lang="en-US" sz="2800" baseline="0" dirty="0"/>
              <a:t> </a:t>
            </a:r>
            <a:r>
              <a:rPr lang="en-US" sz="1200" kern="1200" dirty="0">
                <a:solidFill>
                  <a:schemeClr val="tx1"/>
                </a:solidFill>
                <a:effectLst/>
                <a:latin typeface="+mn-lt"/>
                <a:ea typeface="+mn-ea"/>
                <a:cs typeface="+mn-cs"/>
              </a:rPr>
              <a:t>Ask parents, “When do we put our seat belts on?”</a:t>
            </a:r>
            <a:r>
              <a:rPr lang="en-US" dirty="0">
                <a:solidFill>
                  <a:schemeClr val="accent1">
                    <a:lumMod val="50000"/>
                  </a:schemeClr>
                </a:solidFill>
              </a:rPr>
              <a:t>				</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49</a:t>
            </a:fld>
            <a:endParaRPr lang="en-US" dirty="0"/>
          </a:p>
        </p:txBody>
      </p:sp>
    </p:spTree>
    <p:extLst>
      <p:ext uri="{BB962C8B-B14F-4D97-AF65-F5344CB8AC3E}">
        <p14:creationId xmlns:p14="http://schemas.microsoft.com/office/powerpoint/2010/main" val="775788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you can just say, “As with all vaccine-preventable diseases, we want to protect your child early. If we start now, it’s one less thing for you to worry about. Also, your child will only need two shots of HPV vaccine at this age. If you wait until 15, your child will need three shots. We’ll give the first shot today and then you’ll need to bring your child back in 6 to 12 months from now for the second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50</a:t>
            </a:fld>
            <a:endParaRPr lang="en-US"/>
          </a:p>
        </p:txBody>
      </p:sp>
    </p:spTree>
    <p:extLst>
      <p:ext uri="{BB962C8B-B14F-4D97-AF65-F5344CB8AC3E}">
        <p14:creationId xmlns:p14="http://schemas.microsoft.com/office/powerpoint/2010/main" val="282543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HPV infections happen during the teen and college-aged years because HPV infection usually occurs soon after sexual debut. Most people never know that they have been infected.  Women may find out they are infected because of an abnormal pap test with a positive HPV test or a diagnosis of genital warts. Men may find out because of a genital warts diagnosis as well. </a:t>
            </a:r>
          </a:p>
          <a:p>
            <a:endParaRPr lang="en-US" baseline="0" dirty="0"/>
          </a:p>
        </p:txBody>
      </p:sp>
      <p:sp>
        <p:nvSpPr>
          <p:cNvPr id="4" name="Slide Number Placeholder 3"/>
          <p:cNvSpPr>
            <a:spLocks noGrp="1"/>
          </p:cNvSpPr>
          <p:nvPr>
            <p:ph type="sldNum" sz="quarter" idx="10"/>
          </p:nvPr>
        </p:nvSpPr>
        <p:spPr/>
        <p:txBody>
          <a:bodyPr/>
          <a:lstStyle/>
          <a:p>
            <a:fld id="{12066194-66AB-4DEC-853C-F815430BF543}" type="slidenum">
              <a:rPr lang="en-US" smtClean="0"/>
              <a:t>5</a:t>
            </a:fld>
            <a:endParaRPr lang="en-US"/>
          </a:p>
        </p:txBody>
      </p:sp>
    </p:spTree>
    <p:extLst>
      <p:ext uri="{BB962C8B-B14F-4D97-AF65-F5344CB8AC3E}">
        <p14:creationId xmlns:p14="http://schemas.microsoft.com/office/powerpoint/2010/main" val="2763640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Parents continue to bring concerns about sexual disinhibition following vaccination. </a:t>
            </a:r>
          </a:p>
        </p:txBody>
      </p:sp>
      <p:sp>
        <p:nvSpPr>
          <p:cNvPr id="4" name="Slide Number Placeholder 3"/>
          <p:cNvSpPr>
            <a:spLocks noGrp="1"/>
          </p:cNvSpPr>
          <p:nvPr>
            <p:ph type="sldNum" sz="quarter" idx="10"/>
          </p:nvPr>
        </p:nvSpPr>
        <p:spPr/>
        <p:txBody>
          <a:bodyPr/>
          <a:lstStyle/>
          <a:p>
            <a:fld id="{C5DC2DA4-D29E-4014-A69C-276226FB67B5}" type="slidenum">
              <a:rPr lang="en-US" smtClean="0"/>
              <a:t>51</a:t>
            </a:fld>
            <a:endParaRPr lang="en-US"/>
          </a:p>
        </p:txBody>
      </p:sp>
    </p:spTree>
    <p:extLst>
      <p:ext uri="{BB962C8B-B14F-4D97-AF65-F5344CB8AC3E}">
        <p14:creationId xmlns:p14="http://schemas.microsoft.com/office/powerpoint/2010/main" val="1356433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reassure these parents that</a:t>
            </a:r>
            <a:r>
              <a:rPr lang="en-US" baseline="0" dirty="0"/>
              <a:t> “</a:t>
            </a:r>
            <a:r>
              <a:rPr lang="en-US" sz="1200" b="0" dirty="0">
                <a:solidFill>
                  <a:srgbClr val="009DC4"/>
                </a:solidFill>
              </a:rPr>
              <a:t>Numerous research studies have shown that getting the HPV vaccine does not make kids more likely to be sexually active or start having sex at a younger age. </a:t>
            </a:r>
            <a:r>
              <a:rPr lang="en-US" sz="1200" b="0" dirty="0">
                <a:solidFill>
                  <a:srgbClr val="7030A0"/>
                </a:solidFill>
              </a:rPr>
              <a:t>Starting the HPV vaccine series today will give your child the best protection possible for the future.”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52</a:t>
            </a:fld>
            <a:endParaRPr lang="en-US"/>
          </a:p>
        </p:txBody>
      </p:sp>
    </p:spTree>
    <p:extLst>
      <p:ext uri="{BB962C8B-B14F-4D97-AF65-F5344CB8AC3E}">
        <p14:creationId xmlns:p14="http://schemas.microsoft.com/office/powerpoint/2010/main" val="259403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new two-dose recommendation may cause some parents to think that they can wait another year… or three.</a:t>
            </a:r>
          </a:p>
        </p:txBody>
      </p:sp>
      <p:sp>
        <p:nvSpPr>
          <p:cNvPr id="4" name="Slide Number Placeholder 3"/>
          <p:cNvSpPr>
            <a:spLocks noGrp="1"/>
          </p:cNvSpPr>
          <p:nvPr>
            <p:ph type="sldNum" sz="quarter" idx="10"/>
          </p:nvPr>
        </p:nvSpPr>
        <p:spPr/>
        <p:txBody>
          <a:bodyPr/>
          <a:lstStyle/>
          <a:p>
            <a:fld id="{C5DC2DA4-D29E-4014-A69C-276226FB67B5}" type="slidenum">
              <a:rPr lang="en-US" smtClean="0"/>
              <a:t>53</a:t>
            </a:fld>
            <a:endParaRPr lang="en-US"/>
          </a:p>
        </p:txBody>
      </p:sp>
    </p:spTree>
    <p:extLst>
      <p:ext uri="{BB962C8B-B14F-4D97-AF65-F5344CB8AC3E}">
        <p14:creationId xmlns:p14="http://schemas.microsoft.com/office/powerpoint/2010/main" val="791154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tell these parents, “The two-dose schedule is recommended if the series is started before the 15th birthday. However, I don’t recommend waiting to give this cancer-preventing vaccine. As children get older and have busier schedules, it becomes more difficult to get them back in. I’d feel best if we started the series today to get your child protected as soon as possible.”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710942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a:t>
            </a:r>
            <a:r>
              <a:rPr lang="en-US" baseline="0" dirty="0"/>
              <a:t> s</a:t>
            </a:r>
            <a:r>
              <a:rPr lang="en-US" dirty="0"/>
              <a:t>ome parents will have questions about HPV vaccine safety. </a:t>
            </a:r>
          </a:p>
        </p:txBody>
      </p:sp>
      <p:sp>
        <p:nvSpPr>
          <p:cNvPr id="4" name="Slide Number Placeholder 3"/>
          <p:cNvSpPr>
            <a:spLocks noGrp="1"/>
          </p:cNvSpPr>
          <p:nvPr>
            <p:ph type="sldNum" sz="quarter" idx="10"/>
          </p:nvPr>
        </p:nvSpPr>
        <p:spPr/>
        <p:txBody>
          <a:bodyPr/>
          <a:lstStyle/>
          <a:p>
            <a:fld id="{C5DC2DA4-D29E-4014-A69C-276226FB67B5}" type="slidenum">
              <a:rPr lang="en-US" smtClean="0"/>
              <a:t>55</a:t>
            </a:fld>
            <a:endParaRPr lang="en-US"/>
          </a:p>
        </p:txBody>
      </p:sp>
    </p:spTree>
    <p:extLst>
      <p:ext uri="{BB962C8B-B14F-4D97-AF65-F5344CB8AC3E}">
        <p14:creationId xmlns:p14="http://schemas.microsoft.com/office/powerpoint/2010/main" val="62376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important to acknowledge</a:t>
            </a:r>
            <a:r>
              <a:rPr lang="en-US" baseline="0" dirty="0"/>
              <a:t> a parent’s concerns. Try saying something like “</a:t>
            </a:r>
            <a:r>
              <a:rPr lang="en-US" sz="1200" b="0" dirty="0">
                <a:solidFill>
                  <a:srgbClr val="009DC4"/>
                </a:solidFill>
              </a:rPr>
              <a:t>I know there are stories in the media and online about vaccines, and I can see how that could concern you. </a:t>
            </a:r>
            <a:r>
              <a:rPr lang="en-US" sz="1200" b="0" dirty="0">
                <a:solidFill>
                  <a:srgbClr val="781D7E"/>
                </a:solidFill>
              </a:rPr>
              <a:t>However, I want you to know that HPV vaccine has been carefully studied for many years by medical and scientific experts. Based on all of the data, I believe HPV vaccine is very safe.”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56</a:t>
            </a:fld>
            <a:endParaRPr lang="en-US"/>
          </a:p>
        </p:txBody>
      </p:sp>
    </p:spTree>
    <p:extLst>
      <p:ext uri="{BB962C8B-B14F-4D97-AF65-F5344CB8AC3E}">
        <p14:creationId xmlns:p14="http://schemas.microsoft.com/office/powerpoint/2010/main" val="1563199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safety concerns are specific to adverse events, explain to parents that “</a:t>
            </a:r>
            <a:r>
              <a:rPr lang="en-US" sz="1200" b="0" dirty="0">
                <a:solidFill>
                  <a:srgbClr val="009DC4"/>
                </a:solidFill>
              </a:rPr>
              <a:t>Vaccines, like any medication, can cause side effects. With HPV vaccination this could include pain, swelling, and/or redness where the shot is given, or possibly headache. Sometimes kids faint when they get shots and they could be injured if they fall from fainting. </a:t>
            </a:r>
            <a:r>
              <a:rPr lang="en-US" sz="1200" b="0" dirty="0">
                <a:solidFill>
                  <a:srgbClr val="781D7E"/>
                </a:solidFill>
              </a:rPr>
              <a:t>We’ll protect your child by having them stay seated after the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57</a:t>
            </a:fld>
            <a:endParaRPr lang="en-US"/>
          </a:p>
        </p:txBody>
      </p:sp>
    </p:spTree>
    <p:extLst>
      <p:ext uri="{BB962C8B-B14F-4D97-AF65-F5344CB8AC3E}">
        <p14:creationId xmlns:p14="http://schemas.microsoft.com/office/powerpoint/2010/main" val="4114745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vaccine safety questions can be very specific. </a:t>
            </a:r>
          </a:p>
        </p:txBody>
      </p:sp>
      <p:sp>
        <p:nvSpPr>
          <p:cNvPr id="4" name="Slide Number Placeholder 3"/>
          <p:cNvSpPr>
            <a:spLocks noGrp="1"/>
          </p:cNvSpPr>
          <p:nvPr>
            <p:ph type="sldNum" sz="quarter" idx="10"/>
          </p:nvPr>
        </p:nvSpPr>
        <p:spPr/>
        <p:txBody>
          <a:bodyPr/>
          <a:lstStyle/>
          <a:p>
            <a:fld id="{C5DC2DA4-D29E-4014-A69C-276226FB67B5}" type="slidenum">
              <a:rPr lang="en-US" smtClean="0"/>
              <a:t>58</a:t>
            </a:fld>
            <a:endParaRPr lang="en-US"/>
          </a:p>
        </p:txBody>
      </p:sp>
    </p:spTree>
    <p:extLst>
      <p:ext uri="{BB962C8B-B14F-4D97-AF65-F5344CB8AC3E}">
        <p14:creationId xmlns:p14="http://schemas.microsoft.com/office/powerpoint/2010/main" val="549734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get a question</a:t>
            </a:r>
            <a:r>
              <a:rPr lang="en-US" baseline="0" dirty="0"/>
              <a:t> about fertility concerns you can say “</a:t>
            </a:r>
            <a:r>
              <a:rPr lang="en-US" sz="1200" b="0" dirty="0">
                <a:solidFill>
                  <a:srgbClr val="009DC4"/>
                </a:solidFill>
              </a:rPr>
              <a:t>There is no data available to suggest that getting HPV vaccine will have an effect on future fertility. </a:t>
            </a:r>
            <a:r>
              <a:rPr lang="en-US" sz="1200" b="0" dirty="0">
                <a:solidFill>
                  <a:srgbClr val="781D7E"/>
                </a:solidFill>
              </a:rPr>
              <a:t>However, women who develop cervical cancer could require treatment that would limit their ability to have children. Starting the HPV vaccine series today could prevent that from happening and protect your daughter’s ability to bear children.”</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59</a:t>
            </a:fld>
            <a:endParaRPr lang="en-US"/>
          </a:p>
        </p:txBody>
      </p:sp>
    </p:spTree>
    <p:extLst>
      <p:ext uri="{BB962C8B-B14F-4D97-AF65-F5344CB8AC3E}">
        <p14:creationId xmlns:p14="http://schemas.microsoft.com/office/powerpoint/2010/main" val="736179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get questions about other specific safety concerns such as death, neurologic conditions, autoimmune conditions, venous thromboembolism, postural orthostatic tachycardia syndrome, or complex regional pain syndrome you can say, “HPV vaccine safety studies have been very reassuring and date, we have not observed any signal that shows that HPV vaccination causes that health problem.”</a:t>
            </a:r>
          </a:p>
        </p:txBody>
      </p:sp>
      <p:sp>
        <p:nvSpPr>
          <p:cNvPr id="4" name="Slide Number Placeholder 3"/>
          <p:cNvSpPr>
            <a:spLocks noGrp="1"/>
          </p:cNvSpPr>
          <p:nvPr>
            <p:ph type="sldNum" sz="quarter" idx="10"/>
          </p:nvPr>
        </p:nvSpPr>
        <p:spPr/>
        <p:txBody>
          <a:bodyPr/>
          <a:lstStyle/>
          <a:p>
            <a:fld id="{C5DC2DA4-D29E-4014-A69C-276226FB67B5}" type="slidenum">
              <a:rPr lang="en-US" smtClean="0"/>
              <a:t>60</a:t>
            </a:fld>
            <a:endParaRPr lang="en-US"/>
          </a:p>
        </p:txBody>
      </p:sp>
    </p:spTree>
    <p:extLst>
      <p:ext uri="{BB962C8B-B14F-4D97-AF65-F5344CB8AC3E}">
        <p14:creationId xmlns:p14="http://schemas.microsoft.com/office/powerpoint/2010/main" val="267660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the numbers that were displayed in the figure in the previous slide and focuses in on the number of cancers </a:t>
            </a:r>
            <a:r>
              <a:rPr lang="en-US" sz="1200" i="1" kern="1200" dirty="0">
                <a:solidFill>
                  <a:schemeClr val="tx1"/>
                </a:solidFill>
                <a:effectLst/>
                <a:latin typeface="+mn-lt"/>
                <a:ea typeface="+mn-ea"/>
                <a:cs typeface="+mn-cs"/>
              </a:rPr>
              <a:t>attributable</a:t>
            </a:r>
            <a:r>
              <a:rPr lang="en-US" sz="1200" kern="1200" dirty="0">
                <a:solidFill>
                  <a:schemeClr val="tx1"/>
                </a:solidFill>
                <a:effectLst/>
                <a:latin typeface="+mn-lt"/>
                <a:ea typeface="+mn-ea"/>
                <a:cs typeface="+mn-cs"/>
              </a:rPr>
              <a:t> to HPV per year in the United States from 2009 to 2013. An HPV-attributable cancer is a cancer probably caused by HPV. The column with “percentage probably caused by any HPV type” comes from the CDC genotyping study. HPV causes nearly all cervical cancers and many cancers of the vagina, vulva, penis, anus, and oropharynx. Since rectal cancer was not included in the CDC genotyping study, the HPV-attributable fraction for anal cancer was used because recent studies show that the HPV-associated types of anal and rectal cancer are similar. </a:t>
            </a:r>
          </a:p>
          <a:p>
            <a:r>
              <a:rPr lang="en-US" sz="1200" kern="1200" dirty="0">
                <a:solidFill>
                  <a:schemeClr val="tx1"/>
                </a:solidFill>
                <a:effectLst/>
                <a:latin typeface="+mn-lt"/>
                <a:ea typeface="+mn-ea"/>
                <a:cs typeface="+mn-cs"/>
              </a:rPr>
              <a:t>CDC estimated that during 2009 to 2013, HPV caused about 31,500 cancers in the United States each year, with 19,400 cancers in women and 12,100 cancers in men. Most HPV-associated cancers in women were cervical cancers while, in men, most were oropharyngeal cancers. </a:t>
            </a:r>
          </a:p>
        </p:txBody>
      </p:sp>
      <p:sp>
        <p:nvSpPr>
          <p:cNvPr id="4" name="Slide Number Placeholder 3"/>
          <p:cNvSpPr>
            <a:spLocks noGrp="1"/>
          </p:cNvSpPr>
          <p:nvPr>
            <p:ph type="sldNum" sz="quarter" idx="10"/>
          </p:nvPr>
        </p:nvSpPr>
        <p:spPr/>
        <p:txBody>
          <a:bodyPr/>
          <a:lstStyle/>
          <a:p>
            <a:fld id="{C5DC2DA4-D29E-4014-A69C-276226FB67B5}" type="slidenum">
              <a:rPr lang="en-US" smtClean="0"/>
              <a:t>6</a:t>
            </a:fld>
            <a:endParaRPr lang="en-US"/>
          </a:p>
        </p:txBody>
      </p:sp>
    </p:spTree>
    <p:extLst>
      <p:ext uri="{BB962C8B-B14F-4D97-AF65-F5344CB8AC3E}">
        <p14:creationId xmlns:p14="http://schemas.microsoft.com/office/powerpoint/2010/main" val="39564971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may voice</a:t>
            </a:r>
            <a:r>
              <a:rPr lang="en-US" baseline="0" dirty="0"/>
              <a:t> concerns about vaccine effectiveness.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61</a:t>
            </a:fld>
            <a:endParaRPr lang="en-US"/>
          </a:p>
        </p:txBody>
      </p:sp>
    </p:spTree>
    <p:extLst>
      <p:ext uri="{BB962C8B-B14F-4D97-AF65-F5344CB8AC3E}">
        <p14:creationId xmlns:p14="http://schemas.microsoft.com/office/powerpoint/2010/main" val="1552335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let parents know that “</a:t>
            </a:r>
            <a:r>
              <a:rPr lang="en-US" sz="1200" b="0" dirty="0">
                <a:solidFill>
                  <a:srgbClr val="009DC4"/>
                </a:solidFill>
              </a:rPr>
              <a:t>Ongoing studies are showing that HPV vaccination works very well and has decreased HPV infection, genital warts, and cervical precancers in young people, in the years since it has been available. </a:t>
            </a:r>
            <a:r>
              <a:rPr lang="en-US" sz="1200" b="0" dirty="0">
                <a:solidFill>
                  <a:srgbClr val="7030A0"/>
                </a:solidFill>
              </a:rPr>
              <a:t>Starting the vaccine series today will help ensure your child gets the best  protection possible.” </a:t>
            </a:r>
            <a:endParaRPr lang="en-US" sz="1200" b="0" dirty="0">
              <a:solidFill>
                <a:srgbClr val="009DC4"/>
              </a:solidFill>
            </a:endParaRP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62</a:t>
            </a:fld>
            <a:endParaRPr lang="en-US"/>
          </a:p>
        </p:txBody>
      </p:sp>
    </p:spTree>
    <p:extLst>
      <p:ext uri="{BB962C8B-B14F-4D97-AF65-F5344CB8AC3E}">
        <p14:creationId xmlns:p14="http://schemas.microsoft.com/office/powerpoint/2010/main" val="25529521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mentioned previously, many parents are not aware of HPV disease in men and may ask why their male child needs to be vaccination.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63</a:t>
            </a:fld>
            <a:endParaRPr lang="en-US"/>
          </a:p>
        </p:txBody>
      </p:sp>
    </p:spTree>
    <p:extLst>
      <p:ext uri="{BB962C8B-B14F-4D97-AF65-F5344CB8AC3E}">
        <p14:creationId xmlns:p14="http://schemas.microsoft.com/office/powerpoint/2010/main" val="553125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for parents to know that HPV infection causes cancer in men as well. You can say something like “HPV infection can cause cancers of the penis, anus, and throat in men and it can also cause genital warts. Getting HPV vaccine today for your son can help prevent the infection that can lead to these diseases.”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64</a:t>
            </a:fld>
            <a:endParaRPr lang="en-US"/>
          </a:p>
        </p:txBody>
      </p:sp>
    </p:spTree>
    <p:extLst>
      <p:ext uri="{BB962C8B-B14F-4D97-AF65-F5344CB8AC3E}">
        <p14:creationId xmlns:p14="http://schemas.microsoft.com/office/powerpoint/2010/main" val="20001340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parents will ask you or another person in your medical office if</a:t>
            </a:r>
            <a:r>
              <a:rPr lang="en-US" baseline="0" dirty="0"/>
              <a:t> you or they would give HPV vaccine to you/their kids.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65</a:t>
            </a:fld>
            <a:endParaRPr lang="en-US"/>
          </a:p>
        </p:txBody>
      </p:sp>
    </p:spTree>
    <p:extLst>
      <p:ext uri="{BB962C8B-B14F-4D97-AF65-F5344CB8AC3E}">
        <p14:creationId xmlns:p14="http://schemas.microsoft.com/office/powerpoint/2010/main" val="24033336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explain the difference between a recommendation that you are making for the health of your child, versus a legislative decision that is designed to keep kids who may have missed a vaccination from slipping through the cracks. Letting parents know that you, along with CDC and the major medical societies, recommend all of the vaccines equally for their child’s health can help them understand</a:t>
            </a:r>
            <a:r>
              <a:rPr lang="en-US" sz="1200" kern="1200" baseline="0" dirty="0">
                <a:solidFill>
                  <a:schemeClr val="tx1"/>
                </a:solidFill>
                <a:effectLst/>
                <a:latin typeface="+mn-lt"/>
                <a:ea typeface="+mn-ea"/>
                <a:cs typeface="+mn-cs"/>
              </a:rPr>
              <a:t> that</a:t>
            </a:r>
            <a:r>
              <a:rPr lang="en-US" sz="1200" kern="1200" dirty="0">
                <a:solidFill>
                  <a:schemeClr val="tx1"/>
                </a:solidFill>
                <a:effectLst/>
                <a:latin typeface="+mn-lt"/>
                <a:ea typeface="+mn-ea"/>
                <a:cs typeface="+mn-cs"/>
              </a:rPr>
              <a:t> HPV vaccination is a normal part of adolescent health. You can share with them that “school-entry requirements don’t always reflect the current recommendations for their child’s health.”</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66</a:t>
            </a:fld>
            <a:endParaRPr lang="en-US"/>
          </a:p>
        </p:txBody>
      </p:sp>
    </p:spTree>
    <p:extLst>
      <p:ext uri="{BB962C8B-B14F-4D97-AF65-F5344CB8AC3E}">
        <p14:creationId xmlns:p14="http://schemas.microsoft.com/office/powerpoint/2010/main" val="7396874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parents will ask you or another person in your medical office if</a:t>
            </a:r>
            <a:r>
              <a:rPr lang="en-US" baseline="0" dirty="0"/>
              <a:t> you or they would give HPV vaccine to you/their kids.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67</a:t>
            </a:fld>
            <a:endParaRPr lang="en-US"/>
          </a:p>
        </p:txBody>
      </p:sp>
    </p:spTree>
    <p:extLst>
      <p:ext uri="{BB962C8B-B14F-4D97-AF65-F5344CB8AC3E}">
        <p14:creationId xmlns:p14="http://schemas.microsoft.com/office/powerpoint/2010/main" val="7535319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have vaccinated you</a:t>
            </a:r>
            <a:r>
              <a:rPr lang="en-US" baseline="0" dirty="0"/>
              <a:t> child, you can share that with parents by saying something to the effect of “</a:t>
            </a:r>
            <a:r>
              <a:rPr lang="en-US" sz="1200" b="0" dirty="0">
                <a:solidFill>
                  <a:srgbClr val="009DC4"/>
                </a:solidFill>
              </a:rPr>
              <a:t>Yes, I have given HPV vaccine to my child because I believe in the importance of this cancer-preventing vaccine.” You can also tell them that </a:t>
            </a:r>
            <a:r>
              <a:rPr lang="en-US" sz="1200" b="0" dirty="0">
                <a:solidFill>
                  <a:srgbClr val="781D7E"/>
                </a:solidFill>
              </a:rPr>
              <a:t>The American Academy of Pediatrics, the American Academy of Family Physicians, NIH cancer centers, and the CDC, also agree that getting the HPV vaccine is very important for your child.</a:t>
            </a:r>
            <a:r>
              <a:rPr lang="en-US" sz="1200" b="0" dirty="0">
                <a:solidFill>
                  <a:schemeClr val="tx1"/>
                </a:solidFill>
              </a:rPr>
              <a:t>”</a:t>
            </a:r>
            <a:endParaRPr lang="en-US" sz="1200" b="0" dirty="0">
              <a:solidFill>
                <a:srgbClr val="781D7E"/>
              </a:solidFill>
            </a:endParaRPr>
          </a:p>
        </p:txBody>
      </p:sp>
      <p:sp>
        <p:nvSpPr>
          <p:cNvPr id="4" name="Slide Number Placeholder 3"/>
          <p:cNvSpPr>
            <a:spLocks noGrp="1"/>
          </p:cNvSpPr>
          <p:nvPr>
            <p:ph type="sldNum" sz="quarter" idx="10"/>
          </p:nvPr>
        </p:nvSpPr>
        <p:spPr/>
        <p:txBody>
          <a:bodyPr/>
          <a:lstStyle/>
          <a:p>
            <a:fld id="{C5DC2DA4-D29E-4014-A69C-276226FB67B5}" type="slidenum">
              <a:rPr lang="en-US" smtClean="0"/>
              <a:t>68</a:t>
            </a:fld>
            <a:endParaRPr lang="en-US"/>
          </a:p>
        </p:txBody>
      </p:sp>
    </p:spTree>
    <p:extLst>
      <p:ext uri="{BB962C8B-B14F-4D97-AF65-F5344CB8AC3E}">
        <p14:creationId xmlns:p14="http://schemas.microsoft.com/office/powerpoint/2010/main" val="20849042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 highlighted the need</a:t>
            </a:r>
            <a:r>
              <a:rPr lang="en-US" baseline="0" dirty="0"/>
              <a:t> for parents to be told when they need to bring their child in for the remaining doses. Most parents do not know how many shots are in the series or what the intervals are.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69</a:t>
            </a:fld>
            <a:endParaRPr lang="en-US"/>
          </a:p>
        </p:txBody>
      </p:sp>
    </p:spTree>
    <p:extLst>
      <p:ext uri="{BB962C8B-B14F-4D97-AF65-F5344CB8AC3E}">
        <p14:creationId xmlns:p14="http://schemas.microsoft.com/office/powerpoint/2010/main" val="2052695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70</a:t>
            </a:fld>
            <a:endParaRPr lang="en-US"/>
          </a:p>
        </p:txBody>
      </p:sp>
    </p:spTree>
    <p:extLst>
      <p:ext uri="{BB962C8B-B14F-4D97-AF65-F5344CB8AC3E}">
        <p14:creationId xmlns:p14="http://schemas.microsoft.com/office/powerpoint/2010/main" val="395318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 shows the</a:t>
            </a:r>
            <a:r>
              <a:rPr lang="en-US" sz="1200" kern="1200" baseline="0" dirty="0">
                <a:solidFill>
                  <a:schemeClr val="tx1"/>
                </a:solidFill>
                <a:effectLst/>
                <a:latin typeface="+mn-lt"/>
                <a:ea typeface="+mn-ea"/>
                <a:cs typeface="+mn-cs"/>
              </a:rPr>
              <a:t> incidence of all HPV-associated cancers (</a:t>
            </a:r>
            <a:r>
              <a:rPr lang="en-US" sz="1200" dirty="0">
                <a:solidFill>
                  <a:schemeClr val="tx1"/>
                </a:solidFill>
                <a:latin typeface="+mn-lt"/>
              </a:rPr>
              <a:t>all carcinomas of the cervix and squamous cell carcinomas of the vagina, vulva, penis, anus, rectum, and oropharynx) by sex, race and ethnicity. </a:t>
            </a:r>
            <a:r>
              <a:rPr lang="en-US" sz="1200" dirty="0">
                <a:solidFill>
                  <a:schemeClr val="tx1"/>
                </a:solidFill>
                <a:effectLst/>
                <a:latin typeface="+mn-lt"/>
              </a:rPr>
              <a:t>“Incidence rate” means how many people out of a given number get the disease each year. Incidence rates of HPV-associated cancers varied by sex and race or ethnic group. </a:t>
            </a:r>
            <a:r>
              <a:rPr lang="en-US" sz="1200" dirty="0">
                <a:solidFill>
                  <a:schemeClr val="tx1"/>
                </a:solidFill>
                <a:latin typeface="+mn-lt"/>
              </a:rPr>
              <a:t>The</a:t>
            </a:r>
            <a:r>
              <a:rPr lang="en-US" sz="1200" baseline="0" dirty="0">
                <a:solidFill>
                  <a:schemeClr val="tx1"/>
                </a:solidFill>
                <a:latin typeface="+mn-lt"/>
              </a:rPr>
              <a:t> rate for women is shown in the solid bar and the rate for men is shown in the hatched bar.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rPr>
              <a:t>In each race/ethnic group, women had higher rates than men (because of cervical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rPr>
              <a:t>Among women, blacks had the highest rates and Asian/Pacific Islanders had the lowest rates compared with other racial groups and Hispanics had higher rates than non-Hispanics.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rPr>
              <a:t>Among men, whites had the highest rates and Asian/Pacific Islanders had the lowest rates compared with other racial groups and non-Hispanics had higher rates than Hispanics.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rPr>
              <a:t>However, there were differences by cancer site. For example, men had higher rates of HPV-associated cancers of the oropharynx than women.  More data by race and ethnicity can be found at cdc.gov/cancer/</a:t>
            </a:r>
            <a:r>
              <a:rPr lang="en-US" sz="1200" baseline="0" dirty="0" err="1">
                <a:solidFill>
                  <a:schemeClr val="tx1"/>
                </a:solidFill>
                <a:latin typeface="+mn-lt"/>
              </a:rPr>
              <a:t>hpv</a:t>
            </a:r>
            <a:endParaRPr lang="en-US" sz="1200" baseline="0" dirty="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a:t>
            </a:fld>
            <a:endParaRPr lang="en-US"/>
          </a:p>
        </p:txBody>
      </p:sp>
    </p:spTree>
    <p:extLst>
      <p:ext uri="{BB962C8B-B14F-4D97-AF65-F5344CB8AC3E}">
        <p14:creationId xmlns:p14="http://schemas.microsoft.com/office/powerpoint/2010/main" val="19279771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Tell parents, “</a:t>
            </a:r>
            <a:r>
              <a:rPr lang="en-US" sz="1200" b="0" dirty="0">
                <a:solidFill>
                  <a:srgbClr val="009DC4"/>
                </a:solidFill>
              </a:rPr>
              <a:t>Your child will need a second dose in 1-2 months. The third dose will be due in 6 months from today.</a:t>
            </a:r>
            <a:r>
              <a:rPr lang="en-US" sz="1200" b="0" i="1" dirty="0">
                <a:solidFill>
                  <a:srgbClr val="722B79"/>
                </a:solidFill>
              </a:rPr>
              <a:t> </a:t>
            </a:r>
            <a:r>
              <a:rPr lang="en-US" sz="1200" b="0" dirty="0">
                <a:solidFill>
                  <a:srgbClr val="722B79"/>
                </a:solidFill>
              </a:rPr>
              <a:t>When you check out, please make sure to make an appointment for about 6 weeks from now and 6 months from now, and put those appointments on your calendar before you leave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71</a:t>
            </a:fld>
            <a:endParaRPr lang="en-US"/>
          </a:p>
        </p:txBody>
      </p:sp>
    </p:spTree>
    <p:extLst>
      <p:ext uri="{BB962C8B-B14F-4D97-AF65-F5344CB8AC3E}">
        <p14:creationId xmlns:p14="http://schemas.microsoft.com/office/powerpoint/2010/main" val="1967231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few parents will be hesitant.  Here’s a detailed approach to the hesitant parent, based on childhood vaccination work by Vax Northwest.</a:t>
            </a:r>
          </a:p>
          <a:p>
            <a:r>
              <a:rPr lang="en-US" altLang="en-US" dirty="0">
                <a:ea typeface="ＭＳ Ｐゴシック" panose="020B0600070205080204" pitchFamily="34" charset="-128"/>
              </a:rPr>
              <a:t>The steps include: Ask, Acknowledge, &amp; Advise. In short…</a:t>
            </a:r>
          </a:p>
          <a:p>
            <a:r>
              <a:rPr lang="en-US" altLang="en-US" dirty="0">
                <a:ea typeface="ＭＳ Ｐゴシック" panose="020B0600070205080204" pitchFamily="34" charset="-128"/>
              </a:rPr>
              <a:t>-Ask about their concern</a:t>
            </a:r>
          </a:p>
          <a:p>
            <a:r>
              <a:rPr lang="en-US" altLang="en-US" dirty="0">
                <a:ea typeface="ＭＳ Ｐゴシック" panose="020B0600070205080204" pitchFamily="34" charset="-128"/>
              </a:rPr>
              <a:t>-Acknowledge that you know they want to keep their child safe and healthy in every way….and so do you.</a:t>
            </a:r>
          </a:p>
          <a:p>
            <a:r>
              <a:rPr lang="en-US" altLang="en-US" dirty="0">
                <a:ea typeface="ＭＳ Ｐゴシック" panose="020B0600070205080204" pitchFamily="34" charset="-128"/>
              </a:rPr>
              <a:t>-And then advise them on why you recommend getting HPV vaccination now.</a:t>
            </a:r>
            <a:r>
              <a:rPr lang="en-US" altLang="en-US" baseline="0" dirty="0">
                <a:ea typeface="ＭＳ Ｐゴシック" panose="020B0600070205080204" pitchFamily="34" charset="-128"/>
              </a:rPr>
              <a:t>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C0901F-E735-4D8B-9BCF-D4F9B52886DB}" type="slidenum">
              <a:rPr lang="en-US" altLang="en-US" sz="1200">
                <a:latin typeface="Calibri" panose="020F0502020204030204" pitchFamily="34" charset="0"/>
              </a:rPr>
              <a:pPr eaLnBrk="1" hangingPunct="1"/>
              <a:t>72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727928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to know what your rates are. We only improve what we measure. There are a variety of ways to do this. If you are a VFC provider, ask</a:t>
            </a:r>
            <a:r>
              <a:rPr lang="en-US" baseline="0" dirty="0"/>
              <a:t> for and attend the next AFIX site visit. If that is not available or won’t be happening soon, have data pulled from your EHR or IIS inputs for all of your 13 year old patients.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73</a:t>
            </a:fld>
            <a:endParaRPr lang="en-US"/>
          </a:p>
        </p:txBody>
      </p:sp>
    </p:spTree>
    <p:extLst>
      <p:ext uri="{BB962C8B-B14F-4D97-AF65-F5344CB8AC3E}">
        <p14:creationId xmlns:p14="http://schemas.microsoft.com/office/powerpoint/2010/main" val="35106978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74</a:t>
            </a:fld>
            <a:endParaRPr lang="en-US"/>
          </a:p>
        </p:txBody>
      </p:sp>
    </p:spTree>
    <p:extLst>
      <p:ext uri="{BB962C8B-B14F-4D97-AF65-F5344CB8AC3E}">
        <p14:creationId xmlns:p14="http://schemas.microsoft.com/office/powerpoint/2010/main" val="2898762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that all clinic staff, including those</a:t>
            </a:r>
            <a:r>
              <a:rPr lang="en-US" baseline="0" dirty="0"/>
              <a:t> answering the phone and making appointments, are communicating the same way about HPV vaccine. Put the focus on cancer prevention and provide talking points for the staff. One way to be sure that staff have the information that they need is to share with them the tip sheet “Addressing Parents’ Top Questions about HPV Vaccine.”</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75</a:t>
            </a:fld>
            <a:endParaRPr lang="en-US"/>
          </a:p>
        </p:txBody>
      </p:sp>
    </p:spTree>
    <p:extLst>
      <p:ext uri="{BB962C8B-B14F-4D97-AF65-F5344CB8AC3E}">
        <p14:creationId xmlns:p14="http://schemas.microsoft.com/office/powerpoint/2010/main" val="42416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a variety of resources available to assist clinicians</a:t>
            </a:r>
            <a:r>
              <a:rPr lang="en-US" baseline="0" dirty="0"/>
              <a:t> in communicating about HPV vaccine and improving practice to increase immunization rates. Visit CDC.gov slash HPV and click on the section for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76</a:t>
            </a:fld>
            <a:endParaRPr lang="en-US"/>
          </a:p>
        </p:txBody>
      </p:sp>
    </p:spTree>
    <p:extLst>
      <p:ext uri="{BB962C8B-B14F-4D97-AF65-F5344CB8AC3E}">
        <p14:creationId xmlns:p14="http://schemas.microsoft.com/office/powerpoint/2010/main" val="31699477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77</a:t>
            </a:fld>
            <a:endParaRPr lang="en-US"/>
          </a:p>
        </p:txBody>
      </p:sp>
    </p:spTree>
    <p:extLst>
      <p:ext uri="{BB962C8B-B14F-4D97-AF65-F5344CB8AC3E}">
        <p14:creationId xmlns:p14="http://schemas.microsoft.com/office/powerpoint/2010/main" val="381404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cancers of the oropharynx, which includes the back of the throat, including the base of the tongue and the tonsils, have been linked with HPV. It is estimated that about 3,200 new cases of HPV-associated oropharyngeal cancers were diagnosed in women and 13,300 were diagnosed in men each year during 2009-2013 in the United States. These numbers are based on cancers in specific areas of the oropharynx and do not include cancers in all areas of the head and neck or oral cavity. Men had higher rates of HPV-associated oropharyngeal cancer than women. Black and Hispanic men and women had lower rates of HPV-associated oropharyngeal cancers than white and non-Hispanic men and women.</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a:t>
            </a:fld>
            <a:endParaRPr lang="en-US"/>
          </a:p>
        </p:txBody>
      </p:sp>
    </p:spTree>
    <p:extLst>
      <p:ext uri="{BB962C8B-B14F-4D97-AF65-F5344CB8AC3E}">
        <p14:creationId xmlns:p14="http://schemas.microsoft.com/office/powerpoint/2010/main" val="2763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Penile cancers are rare. It is estimated that about 1,200 new cases of HPV-associated penile cancers were diagnosed in the United States each year during 2009-2013. Black and Hispanic men had higher rates of HPV-associated penile cancer than white and non-Hispanic men.</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a:t>
            </a:fld>
            <a:endParaRPr lang="en-US"/>
          </a:p>
        </p:txBody>
      </p:sp>
    </p:spTree>
    <p:extLst>
      <p:ext uri="{BB962C8B-B14F-4D97-AF65-F5344CB8AC3E}">
        <p14:creationId xmlns:p14="http://schemas.microsoft.com/office/powerpoint/2010/main" val="3851019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9B7797-1F21-4A40-BC4B-51CBCF83B942}"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176932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96455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3229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5244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20165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41593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66819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710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22222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462121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87114"/>
          <a:stretch/>
        </p:blipFill>
        <p:spPr>
          <a:xfrm>
            <a:off x="0" y="6684937"/>
            <a:ext cx="9144000" cy="183396"/>
          </a:xfrm>
          <a:prstGeom prst="rect">
            <a:avLst/>
          </a:prstGeom>
        </p:spPr>
      </p:pic>
    </p:spTree>
    <p:extLst>
      <p:ext uri="{BB962C8B-B14F-4D97-AF65-F5344CB8AC3E}">
        <p14:creationId xmlns:p14="http://schemas.microsoft.com/office/powerpoint/2010/main" val="4028846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87724"/>
          <a:stretch/>
        </p:blipFill>
        <p:spPr>
          <a:xfrm>
            <a:off x="0" y="6683028"/>
            <a:ext cx="9144000" cy="174973"/>
          </a:xfrm>
          <a:prstGeom prst="rect">
            <a:avLst/>
          </a:prstGeom>
        </p:spPr>
      </p:pic>
      <p:sp>
        <p:nvSpPr>
          <p:cNvPr id="8" name="Text Placeholder 7"/>
          <p:cNvSpPr>
            <a:spLocks noGrp="1"/>
          </p:cNvSpPr>
          <p:nvPr>
            <p:ph type="body" sz="quarter" idx="10"/>
          </p:nvPr>
        </p:nvSpPr>
        <p:spPr>
          <a:xfrm>
            <a:off x="457200" y="1545167"/>
            <a:ext cx="8229600" cy="4455584"/>
          </a:xfrm>
        </p:spPr>
        <p:txBody>
          <a:bodyPr/>
          <a:lstStyle>
            <a:lvl1pPr marL="342892" indent="-342892">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lvl1pPr>
              <a:defRPr>
                <a:solidFill>
                  <a:schemeClr val="accent4">
                    <a:lumMod val="50000"/>
                  </a:schemeClr>
                </a:solidFill>
                <a:latin typeface="Calibri" panose="020F0502020204030204" pitchFamily="34" charset="0"/>
              </a:defRPr>
            </a:lvl1pPr>
          </a:lstStyle>
          <a:p>
            <a:fld id="{14D00412-AEAC-4AE4-A8B1-F57B019ACE09}" type="slidenum">
              <a:rPr lang="en-US" smtClean="0"/>
              <a:pPr/>
              <a:t>‹#›</a:t>
            </a:fld>
            <a:endParaRPr lang="en-US" dirty="0"/>
          </a:p>
        </p:txBody>
      </p:sp>
    </p:spTree>
    <p:extLst>
      <p:ext uri="{BB962C8B-B14F-4D97-AF65-F5344CB8AC3E}">
        <p14:creationId xmlns:p14="http://schemas.microsoft.com/office/powerpoint/2010/main" val="188341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89962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108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174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867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77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53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5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970698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85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Text Placeholder 2"/>
          <p:cNvSpPr>
            <a:spLocks noGrp="1"/>
          </p:cNvSpPr>
          <p:nvPr>
            <p:ph type="body" sz="half" idx="1"/>
          </p:nvPr>
        </p:nvSpPr>
        <p:spPr>
          <a:xfrm>
            <a:off x="6096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ln/>
        </p:spPr>
        <p:txBody>
          <a:bodyPr/>
          <a:lstStyle>
            <a:lvl1pPr>
              <a:defRPr sz="1100">
                <a:latin typeface="Myriad Pro"/>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1"/>
          </p:nvPr>
        </p:nvSpPr>
        <p:spPr>
          <a:ln/>
        </p:spPr>
        <p:txBody>
          <a:bodyPr/>
          <a:lstStyle>
            <a:lvl1pPr>
              <a:defRPr sz="1100">
                <a:latin typeface="Myriad Pro"/>
              </a:defRPr>
            </a:lvl1pPr>
          </a:lstStyle>
          <a:p>
            <a:pPr>
              <a:defRPr/>
            </a:pPr>
            <a:fld id="{9FEE4D3B-6861-463B-A7C6-0D3F1F6D4A02}" type="slidenum">
              <a:rPr lang="en-US" smtClean="0">
                <a:solidFill>
                  <a:prstClr val="black">
                    <a:tint val="75000"/>
                  </a:prstClr>
                </a:solidFill>
              </a:rPr>
              <a:pPr>
                <a:defRPr/>
              </a:pPr>
              <a:t>‹#›</a:t>
            </a:fld>
            <a:endParaRPr lang="en-US">
              <a:solidFill>
                <a:prstClr val="black">
                  <a:tint val="75000"/>
                </a:prstClr>
              </a:solidFill>
            </a:endParaRPr>
          </a:p>
        </p:txBody>
      </p:sp>
      <p:sp>
        <p:nvSpPr>
          <p:cNvPr id="7" name="Rectangle 8"/>
          <p:cNvSpPr>
            <a:spLocks noGrp="1" noChangeArrowheads="1"/>
          </p:cNvSpPr>
          <p:nvPr>
            <p:ph type="dt" sz="half" idx="12"/>
          </p:nvPr>
        </p:nvSpPr>
        <p:spPr>
          <a:ln/>
        </p:spPr>
        <p:txBody>
          <a:bodyPr/>
          <a:lstStyle>
            <a:lvl1pPr>
              <a:defRPr sz="1100">
                <a:latin typeface="Myriad Pro"/>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840115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0621846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072591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230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711807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Tree>
    <p:extLst>
      <p:ext uri="{BB962C8B-B14F-4D97-AF65-F5344CB8AC3E}">
        <p14:creationId xmlns:p14="http://schemas.microsoft.com/office/powerpoint/2010/main" val="663280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64721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091146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85134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B7797-1F21-4A40-BC4B-51CBCF83B942}"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572983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000364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867986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547505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960665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r>
              <a:rPr lang="en-US" sz="1300" b="1">
                <a:solidFill>
                  <a:srgbClr val="0039A6"/>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r>
              <a:rPr lang="en-US" sz="1200">
                <a:solidFill>
                  <a:srgbClr val="0039A6"/>
                </a:solidFill>
              </a:rPr>
              <a:t>1600 Clifton Road NE, Atlanta, GA 30333</a:t>
            </a:r>
          </a:p>
          <a:p>
            <a:r>
              <a:rPr lang="en-US" sz="1200">
                <a:solidFill>
                  <a:srgbClr val="0039A6"/>
                </a:solidFill>
              </a:rPr>
              <a:t>Telephone, 1-800-CDC-INFO (232-4636)/TTY: 1-888-232-6348</a:t>
            </a:r>
          </a:p>
          <a:p>
            <a:r>
              <a:rPr lang="en-US" sz="1200">
                <a:solidFill>
                  <a:srgbClr val="0039A6"/>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a:t>Place Descriptor Here</a:t>
            </a:r>
          </a:p>
        </p:txBody>
      </p:sp>
    </p:spTree>
    <p:extLst>
      <p:ext uri="{BB962C8B-B14F-4D97-AF65-F5344CB8AC3E}">
        <p14:creationId xmlns:p14="http://schemas.microsoft.com/office/powerpoint/2010/main" val="903741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D0DF97-0461-43D4-B9E4-FECD66CB0DF2}" type="datetimeFigureOut">
              <a:rPr lang="en-US">
                <a:solidFill>
                  <a:srgbClr val="0039A6"/>
                </a:solidFill>
              </a:rPr>
              <a:pPr>
                <a:defRPr/>
              </a:pPr>
              <a:t>6/25/2018</a:t>
            </a:fld>
            <a:endParaRPr lang="en-US">
              <a:solidFill>
                <a:srgbClr val="0039A6"/>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39A6"/>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2B06EA-CFA2-4989-B0E4-2987E8BE588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883423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10971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036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36278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488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B7797-1F21-4A40-BC4B-51CBCF83B942}"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752806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861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160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38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7939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591708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512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394796" y="6192782"/>
            <a:ext cx="8375776" cy="0"/>
          </a:xfrm>
          <a:prstGeom prst="line">
            <a:avLst/>
          </a:prstGeom>
          <a:ln w="9525" cmpd="sng">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hpv_logo_onl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29168"/>
            <a:ext cx="1169135" cy="384959"/>
          </a:xfrm>
          <a:prstGeom prst="rect">
            <a:avLst/>
          </a:prstGeom>
        </p:spPr>
      </p:pic>
      <p:sp>
        <p:nvSpPr>
          <p:cNvPr id="13" name="TextBox 12"/>
          <p:cNvSpPr txBox="1"/>
          <p:nvPr userDrawn="1"/>
        </p:nvSpPr>
        <p:spPr>
          <a:xfrm>
            <a:off x="5855094" y="6336981"/>
            <a:ext cx="2915478" cy="369332"/>
          </a:xfrm>
          <a:prstGeom prst="rect">
            <a:avLst/>
          </a:prstGeom>
          <a:noFill/>
        </p:spPr>
        <p:txBody>
          <a:bodyPr wrap="square" rtlCol="0">
            <a:spAutoFit/>
          </a:bodyPr>
          <a:lstStyle/>
          <a:p>
            <a:pPr algn="r" defTabSz="457200"/>
            <a:r>
              <a:rPr lang="en-US" b="1" dirty="0">
                <a:solidFill>
                  <a:prstClr val="black">
                    <a:lumMod val="65000"/>
                    <a:lumOff val="35000"/>
                  </a:prstClr>
                </a:solidFill>
              </a:rPr>
              <a:t>#</a:t>
            </a:r>
            <a:r>
              <a:rPr lang="en-US" b="1" dirty="0" err="1">
                <a:solidFill>
                  <a:prstClr val="black">
                    <a:lumMod val="65000"/>
                    <a:lumOff val="35000"/>
                  </a:prstClr>
                </a:solidFill>
              </a:rPr>
              <a:t>PreventHPVCancers</a:t>
            </a:r>
            <a:endParaRPr lang="en-US" b="1" dirty="0">
              <a:solidFill>
                <a:prstClr val="black">
                  <a:lumMod val="65000"/>
                  <a:lumOff val="35000"/>
                </a:prstClr>
              </a:solidFill>
            </a:endParaRPr>
          </a:p>
        </p:txBody>
      </p:sp>
    </p:spTree>
    <p:extLst>
      <p:ext uri="{BB962C8B-B14F-4D97-AF65-F5344CB8AC3E}">
        <p14:creationId xmlns:p14="http://schemas.microsoft.com/office/powerpoint/2010/main" val="2458072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pPr defTabSz="457200"/>
            <a:fld id="{8123EEEB-9469-47B7-B5BF-19D88982683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5203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B7797-1F21-4A40-BC4B-51CBCF83B942}"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00937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80226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86087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38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6.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t>‹#›</a:t>
            </a:fld>
            <a:endParaRPr lang="en-US"/>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1566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99" r:id="rId9"/>
    <p:sldLayoutId id="2147483702" r:id="rId10"/>
    <p:sldLayoutId id="2147483703" r:id="rId11"/>
    <p:sldLayoutId id="2147483704" r:id="rId12"/>
    <p:sldLayoutId id="2147483706" r:id="rId13"/>
    <p:sldLayoutId id="2147483707" r:id="rId14"/>
    <p:sldLayoutId id="2147483708" r:id="rId15"/>
    <p:sldLayoutId id="2147483711" r:id="rId16"/>
    <p:sldLayoutId id="2147483712" r:id="rId17"/>
    <p:sldLayoutId id="2147483713" r:id="rId18"/>
    <p:sldLayoutId id="2147483714" r:id="rId19"/>
    <p:sldLayoutId id="2147483715" r:id="rId20"/>
    <p:sldLayoutId id="2147483718" r:id="rId21"/>
    <p:sldLayoutId id="2147483732" r:id="rId22"/>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solidFill>
                  <a:prstClr val="black">
                    <a:tint val="75000"/>
                  </a:prstClr>
                </a:solidFill>
              </a:rPr>
              <a:pPr/>
              <a:t>6/25/2018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40901101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6" r:id="rId9"/>
    <p:sldLayoutId id="2147483687" r:id="rId10"/>
    <p:sldLayoutId id="2147483709" r:id="rId11"/>
    <p:sldLayoutId id="2147483710" r:id="rId12"/>
    <p:sldLayoutId id="2147483716" r:id="rId13"/>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167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8076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457200" rtl="0" eaLnBrk="1" latinLnBrk="0" hangingPunct="1">
        <a:spcBef>
          <a:spcPct val="0"/>
        </a:spcBef>
        <a:buNone/>
        <a:defRPr sz="44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nccd.cdc.gov/usc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vaxnorthwest.org/approach" TargetMode="External"/><Relationship Id="rId2" Type="http://schemas.openxmlformats.org/officeDocument/2006/relationships/hyperlink" Target="https://www.cdc.gov/vaccines/acip/meetings/downloads/slides-2016-06/june-22-23-2016-acip.pdf" TargetMode="External"/><Relationship Id="rId1" Type="http://schemas.openxmlformats.org/officeDocument/2006/relationships/slideLayout" Target="../slideLayouts/slideLayout52.xml"/><Relationship Id="rId4" Type="http://schemas.openxmlformats.org/officeDocument/2006/relationships/hyperlink" Target="http://pediatrics.aappublications.org/content/early/2014/08/12/peds.2014-0442.comments#-timing-of-hpv-vacc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1676400"/>
            <a:ext cx="8877300" cy="2514600"/>
          </a:xfrm>
        </p:spPr>
        <p:txBody>
          <a:bodyPr vert="horz" lIns="91440" tIns="45720" rIns="91440" bIns="45720" rtlCol="0" anchor="ctr">
            <a:noAutofit/>
          </a:bodyPr>
          <a:lstStyle/>
          <a:p>
            <a:r>
              <a:rPr lang="en-US" dirty="0">
                <a:solidFill>
                  <a:srgbClr val="1993B9"/>
                </a:solidFill>
              </a:rPr>
              <a:t>Provider Education: A Key Paradigm to Raising Immunization Rates</a:t>
            </a:r>
            <a:r>
              <a:rPr lang="en-US" dirty="0"/>
              <a:t/>
            </a:r>
            <a:br>
              <a:rPr lang="en-US" dirty="0"/>
            </a:br>
            <a:r>
              <a:rPr lang="en-US" dirty="0"/>
              <a:t> </a:t>
            </a:r>
            <a:br>
              <a:rPr lang="en-US" dirty="0"/>
            </a:br>
            <a:endParaRPr lang="en-US" sz="2800" b="0" dirty="0"/>
          </a:p>
        </p:txBody>
      </p:sp>
      <p:sp>
        <p:nvSpPr>
          <p:cNvPr id="3" name="Subtitle 2"/>
          <p:cNvSpPr>
            <a:spLocks noGrp="1"/>
          </p:cNvSpPr>
          <p:nvPr>
            <p:ph type="subTitle" idx="1"/>
          </p:nvPr>
        </p:nvSpPr>
        <p:spPr>
          <a:xfrm>
            <a:off x="609600" y="3733800"/>
            <a:ext cx="8001000" cy="2438400"/>
          </a:xfrm>
        </p:spPr>
        <p:txBody>
          <a:bodyPr>
            <a:noAutofit/>
          </a:bodyPr>
          <a:lstStyle/>
          <a:p>
            <a:pPr>
              <a:lnSpc>
                <a:spcPct val="100000"/>
              </a:lnSpc>
              <a:spcBef>
                <a:spcPts val="0"/>
              </a:spcBef>
            </a:pPr>
            <a:r>
              <a:rPr lang="en-US" sz="2000" dirty="0">
                <a:solidFill>
                  <a:srgbClr val="722B79"/>
                </a:solidFill>
              </a:rPr>
              <a:t>Mary </a:t>
            </a:r>
            <a:r>
              <a:rPr lang="en-US" sz="2000" dirty="0" err="1">
                <a:solidFill>
                  <a:srgbClr val="722B79"/>
                </a:solidFill>
              </a:rPr>
              <a:t>Koslap-Petraco</a:t>
            </a:r>
            <a:r>
              <a:rPr lang="en-US" sz="2000" dirty="0">
                <a:solidFill>
                  <a:srgbClr val="722B79"/>
                </a:solidFill>
              </a:rPr>
              <a:t> DNP, PNP-BC, CPNP, FAANP</a:t>
            </a:r>
          </a:p>
          <a:p>
            <a:pPr>
              <a:lnSpc>
                <a:spcPct val="100000"/>
              </a:lnSpc>
              <a:spcBef>
                <a:spcPts val="0"/>
              </a:spcBef>
            </a:pPr>
            <a:r>
              <a:rPr lang="en-US" sz="2000" b="0" dirty="0">
                <a:solidFill>
                  <a:srgbClr val="722B79"/>
                </a:solidFill>
              </a:rPr>
              <a:t>Adjunct Clinical Assistant Professor Stony Brook School of Nursing</a:t>
            </a:r>
          </a:p>
          <a:p>
            <a:pPr>
              <a:lnSpc>
                <a:spcPct val="100000"/>
              </a:lnSpc>
              <a:spcBef>
                <a:spcPts val="0"/>
              </a:spcBef>
            </a:pPr>
            <a:r>
              <a:rPr lang="en-US" sz="2000" b="0" dirty="0">
                <a:solidFill>
                  <a:srgbClr val="722B79"/>
                </a:solidFill>
              </a:rPr>
              <a:t>Nurse Consultant Immunization Action Coalition</a:t>
            </a:r>
          </a:p>
          <a:p>
            <a:pPr>
              <a:lnSpc>
                <a:spcPct val="100000"/>
              </a:lnSpc>
              <a:spcBef>
                <a:spcPts val="0"/>
              </a:spcBef>
            </a:pPr>
            <a:r>
              <a:rPr lang="en-US" sz="2000" b="0" dirty="0">
                <a:solidFill>
                  <a:srgbClr val="722B79"/>
                </a:solidFill>
              </a:rPr>
              <a:t>Owner Pediatric Nurse Practitioner House Calls</a:t>
            </a:r>
          </a:p>
          <a:p>
            <a:pPr>
              <a:lnSpc>
                <a:spcPct val="100000"/>
              </a:lnSpc>
              <a:spcBef>
                <a:spcPts val="0"/>
              </a:spcBef>
            </a:pPr>
            <a:r>
              <a:rPr lang="en-US" sz="2000" b="0" dirty="0">
                <a:solidFill>
                  <a:srgbClr val="722B79"/>
                </a:solidFill>
              </a:rPr>
              <a:t>Immunize Nevada</a:t>
            </a:r>
          </a:p>
          <a:p>
            <a:pPr>
              <a:lnSpc>
                <a:spcPct val="100000"/>
              </a:lnSpc>
              <a:spcBef>
                <a:spcPts val="0"/>
              </a:spcBef>
            </a:pPr>
            <a:r>
              <a:rPr lang="en-US" sz="2000" b="0" dirty="0">
                <a:solidFill>
                  <a:srgbClr val="722B79"/>
                </a:solidFill>
              </a:rPr>
              <a:t>9/25/18</a:t>
            </a:r>
          </a:p>
          <a:p>
            <a:pPr>
              <a:lnSpc>
                <a:spcPct val="100000"/>
              </a:lnSpc>
              <a:spcBef>
                <a:spcPts val="0"/>
              </a:spcBef>
            </a:pPr>
            <a:endParaRPr lang="en-US" sz="2000" b="0" dirty="0">
              <a:solidFill>
                <a:srgbClr val="722B79"/>
              </a:solidFill>
            </a:endParaRPr>
          </a:p>
        </p:txBody>
      </p:sp>
    </p:spTree>
    <p:extLst>
      <p:ext uri="{BB962C8B-B14F-4D97-AF65-F5344CB8AC3E}">
        <p14:creationId xmlns:p14="http://schemas.microsoft.com/office/powerpoint/2010/main" val="38442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HPV-Associated Cervical Cancer Rates by </a:t>
            </a:r>
            <a:br>
              <a:rPr lang="en-US" sz="3200" dirty="0"/>
            </a:br>
            <a:r>
              <a:rPr lang="en-US" sz="3200" dirty="0"/>
              <a:t>Race and Ethnicity, United States, 2009–2013</a:t>
            </a:r>
          </a:p>
        </p:txBody>
      </p:sp>
      <p:pic>
        <p:nvPicPr>
          <p:cNvPr id="3" name="Picture 2"/>
          <p:cNvPicPr>
            <a:picLocks noChangeAspect="1"/>
          </p:cNvPicPr>
          <p:nvPr/>
        </p:nvPicPr>
        <p:blipFill>
          <a:blip r:embed="rId3"/>
          <a:stretch>
            <a:fillRect/>
          </a:stretch>
        </p:blipFill>
        <p:spPr>
          <a:xfrm>
            <a:off x="457200" y="1371600"/>
            <a:ext cx="8285182" cy="4944285"/>
          </a:xfrm>
          <a:prstGeom prst="rect">
            <a:avLst/>
          </a:prstGeom>
        </p:spPr>
      </p:pic>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275147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Cervical Cancer</a:t>
            </a:r>
          </a:p>
        </p:txBody>
      </p:sp>
      <p:sp>
        <p:nvSpPr>
          <p:cNvPr id="3" name="Content Placeholder 2"/>
          <p:cNvSpPr>
            <a:spLocks noGrp="1"/>
          </p:cNvSpPr>
          <p:nvPr>
            <p:ph idx="1"/>
          </p:nvPr>
        </p:nvSpPr>
        <p:spPr>
          <a:xfrm>
            <a:off x="457200" y="1066800"/>
            <a:ext cx="8229600" cy="5181600"/>
          </a:xfrm>
        </p:spPr>
        <p:txBody>
          <a:bodyPr>
            <a:noAutofit/>
          </a:bodyPr>
          <a:lstStyle/>
          <a:p>
            <a:pPr>
              <a:spcBef>
                <a:spcPts val="0"/>
              </a:spcBef>
            </a:pPr>
            <a:r>
              <a:rPr lang="en-US" sz="2800" dirty="0"/>
              <a:t>Cervical cancer is the most common HPV-associated cancer among women</a:t>
            </a:r>
          </a:p>
          <a:p>
            <a:pPr lvl="1">
              <a:lnSpc>
                <a:spcPct val="120000"/>
              </a:lnSpc>
            </a:pPr>
            <a:r>
              <a:rPr lang="en-US" sz="2000" b="0" dirty="0"/>
              <a:t>528,00 new cases and 266,000 deaths world-wide in 2012</a:t>
            </a:r>
          </a:p>
          <a:p>
            <a:pPr lvl="1">
              <a:lnSpc>
                <a:spcPct val="120000"/>
              </a:lnSpc>
            </a:pPr>
            <a:r>
              <a:rPr lang="en-US" sz="2000" b="0" dirty="0"/>
              <a:t>12,000 new cases and 4,000 deaths in the U.S. in 2013</a:t>
            </a:r>
          </a:p>
          <a:p>
            <a:pPr lvl="1">
              <a:lnSpc>
                <a:spcPct val="120000"/>
              </a:lnSpc>
            </a:pPr>
            <a:endParaRPr lang="en-US" sz="2000" b="0" dirty="0"/>
          </a:p>
          <a:p>
            <a:pPr lvl="1">
              <a:lnSpc>
                <a:spcPct val="120000"/>
              </a:lnSpc>
            </a:pPr>
            <a:endParaRPr lang="en-US" sz="2000" b="0" dirty="0"/>
          </a:p>
          <a:p>
            <a:pPr lvl="1">
              <a:lnSpc>
                <a:spcPct val="120000"/>
              </a:lnSpc>
            </a:pPr>
            <a:endParaRPr lang="en-US" sz="2000" b="0" dirty="0"/>
          </a:p>
          <a:p>
            <a:pPr lvl="1">
              <a:lnSpc>
                <a:spcPct val="120000"/>
              </a:lnSpc>
            </a:pPr>
            <a:endParaRPr lang="en-US" sz="2000" b="0" dirty="0"/>
          </a:p>
          <a:p>
            <a:pPr>
              <a:lnSpc>
                <a:spcPct val="120000"/>
              </a:lnSpc>
            </a:pPr>
            <a:endParaRPr lang="en-US" sz="2800" dirty="0"/>
          </a:p>
          <a:p>
            <a:pPr>
              <a:lnSpc>
                <a:spcPct val="120000"/>
              </a:lnSpc>
            </a:pPr>
            <a:r>
              <a:rPr lang="en-US" sz="2800" dirty="0"/>
              <a:t>Half of cervical cancers occur in women &lt;50 years</a:t>
            </a:r>
          </a:p>
          <a:p>
            <a:pPr lvl="1">
              <a:lnSpc>
                <a:spcPct val="120000"/>
              </a:lnSpc>
            </a:pPr>
            <a:r>
              <a:rPr lang="en-US" sz="2000" b="0" dirty="0"/>
              <a:t>A quarter of cervical cancers occur in women 25-39 years</a:t>
            </a:r>
          </a:p>
        </p:txBody>
      </p:sp>
      <p:sp>
        <p:nvSpPr>
          <p:cNvPr id="7" name="TextBox 6"/>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hlinkClick r:id="rId3"/>
              </a:rPr>
              <a:t>https://nccd.cdc.gov/uscs/</a:t>
            </a:r>
            <a:r>
              <a:rPr lang="en-US" sz="1200" dirty="0">
                <a:solidFill>
                  <a:schemeClr val="tx1">
                    <a:lumMod val="65000"/>
                    <a:lumOff val="35000"/>
                  </a:schemeClr>
                </a:solidFill>
              </a:rPr>
              <a:t> and http://gco.iarc.fr/today/home</a:t>
            </a:r>
          </a:p>
        </p:txBody>
      </p:sp>
      <p:pic>
        <p:nvPicPr>
          <p:cNvPr id="10" name="Picture 9"/>
          <p:cNvPicPr>
            <a:picLocks noChangeAspect="1"/>
          </p:cNvPicPr>
          <p:nvPr/>
        </p:nvPicPr>
        <p:blipFill>
          <a:blip r:embed="rId4"/>
          <a:stretch>
            <a:fillRect/>
          </a:stretch>
        </p:blipFill>
        <p:spPr>
          <a:xfrm>
            <a:off x="2322382" y="2895600"/>
            <a:ext cx="4303745" cy="2286000"/>
          </a:xfrm>
          <a:prstGeom prst="rect">
            <a:avLst/>
          </a:prstGeom>
        </p:spPr>
      </p:pic>
    </p:spTree>
    <p:extLst>
      <p:ext uri="{BB962C8B-B14F-4D97-AF65-F5344CB8AC3E}">
        <p14:creationId xmlns:p14="http://schemas.microsoft.com/office/powerpoint/2010/main" val="420419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1026"/>
          <p:cNvSpPr>
            <a:spLocks noGrp="1" noChangeArrowheads="1"/>
          </p:cNvSpPr>
          <p:nvPr>
            <p:ph type="title"/>
          </p:nvPr>
        </p:nvSpPr>
        <p:spPr/>
        <p:txBody>
          <a:bodyPr rtlCol="0" anchor="ctr">
            <a:noAutofit/>
          </a:bodyPr>
          <a:lstStyle/>
          <a:p>
            <a:pPr eaLnBrk="1" fontAlgn="auto" hangingPunct="1">
              <a:spcBef>
                <a:spcPts val="0"/>
              </a:spcBef>
              <a:spcAft>
                <a:spcPts val="0"/>
              </a:spcAft>
              <a:defRPr/>
            </a:pPr>
            <a:r>
              <a:rPr lang="en-US" sz="3200" dirty="0"/>
              <a:t>Cervical pre-cancer in U.S. females</a:t>
            </a:r>
            <a:endParaRPr lang="en-US" dirty="0"/>
          </a:p>
        </p:txBody>
      </p:sp>
      <p:sp>
        <p:nvSpPr>
          <p:cNvPr id="2" name="Content Placeholder 1"/>
          <p:cNvSpPr>
            <a:spLocks noGrp="1"/>
          </p:cNvSpPr>
          <p:nvPr>
            <p:ph idx="1"/>
          </p:nvPr>
        </p:nvSpPr>
        <p:spPr>
          <a:xfrm>
            <a:off x="457200" y="1295400"/>
            <a:ext cx="8229600" cy="4525963"/>
          </a:xfrm>
        </p:spPr>
        <p:txBody>
          <a:bodyPr/>
          <a:lstStyle/>
          <a:p>
            <a:pPr marL="285750" indent="-285750">
              <a:buSzPct val="90000"/>
            </a:pPr>
            <a:r>
              <a:rPr lang="en-US" sz="2800" b="0" dirty="0"/>
              <a:t>1.4 million new cases of low grade cervical dysplasia</a:t>
            </a:r>
          </a:p>
          <a:p>
            <a:pPr marL="285750" indent="-285750">
              <a:buSzPct val="90000"/>
            </a:pPr>
            <a:r>
              <a:rPr lang="en-US" sz="2800" b="0" dirty="0"/>
              <a:t>330,000 new cases of high grade cervical dysplasia</a:t>
            </a:r>
          </a:p>
          <a:p>
            <a:pPr marL="0" indent="0">
              <a:buSzPct val="90000"/>
              <a:buNone/>
            </a:pPr>
            <a:endParaRPr lang="en-US" sz="2800" b="0" dirty="0"/>
          </a:p>
          <a:p>
            <a:endParaRPr lang="en-US" dirty="0"/>
          </a:p>
        </p:txBody>
      </p:sp>
      <p:sp>
        <p:nvSpPr>
          <p:cNvPr id="24578" name="Text Box 1037"/>
          <p:cNvSpPr txBox="1">
            <a:spLocks noChangeArrowheads="1"/>
          </p:cNvSpPr>
          <p:nvPr/>
        </p:nvSpPr>
        <p:spPr bwMode="auto">
          <a:xfrm>
            <a:off x="3175" y="6400800"/>
            <a:ext cx="4721225" cy="433965"/>
          </a:xfrm>
          <a:prstGeom prst="rect">
            <a:avLst/>
          </a:prstGeom>
          <a:noFill/>
          <a:ln w="12700">
            <a:noFill/>
            <a:miter lim="800000"/>
            <a:headEnd/>
            <a:tailEnd/>
          </a:ln>
        </p:spPr>
        <p:txBody>
          <a:bodyPr wrap="square" anchor="b">
            <a:spAutoFit/>
          </a:bodyPr>
          <a:lstStyle/>
          <a:p>
            <a:pPr marL="342900" indent="-342900">
              <a:lnSpc>
                <a:spcPct val="80000"/>
              </a:lnSpc>
              <a:spcBef>
                <a:spcPct val="25000"/>
              </a:spcBef>
              <a:buClr>
                <a:srgbClr val="4397C7"/>
              </a:buClr>
              <a:buSzPct val="90000"/>
            </a:pPr>
            <a:r>
              <a:rPr lang="en-US" sz="1200" dirty="0" err="1">
                <a:solidFill>
                  <a:schemeClr val="accent1">
                    <a:lumMod val="50000"/>
                  </a:schemeClr>
                </a:solidFill>
                <a:latin typeface="Calibri" pitchFamily="34" charset="0"/>
              </a:rPr>
              <a:t>Koshiol</a:t>
            </a:r>
            <a:r>
              <a:rPr lang="en-US" sz="1200" dirty="0">
                <a:solidFill>
                  <a:schemeClr val="accent1">
                    <a:lumMod val="50000"/>
                  </a:schemeClr>
                </a:solidFill>
                <a:latin typeface="Calibri" pitchFamily="34" charset="0"/>
              </a:rPr>
              <a:t> S</a:t>
            </a:r>
            <a:r>
              <a:rPr lang="en-US" sz="1200" i="1" dirty="0">
                <a:solidFill>
                  <a:schemeClr val="accent1">
                    <a:lumMod val="50000"/>
                  </a:schemeClr>
                </a:solidFill>
                <a:latin typeface="Calibri" pitchFamily="34" charset="0"/>
              </a:rPr>
              <a:t>ex </a:t>
            </a:r>
            <a:r>
              <a:rPr lang="en-US" sz="1200" i="1" dirty="0" err="1">
                <a:solidFill>
                  <a:schemeClr val="accent1">
                    <a:lumMod val="50000"/>
                  </a:schemeClr>
                </a:solidFill>
                <a:latin typeface="Calibri" pitchFamily="34" charset="0"/>
              </a:rPr>
              <a:t>Transm</a:t>
            </a:r>
            <a:r>
              <a:rPr lang="en-US" sz="1200" i="1" dirty="0">
                <a:solidFill>
                  <a:schemeClr val="accent1">
                    <a:lumMod val="50000"/>
                  </a:schemeClr>
                </a:solidFill>
                <a:latin typeface="Calibri" pitchFamily="34" charset="0"/>
              </a:rPr>
              <a:t> Dis</a:t>
            </a:r>
            <a:r>
              <a:rPr lang="en-US" sz="1200" dirty="0">
                <a:solidFill>
                  <a:schemeClr val="accent1">
                    <a:lumMod val="50000"/>
                  </a:schemeClr>
                </a:solidFill>
                <a:latin typeface="Calibri" pitchFamily="34" charset="0"/>
              </a:rPr>
              <a:t>. 2004.  </a:t>
            </a:r>
          </a:p>
          <a:p>
            <a:pPr marL="342900" indent="-342900">
              <a:lnSpc>
                <a:spcPct val="80000"/>
              </a:lnSpc>
              <a:spcBef>
                <a:spcPct val="25000"/>
              </a:spcBef>
              <a:buClr>
                <a:srgbClr val="4397C7"/>
              </a:buClr>
              <a:buSzPct val="90000"/>
            </a:pPr>
            <a:r>
              <a:rPr lang="en-US" sz="1200" dirty="0" err="1">
                <a:solidFill>
                  <a:schemeClr val="accent1">
                    <a:lumMod val="50000"/>
                  </a:schemeClr>
                </a:solidFill>
                <a:latin typeface="Calibri" pitchFamily="34" charset="0"/>
              </a:rPr>
              <a:t>Schiffman</a:t>
            </a:r>
            <a:r>
              <a:rPr lang="en-US" sz="1200" dirty="0">
                <a:solidFill>
                  <a:schemeClr val="accent1">
                    <a:lumMod val="50000"/>
                  </a:schemeClr>
                </a:solidFill>
                <a:latin typeface="Calibri" pitchFamily="34" charset="0"/>
              </a:rPr>
              <a:t> </a:t>
            </a:r>
            <a:r>
              <a:rPr lang="en-US" sz="1200" i="1" dirty="0">
                <a:solidFill>
                  <a:schemeClr val="accent1">
                    <a:lumMod val="50000"/>
                  </a:schemeClr>
                </a:solidFill>
                <a:latin typeface="Calibri" pitchFamily="34" charset="0"/>
              </a:rPr>
              <a:t>Arch </a:t>
            </a:r>
            <a:r>
              <a:rPr lang="en-US" sz="1200" i="1" dirty="0" err="1">
                <a:solidFill>
                  <a:schemeClr val="accent1">
                    <a:lumMod val="50000"/>
                  </a:schemeClr>
                </a:solidFill>
                <a:latin typeface="Calibri" pitchFamily="34" charset="0"/>
              </a:rPr>
              <a:t>Pathol</a:t>
            </a:r>
            <a:r>
              <a:rPr lang="en-US" sz="1200" i="1" dirty="0">
                <a:solidFill>
                  <a:schemeClr val="accent1">
                    <a:lumMod val="50000"/>
                  </a:schemeClr>
                </a:solidFill>
                <a:latin typeface="Calibri" pitchFamily="34" charset="0"/>
              </a:rPr>
              <a:t> Lab Med</a:t>
            </a:r>
            <a:r>
              <a:rPr lang="en-US" sz="1200" dirty="0">
                <a:solidFill>
                  <a:schemeClr val="accent1">
                    <a:lumMod val="50000"/>
                  </a:schemeClr>
                </a:solidFill>
                <a:latin typeface="Calibri" pitchFamily="34" charset="0"/>
              </a:rPr>
              <a:t>. 2003.                       </a:t>
            </a:r>
          </a:p>
        </p:txBody>
      </p:sp>
      <p:sp>
        <p:nvSpPr>
          <p:cNvPr id="713743" name="Text Box 1039"/>
          <p:cNvSpPr txBox="1">
            <a:spLocks noChangeArrowheads="1"/>
          </p:cNvSpPr>
          <p:nvPr/>
        </p:nvSpPr>
        <p:spPr bwMode="auto">
          <a:xfrm>
            <a:off x="1203325" y="2351088"/>
            <a:ext cx="184150" cy="519112"/>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a:effectLst>
                <a:outerShdw blurRad="38100" dist="38100" dir="2700000" algn="tl">
                  <a:srgbClr val="000000"/>
                </a:outerShdw>
              </a:effectLst>
              <a:latin typeface="+mn-lt"/>
            </a:endParaRPr>
          </a:p>
        </p:txBody>
      </p:sp>
      <p:sp>
        <p:nvSpPr>
          <p:cNvPr id="713744" name="Text Box 1040"/>
          <p:cNvSpPr txBox="1">
            <a:spLocks noChangeArrowheads="1"/>
          </p:cNvSpPr>
          <p:nvPr/>
        </p:nvSpPr>
        <p:spPr bwMode="auto">
          <a:xfrm>
            <a:off x="1203325" y="2297113"/>
            <a:ext cx="184150" cy="39687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sz="2000">
              <a:effectLst>
                <a:outerShdw blurRad="38100" dist="38100" dir="2700000" algn="tl">
                  <a:srgbClr val="000000"/>
                </a:outerShdw>
              </a:effectLst>
              <a:latin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4221" y="2590800"/>
            <a:ext cx="4475559" cy="3200400"/>
          </a:xfrm>
          <a:prstGeom prst="rect">
            <a:avLst/>
          </a:prstGeom>
        </p:spPr>
      </p:pic>
    </p:spTree>
    <p:extLst>
      <p:ext uri="{BB962C8B-B14F-4D97-AF65-F5344CB8AC3E}">
        <p14:creationId xmlns:p14="http://schemas.microsoft.com/office/powerpoint/2010/main" val="112672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6513"/>
            <a:ext cx="9144000" cy="5124450"/>
          </a:xfrm>
          <a:prstGeom prst="rect">
            <a:avLst/>
          </a:prstGeom>
        </p:spPr>
      </p:pic>
      <p:sp>
        <p:nvSpPr>
          <p:cNvPr id="2" name="Title 1"/>
          <p:cNvSpPr>
            <a:spLocks noGrp="1"/>
          </p:cNvSpPr>
          <p:nvPr>
            <p:ph type="title"/>
          </p:nvPr>
        </p:nvSpPr>
        <p:spPr>
          <a:xfrm>
            <a:off x="609600" y="5572125"/>
            <a:ext cx="7772400" cy="1362075"/>
          </a:xfrm>
        </p:spPr>
        <p:txBody>
          <a:bodyPr>
            <a:normAutofit/>
          </a:bodyPr>
          <a:lstStyle/>
          <a:p>
            <a:r>
              <a:rPr lang="en-US" sz="4400" dirty="0"/>
              <a:t>HPV Vaccine</a:t>
            </a:r>
          </a:p>
        </p:txBody>
      </p:sp>
      <p:sp>
        <p:nvSpPr>
          <p:cNvPr id="3" name="Text Placeholder 2"/>
          <p:cNvSpPr>
            <a:spLocks noGrp="1"/>
          </p:cNvSpPr>
          <p:nvPr>
            <p:ph type="body" idx="1"/>
          </p:nvPr>
        </p:nvSpPr>
        <p:spPr>
          <a:xfrm>
            <a:off x="609600" y="4138613"/>
            <a:ext cx="7772400" cy="1500187"/>
          </a:xfrm>
        </p:spPr>
        <p:txBody>
          <a:bodyPr>
            <a:normAutofit/>
          </a:bodyPr>
          <a:lstStyle/>
          <a:p>
            <a:r>
              <a:rPr lang="en-US" sz="2400" b="0" dirty="0"/>
              <a:t>Evidence-Based HPV Disease Prevention</a:t>
            </a:r>
          </a:p>
        </p:txBody>
      </p:sp>
    </p:spTree>
    <p:extLst>
      <p:ext uri="{BB962C8B-B14F-4D97-AF65-F5344CB8AC3E}">
        <p14:creationId xmlns:p14="http://schemas.microsoft.com/office/powerpoint/2010/main" val="260284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sz="4000"/>
              <a:t>HPV Prophylactic Vaccines</a:t>
            </a:r>
          </a:p>
        </p:txBody>
      </p:sp>
      <p:sp>
        <p:nvSpPr>
          <p:cNvPr id="31748" name="Text Box 4"/>
          <p:cNvSpPr txBox="1">
            <a:spLocks noChangeArrowheads="1"/>
          </p:cNvSpPr>
          <p:nvPr/>
        </p:nvSpPr>
        <p:spPr bwMode="auto">
          <a:xfrm>
            <a:off x="6096000" y="2743200"/>
            <a:ext cx="2590800" cy="366713"/>
          </a:xfrm>
          <a:prstGeom prst="rect">
            <a:avLst/>
          </a:prstGeom>
          <a:noFill/>
          <a:ln w="38100" algn="ctr">
            <a:noFill/>
            <a:miter lim="800000"/>
            <a:headEnd/>
            <a:tailEnd/>
          </a:ln>
        </p:spPr>
        <p:txBody>
          <a:bodyPr>
            <a:spAutoFit/>
          </a:bodyPr>
          <a:lstStyle/>
          <a:p>
            <a:pPr algn="ctr">
              <a:spcBef>
                <a:spcPct val="50000"/>
              </a:spcBef>
            </a:pPr>
            <a:endParaRPr lang="en-US">
              <a:latin typeface="Calibri" pitchFamily="34" charset="0"/>
            </a:endParaRPr>
          </a:p>
        </p:txBody>
      </p:sp>
      <p:sp>
        <p:nvSpPr>
          <p:cNvPr id="16390" name="Text Box 6"/>
          <p:cNvSpPr txBox="1">
            <a:spLocks noChangeArrowheads="1"/>
          </p:cNvSpPr>
          <p:nvPr/>
        </p:nvSpPr>
        <p:spPr bwMode="auto">
          <a:xfrm>
            <a:off x="5410200" y="4419599"/>
            <a:ext cx="2971800" cy="446276"/>
          </a:xfrm>
          <a:prstGeom prst="rect">
            <a:avLst/>
          </a:prstGeom>
          <a:noFill/>
          <a:ln w="38100" algn="ctr">
            <a:noFill/>
            <a:miter lim="800000"/>
            <a:headEnd/>
            <a:tailEnd/>
          </a:ln>
        </p:spPr>
        <p:txBody>
          <a:bodyPr wrap="square">
            <a:spAutoFit/>
          </a:bodyPr>
          <a:lstStyle/>
          <a:p>
            <a:pPr algn="ctr" fontAlgn="auto">
              <a:spcBef>
                <a:spcPct val="50000"/>
              </a:spcBef>
              <a:spcAft>
                <a:spcPts val="0"/>
              </a:spcAft>
              <a:defRPr/>
            </a:pPr>
            <a:r>
              <a:rPr lang="en-US" sz="2300" b="1" dirty="0">
                <a:solidFill>
                  <a:srgbClr val="722B79"/>
                </a:solidFill>
                <a:latin typeface="+mn-lt"/>
              </a:rPr>
              <a:t>HPV Virus-Like Particle</a:t>
            </a:r>
          </a:p>
        </p:txBody>
      </p:sp>
      <p:sp>
        <p:nvSpPr>
          <p:cNvPr id="2" name="Content Placeholder 1"/>
          <p:cNvSpPr>
            <a:spLocks noGrp="1"/>
          </p:cNvSpPr>
          <p:nvPr>
            <p:ph sz="half" idx="1"/>
          </p:nvPr>
        </p:nvSpPr>
        <p:spPr>
          <a:xfrm>
            <a:off x="609600" y="1600200"/>
            <a:ext cx="4419600" cy="4525963"/>
          </a:xfrm>
        </p:spPr>
        <p:txBody>
          <a:bodyPr>
            <a:normAutofit/>
          </a:bodyPr>
          <a:lstStyle/>
          <a:p>
            <a:pPr>
              <a:defRPr/>
            </a:pPr>
            <a:r>
              <a:rPr lang="en-US" b="0" dirty="0"/>
              <a:t>Recombinant L1 capsid proteins that form </a:t>
            </a:r>
            <a:br>
              <a:rPr lang="en-US" b="0" dirty="0"/>
            </a:br>
            <a:r>
              <a:rPr lang="en-US" b="0" dirty="0"/>
              <a:t>“virus-like” particles (VLP) </a:t>
            </a:r>
          </a:p>
          <a:p>
            <a:pPr>
              <a:defRPr/>
            </a:pPr>
            <a:r>
              <a:rPr lang="en-US" b="0" dirty="0"/>
              <a:t>Non-infectious and </a:t>
            </a:r>
            <a:br>
              <a:rPr lang="en-US" b="0" dirty="0"/>
            </a:br>
            <a:r>
              <a:rPr lang="en-US" b="0" dirty="0"/>
              <a:t>non-oncogenic</a:t>
            </a:r>
          </a:p>
          <a:p>
            <a:pPr>
              <a:defRPr/>
            </a:pPr>
            <a:r>
              <a:rPr lang="en-US" b="0" dirty="0"/>
              <a:t>Produce higher levels of neutralizing antibody than natural infection</a:t>
            </a:r>
          </a:p>
          <a:p>
            <a:endParaRPr lang="en-US" dirty="0"/>
          </a:p>
        </p:txBody>
      </p:sp>
      <p:pic>
        <p:nvPicPr>
          <p:cNvPr id="8" name="Picture 5" descr="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28015" y="1893840"/>
            <a:ext cx="2953985" cy="2432145"/>
          </a:xfrm>
        </p:spPr>
      </p:pic>
    </p:spTree>
    <p:extLst>
      <p:ext uri="{BB962C8B-B14F-4D97-AF65-F5344CB8AC3E}">
        <p14:creationId xmlns:p14="http://schemas.microsoft.com/office/powerpoint/2010/main" val="204869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a:latin typeface="Calibri" panose="020F0502020204030204" pitchFamily="34" charset="0"/>
              </a:rPr>
              <a:t>HPV Vaccine Recommendation</a:t>
            </a:r>
            <a:endParaRPr lang="en-US" sz="3200" i="1" dirty="0">
              <a:latin typeface="Calibri" panose="020F0502020204030204" pitchFamily="34" charset="0"/>
            </a:endParaRPr>
          </a:p>
        </p:txBody>
      </p:sp>
      <p:sp>
        <p:nvSpPr>
          <p:cNvPr id="3" name="Content Placeholder 2"/>
          <p:cNvSpPr>
            <a:spLocks noGrp="1"/>
          </p:cNvSpPr>
          <p:nvPr>
            <p:ph idx="1"/>
          </p:nvPr>
        </p:nvSpPr>
        <p:spPr>
          <a:xfrm>
            <a:off x="457200" y="1828800"/>
            <a:ext cx="8229600" cy="5334000"/>
          </a:xfrm>
        </p:spPr>
        <p:txBody>
          <a:bodyPr>
            <a:normAutofit/>
          </a:bodyPr>
          <a:lstStyle/>
          <a:p>
            <a:pPr marL="0" indent="0" algn="ctr">
              <a:spcBef>
                <a:spcPts val="0"/>
              </a:spcBef>
              <a:buNone/>
            </a:pPr>
            <a:r>
              <a:rPr lang="en-US" dirty="0">
                <a:solidFill>
                  <a:srgbClr val="7030A0"/>
                </a:solidFill>
              </a:rPr>
              <a:t>CDC recommends routine vaccination </a:t>
            </a:r>
          </a:p>
          <a:p>
            <a:pPr marL="0" indent="0" algn="ctr">
              <a:spcBef>
                <a:spcPts val="0"/>
              </a:spcBef>
              <a:buNone/>
            </a:pPr>
            <a:r>
              <a:rPr lang="en-US" dirty="0">
                <a:solidFill>
                  <a:srgbClr val="7030A0"/>
                </a:solidFill>
              </a:rPr>
              <a:t>at age 11 or 12 years to prevent HPV cancers  </a:t>
            </a:r>
          </a:p>
          <a:p>
            <a:pPr lvl="0">
              <a:spcBef>
                <a:spcPts val="0"/>
              </a:spcBef>
            </a:pPr>
            <a:endParaRPr lang="en-US" sz="2800" b="0" dirty="0"/>
          </a:p>
          <a:p>
            <a:pPr lvl="0"/>
            <a:r>
              <a:rPr lang="en-US" sz="2800" b="0" dirty="0"/>
              <a:t>The vaccination series can be started at age 9 years</a:t>
            </a:r>
          </a:p>
          <a:p>
            <a:pPr lvl="0"/>
            <a:r>
              <a:rPr lang="en-US" sz="2800" b="0" dirty="0"/>
              <a:t>Two doses of vaccine are recommended</a:t>
            </a:r>
          </a:p>
          <a:p>
            <a:pPr lvl="0"/>
            <a:r>
              <a:rPr lang="en-US" sz="2800" b="0" dirty="0"/>
              <a:t>The second dose of the vaccine should be administered 6 to 12 months after the first dose.</a:t>
            </a:r>
          </a:p>
        </p:txBody>
      </p:sp>
      <p:sp>
        <p:nvSpPr>
          <p:cNvPr id="5" name="Slide Number Placeholder 3"/>
          <p:cNvSpPr txBox="1">
            <a:spLocks/>
          </p:cNvSpPr>
          <p:nvPr/>
        </p:nvSpPr>
        <p:spPr bwMode="auto">
          <a:xfrm>
            <a:off x="6858000" y="647700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defRPr/>
            </a:pPr>
            <a:fld id="{26100F45-9AEF-47AA-956C-CE58D250CCA9}" type="slidenum">
              <a:rPr lang="en-US" sz="1400">
                <a:solidFill>
                  <a:srgbClr val="4B4B4B"/>
                </a:solidFill>
              </a:rPr>
              <a:pPr algn="r">
                <a:defRPr/>
              </a:pPr>
              <a:t>15</a:t>
            </a:fld>
            <a:endParaRPr lang="en-US" sz="1400" dirty="0">
              <a:solidFill>
                <a:srgbClr val="4B4B4B"/>
              </a:solidFill>
            </a:endParaRPr>
          </a:p>
        </p:txBody>
      </p:sp>
      <p:sp>
        <p:nvSpPr>
          <p:cNvPr id="6" name="TextBox 5"/>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229065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dirty="0">
                <a:latin typeface="Calibri" panose="020F0502020204030204" pitchFamily="34" charset="0"/>
              </a:rPr>
              <a:t>HPV Vaccine Recommendations:</a:t>
            </a:r>
            <a:br>
              <a:rPr lang="en-US" sz="4000" dirty="0">
                <a:latin typeface="Calibri" panose="020F0502020204030204" pitchFamily="34" charset="0"/>
              </a:rPr>
            </a:br>
            <a:r>
              <a:rPr lang="en-US" sz="4000" dirty="0">
                <a:latin typeface="Calibri" panose="020F0502020204030204" pitchFamily="34" charset="0"/>
              </a:rPr>
              <a:t>Catch Up/Late</a:t>
            </a:r>
          </a:p>
        </p:txBody>
      </p:sp>
      <p:sp>
        <p:nvSpPr>
          <p:cNvPr id="3" name="Text Placeholder 2"/>
          <p:cNvSpPr>
            <a:spLocks noGrp="1"/>
          </p:cNvSpPr>
          <p:nvPr>
            <p:ph idx="1"/>
          </p:nvPr>
        </p:nvSpPr>
        <p:spPr/>
        <p:txBody>
          <a:bodyPr>
            <a:normAutofit/>
          </a:bodyPr>
          <a:lstStyle/>
          <a:p>
            <a:pPr marL="342900" indent="-342900">
              <a:buClr>
                <a:srgbClr val="1993B9"/>
              </a:buClr>
              <a:buFont typeface="Wingdings 3" pitchFamily="18" charset="2"/>
              <a:buChar char="´"/>
            </a:pPr>
            <a:r>
              <a:rPr lang="en-US" sz="2800" b="0" dirty="0">
                <a:solidFill>
                  <a:schemeClr val="accent1">
                    <a:lumMod val="50000"/>
                  </a:schemeClr>
                </a:solidFill>
              </a:rPr>
              <a:t>Vaccination for females through age 26 years and for males through age 21 years who were not previously adequately vaccinated. Males aged 22 through 26 years may be vaccinated. </a:t>
            </a:r>
          </a:p>
          <a:p>
            <a:r>
              <a:rPr lang="en-US" altLang="en-US" sz="2800" b="0" dirty="0"/>
              <a:t>Vaccination is also recommended through age 26 for gay, bisexual, and other men who have sex with men (MSM), transgender people, and people with certain immunocompromising conditions (including HIV infection).</a:t>
            </a:r>
            <a:endParaRPr lang="en-US" b="1" dirty="0">
              <a:solidFill>
                <a:schemeClr val="accent4">
                  <a:lumMod val="50000"/>
                </a:schemeClr>
              </a:solidFill>
            </a:endParaRPr>
          </a:p>
          <a:p>
            <a:endParaRPr lang="en-US" dirty="0">
              <a:solidFill>
                <a:schemeClr val="accent4">
                  <a:lumMod val="50000"/>
                </a:schemeClr>
              </a:solidFill>
            </a:endParaRPr>
          </a:p>
        </p:txBody>
      </p:sp>
      <p:sp>
        <p:nvSpPr>
          <p:cNvPr id="6" name="Slide Number Placeholder 2"/>
          <p:cNvSpPr txBox="1">
            <a:spLocks/>
          </p:cNvSpPr>
          <p:nvPr/>
        </p:nvSpPr>
        <p:spPr bwMode="auto">
          <a:xfrm>
            <a:off x="7143750" y="5719399"/>
            <a:ext cx="16002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20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0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0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0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0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9pPr>
          </a:lstStyle>
          <a:p>
            <a:pPr algn="r" eaLnBrk="1" hangingPunct="1"/>
            <a:fld id="{C7BC83DD-C0C7-4D2B-85CE-D7C47F6ACD91}" type="slidenum">
              <a:rPr lang="en-US" altLang="en-US" sz="900" b="0">
                <a:solidFill>
                  <a:srgbClr val="4B4B4B"/>
                </a:solidFill>
              </a:rPr>
              <a:pPr algn="r" eaLnBrk="1" hangingPunct="1"/>
              <a:t>16</a:t>
            </a:fld>
            <a:endParaRPr lang="en-US" altLang="en-US" sz="900" b="0" dirty="0">
              <a:solidFill>
                <a:srgbClr val="4B4B4B"/>
              </a:solidFill>
            </a:endParaRPr>
          </a:p>
        </p:txBody>
      </p:sp>
      <p:sp>
        <p:nvSpPr>
          <p:cNvPr id="7" name="TextBox 6"/>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124179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latin typeface="Calibri" panose="020F0502020204030204" pitchFamily="34" charset="0"/>
              </a:rPr>
              <a:t>Dosing Schedules</a:t>
            </a:r>
          </a:p>
        </p:txBody>
      </p:sp>
      <p:sp>
        <p:nvSpPr>
          <p:cNvPr id="4" name="Text Placeholder 3"/>
          <p:cNvSpPr>
            <a:spLocks noGrp="1"/>
          </p:cNvSpPr>
          <p:nvPr>
            <p:ph type="body" idx="1"/>
          </p:nvPr>
        </p:nvSpPr>
        <p:spPr>
          <a:xfrm>
            <a:off x="457200" y="1352550"/>
            <a:ext cx="4040188" cy="639762"/>
          </a:xfrm>
        </p:spPr>
        <p:txBody>
          <a:bodyPr>
            <a:noAutofit/>
          </a:bodyPr>
          <a:lstStyle/>
          <a:p>
            <a:r>
              <a:rPr lang="en-US" sz="2600" dirty="0">
                <a:solidFill>
                  <a:srgbClr val="7030A0"/>
                </a:solidFill>
              </a:rPr>
              <a:t>Starting the vaccine series before the 15th birthday</a:t>
            </a:r>
          </a:p>
        </p:txBody>
      </p:sp>
      <p:sp>
        <p:nvSpPr>
          <p:cNvPr id="3" name="Text Placeholder 2"/>
          <p:cNvSpPr>
            <a:spLocks noGrp="1"/>
          </p:cNvSpPr>
          <p:nvPr>
            <p:ph sz="half" idx="2"/>
          </p:nvPr>
        </p:nvSpPr>
        <p:spPr>
          <a:xfrm>
            <a:off x="457200" y="2133600"/>
            <a:ext cx="4040188" cy="3951288"/>
          </a:xfrm>
        </p:spPr>
        <p:txBody>
          <a:bodyPr>
            <a:normAutofit/>
          </a:bodyPr>
          <a:lstStyle/>
          <a:p>
            <a:pPr marL="0" lvl="1" indent="0">
              <a:lnSpc>
                <a:spcPct val="90000"/>
              </a:lnSpc>
              <a:spcBef>
                <a:spcPts val="0"/>
              </a:spcBef>
              <a:buSzPct val="110000"/>
              <a:buNone/>
            </a:pPr>
            <a:r>
              <a:rPr lang="en-US" sz="2400" dirty="0">
                <a:solidFill>
                  <a:schemeClr val="accent4">
                    <a:lumMod val="50000"/>
                  </a:schemeClr>
                </a:solidFill>
              </a:rPr>
              <a:t>Recommended schedule is </a:t>
            </a:r>
          </a:p>
          <a:p>
            <a:pPr marL="0" lvl="1" indent="0">
              <a:lnSpc>
                <a:spcPct val="90000"/>
              </a:lnSpc>
              <a:spcBef>
                <a:spcPts val="0"/>
              </a:spcBef>
              <a:buSzPct val="110000"/>
              <a:buNone/>
            </a:pPr>
            <a:r>
              <a:rPr lang="en-US" sz="2400" u="sng" dirty="0">
                <a:solidFill>
                  <a:schemeClr val="accent4">
                    <a:lumMod val="50000"/>
                  </a:schemeClr>
                </a:solidFill>
              </a:rPr>
              <a:t>2 doses </a:t>
            </a:r>
            <a:r>
              <a:rPr lang="en-US" sz="2400" dirty="0">
                <a:solidFill>
                  <a:schemeClr val="accent4">
                    <a:lumMod val="50000"/>
                  </a:schemeClr>
                </a:solidFill>
              </a:rPr>
              <a:t>of HPV vaccine</a:t>
            </a:r>
          </a:p>
          <a:p>
            <a:pPr marL="342900" lvl="1" indent="-342900">
              <a:lnSpc>
                <a:spcPct val="90000"/>
              </a:lnSpc>
              <a:buSzPct val="110000"/>
            </a:pPr>
            <a:r>
              <a:rPr lang="en-US" sz="2400" b="0" dirty="0"/>
              <a:t>Second dose should be administered 6–12 months after the first dose (0, 6–12 month schedule)</a:t>
            </a:r>
          </a:p>
          <a:p>
            <a:pPr marL="342900" lvl="1" indent="-342900">
              <a:lnSpc>
                <a:spcPct val="90000"/>
              </a:lnSpc>
              <a:buSzPct val="110000"/>
            </a:pPr>
            <a:r>
              <a:rPr lang="en-US" sz="2400" b="0" dirty="0"/>
              <a:t>Minimum interval between dose one and dose two in a 2-dose schedule is 5 months</a:t>
            </a:r>
          </a:p>
          <a:p>
            <a:endParaRPr lang="en-US" dirty="0">
              <a:solidFill>
                <a:schemeClr val="accent4">
                  <a:lumMod val="50000"/>
                </a:schemeClr>
              </a:solidFill>
            </a:endParaRPr>
          </a:p>
        </p:txBody>
      </p:sp>
      <p:sp>
        <p:nvSpPr>
          <p:cNvPr id="8" name="Text Placeholder 7"/>
          <p:cNvSpPr>
            <a:spLocks noGrp="1"/>
          </p:cNvSpPr>
          <p:nvPr>
            <p:ph type="body" sz="quarter" idx="3"/>
          </p:nvPr>
        </p:nvSpPr>
        <p:spPr>
          <a:xfrm>
            <a:off x="4497389" y="1352550"/>
            <a:ext cx="4418012" cy="639762"/>
          </a:xfrm>
        </p:spPr>
        <p:txBody>
          <a:bodyPr>
            <a:noAutofit/>
          </a:bodyPr>
          <a:lstStyle/>
          <a:p>
            <a:r>
              <a:rPr lang="en-US" sz="2600" dirty="0">
                <a:solidFill>
                  <a:srgbClr val="1993B9"/>
                </a:solidFill>
              </a:rPr>
              <a:t>Starting the vaccine series on or after the 15th birthday*</a:t>
            </a:r>
          </a:p>
        </p:txBody>
      </p:sp>
      <p:sp>
        <p:nvSpPr>
          <p:cNvPr id="9" name="Content Placeholder 8"/>
          <p:cNvSpPr>
            <a:spLocks noGrp="1"/>
          </p:cNvSpPr>
          <p:nvPr>
            <p:ph sz="quarter" idx="4"/>
          </p:nvPr>
        </p:nvSpPr>
        <p:spPr>
          <a:xfrm>
            <a:off x="4497388" y="2063317"/>
            <a:ext cx="4418012" cy="3951288"/>
          </a:xfrm>
        </p:spPr>
        <p:txBody>
          <a:bodyPr vert="horz" lIns="91440" tIns="45720" rIns="91440" bIns="45720" rtlCol="0">
            <a:normAutofit/>
          </a:bodyPr>
          <a:lstStyle/>
          <a:p>
            <a:pPr marL="0" indent="0">
              <a:spcBef>
                <a:spcPts val="0"/>
              </a:spcBef>
              <a:buNone/>
            </a:pPr>
            <a:r>
              <a:rPr lang="en-US" dirty="0">
                <a:solidFill>
                  <a:schemeClr val="accent4">
                    <a:lumMod val="50000"/>
                  </a:schemeClr>
                </a:solidFill>
              </a:rPr>
              <a:t>Recommended schedule is </a:t>
            </a:r>
          </a:p>
          <a:p>
            <a:pPr marL="0" indent="0">
              <a:spcBef>
                <a:spcPts val="0"/>
              </a:spcBef>
              <a:buNone/>
            </a:pPr>
            <a:r>
              <a:rPr lang="en-US" u="sng" dirty="0">
                <a:solidFill>
                  <a:schemeClr val="accent4">
                    <a:lumMod val="50000"/>
                  </a:schemeClr>
                </a:solidFill>
              </a:rPr>
              <a:t>3 doses </a:t>
            </a:r>
            <a:r>
              <a:rPr lang="en-US" dirty="0">
                <a:solidFill>
                  <a:schemeClr val="accent4">
                    <a:lumMod val="50000"/>
                  </a:schemeClr>
                </a:solidFill>
              </a:rPr>
              <a:t>of HPV vaccine</a:t>
            </a:r>
          </a:p>
          <a:p>
            <a:pPr marL="342900" lvl="1" indent="-342900">
              <a:lnSpc>
                <a:spcPct val="90000"/>
              </a:lnSpc>
              <a:buSzPct val="110000"/>
            </a:pPr>
            <a:r>
              <a:rPr lang="en-US" sz="2400" b="0" dirty="0"/>
              <a:t>Second dose should be administered 1–2 months after the first dose, and the third dose should be administered 6 months after the first dose (0, 1–2, 6 month schedule)</a:t>
            </a:r>
          </a:p>
          <a:p>
            <a:pPr marL="342900" lvl="1" indent="-342900">
              <a:lnSpc>
                <a:spcPct val="90000"/>
              </a:lnSpc>
              <a:buSzPct val="110000"/>
            </a:pPr>
            <a:r>
              <a:rPr lang="en-US" sz="2400" b="0" dirty="0"/>
              <a:t>Minimum interval between dose one and dose three in a 3-dose schedule is 5 months </a:t>
            </a:r>
          </a:p>
          <a:p>
            <a:endParaRPr lang="en-US" dirty="0">
              <a:solidFill>
                <a:schemeClr val="accent4">
                  <a:lumMod val="50000"/>
                </a:schemeClr>
              </a:solidFill>
            </a:endParaRPr>
          </a:p>
        </p:txBody>
      </p:sp>
      <p:sp>
        <p:nvSpPr>
          <p:cNvPr id="5" name="TextBox 4"/>
          <p:cNvSpPr txBox="1"/>
          <p:nvPr/>
        </p:nvSpPr>
        <p:spPr>
          <a:xfrm>
            <a:off x="1618490" y="3052128"/>
            <a:ext cx="45719" cy="369332"/>
          </a:xfrm>
          <a:prstGeom prst="rect">
            <a:avLst/>
          </a:prstGeom>
          <a:noFill/>
        </p:spPr>
        <p:txBody>
          <a:bodyPr wrap="square" rtlCol="0">
            <a:spAutoFit/>
          </a:bodyPr>
          <a:lstStyle/>
          <a:p>
            <a:endParaRPr lang="en-US" dirty="0">
              <a:solidFill>
                <a:srgbClr val="000000"/>
              </a:solidFill>
              <a:latin typeface="Calibri" panose="020F0502020204030204" pitchFamily="34" charset="0"/>
            </a:endParaRPr>
          </a:p>
        </p:txBody>
      </p:sp>
      <p:sp>
        <p:nvSpPr>
          <p:cNvPr id="6" name="TextBox 5"/>
          <p:cNvSpPr txBox="1"/>
          <p:nvPr/>
        </p:nvSpPr>
        <p:spPr>
          <a:xfrm>
            <a:off x="4765675" y="5923153"/>
            <a:ext cx="4340225" cy="307777"/>
          </a:xfrm>
          <a:prstGeom prst="rect">
            <a:avLst/>
          </a:prstGeom>
          <a:noFill/>
        </p:spPr>
        <p:txBody>
          <a:bodyPr wrap="square" rtlCol="0">
            <a:spAutoFit/>
          </a:bodyPr>
          <a:lstStyle/>
          <a:p>
            <a:pPr algn="r"/>
            <a:r>
              <a:rPr lang="en-US" sz="1400" dirty="0">
                <a:solidFill>
                  <a:schemeClr val="tx1">
                    <a:lumMod val="50000"/>
                    <a:lumOff val="50000"/>
                  </a:schemeClr>
                </a:solidFill>
              </a:rPr>
              <a:t>*and immunocompromised persons 9-26 years</a:t>
            </a:r>
          </a:p>
        </p:txBody>
      </p:sp>
      <p:sp>
        <p:nvSpPr>
          <p:cNvPr id="11" name="TextBox 10"/>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65844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HPV Vaccine Safety</a:t>
            </a:r>
          </a:p>
        </p:txBody>
      </p:sp>
      <p:pic>
        <p:nvPicPr>
          <p:cNvPr id="6" name="Picture 5"/>
          <p:cNvPicPr>
            <a:picLocks noChangeAspect="1"/>
          </p:cNvPicPr>
          <p:nvPr/>
        </p:nvPicPr>
        <p:blipFill>
          <a:blip r:embed="rId3"/>
          <a:stretch>
            <a:fillRect/>
          </a:stretch>
        </p:blipFill>
        <p:spPr>
          <a:xfrm>
            <a:off x="2057400" y="0"/>
            <a:ext cx="5029200" cy="5029200"/>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0400" y="0"/>
            <a:ext cx="2133600" cy="50292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133600" cy="5029200"/>
          </a:xfrm>
          <a:prstGeom prst="rect">
            <a:avLst/>
          </a:prstGeom>
        </p:spPr>
      </p:pic>
    </p:spTree>
    <p:extLst>
      <p:ext uri="{BB962C8B-B14F-4D97-AF65-F5344CB8AC3E}">
        <p14:creationId xmlns:p14="http://schemas.microsoft.com/office/powerpoint/2010/main" val="178002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chor="ctr">
            <a:normAutofit/>
          </a:bodyPr>
          <a:lstStyle/>
          <a:p>
            <a:r>
              <a:rPr lang="en-US" dirty="0"/>
              <a:t>United States Vaccine Safety System</a:t>
            </a:r>
          </a:p>
        </p:txBody>
      </p:sp>
      <p:graphicFrame>
        <p:nvGraphicFramePr>
          <p:cNvPr id="5" name="Table 4"/>
          <p:cNvGraphicFramePr>
            <a:graphicFrameLocks noGrp="1"/>
          </p:cNvGraphicFramePr>
          <p:nvPr>
            <p:extLst>
              <p:ext uri="{D42A27DB-BD31-4B8C-83A1-F6EECF244321}">
                <p14:modId xmlns:p14="http://schemas.microsoft.com/office/powerpoint/2010/main" val="680828367"/>
              </p:ext>
            </p:extLst>
          </p:nvPr>
        </p:nvGraphicFramePr>
        <p:xfrm>
          <a:off x="190500" y="990600"/>
          <a:ext cx="8763000" cy="5177037"/>
        </p:xfrm>
        <a:graphic>
          <a:graphicData uri="http://schemas.openxmlformats.org/drawingml/2006/table">
            <a:tbl>
              <a:tblPr firstRow="1" firstCol="1" bandRow="1">
                <a:tableStyleId>{793D81CF-94F2-401A-BA57-92F5A7B2D0C5}</a:tableStyleId>
              </a:tblPr>
              <a:tblGrid>
                <a:gridCol w="2315567">
                  <a:extLst>
                    <a:ext uri="{9D8B030D-6E8A-4147-A177-3AD203B41FA5}">
                      <a16:colId xmlns:a16="http://schemas.microsoft.com/office/drawing/2014/main" xmlns="" val="20000"/>
                    </a:ext>
                  </a:extLst>
                </a:gridCol>
                <a:gridCol w="2218333">
                  <a:extLst>
                    <a:ext uri="{9D8B030D-6E8A-4147-A177-3AD203B41FA5}">
                      <a16:colId xmlns:a16="http://schemas.microsoft.com/office/drawing/2014/main" xmlns="" val="20001"/>
                    </a:ext>
                  </a:extLst>
                </a:gridCol>
                <a:gridCol w="4229100">
                  <a:extLst>
                    <a:ext uri="{9D8B030D-6E8A-4147-A177-3AD203B41FA5}">
                      <a16:colId xmlns:a16="http://schemas.microsoft.com/office/drawing/2014/main" xmlns="" val="20002"/>
                    </a:ext>
                  </a:extLst>
                </a:gridCol>
              </a:tblGrid>
              <a:tr h="443346">
                <a:tc>
                  <a:txBody>
                    <a:bodyPr/>
                    <a:lstStyle/>
                    <a:p>
                      <a:pPr marL="0" marR="0" algn="l">
                        <a:spcBef>
                          <a:spcPts val="0"/>
                        </a:spcBef>
                        <a:spcAft>
                          <a:spcPts val="0"/>
                        </a:spcAft>
                      </a:pPr>
                      <a:r>
                        <a:rPr lang="en-US" sz="2200" dirty="0">
                          <a:effectLst/>
                        </a:rPr>
                        <a:t>System</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200" dirty="0">
                          <a:effectLst/>
                        </a:rPr>
                        <a:t>Collaborators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200" dirty="0">
                          <a:effectLst/>
                        </a:rPr>
                        <a:t>Description</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extLst>
                  <a:ext uri="{0D108BD9-81ED-4DB2-BD59-A6C34878D82A}">
                    <a16:rowId xmlns:a16="http://schemas.microsoft.com/office/drawing/2014/main" xmlns="" val="10000"/>
                  </a:ext>
                </a:extLst>
              </a:tr>
              <a:tr h="1017087">
                <a:tc>
                  <a:txBody>
                    <a:bodyPr/>
                    <a:lstStyle/>
                    <a:p>
                      <a:pPr marL="0" marR="0" algn="l">
                        <a:spcBef>
                          <a:spcPts val="0"/>
                        </a:spcBef>
                        <a:spcAft>
                          <a:spcPts val="0"/>
                        </a:spcAft>
                      </a:pPr>
                      <a:r>
                        <a:rPr lang="en-US" sz="2000" dirty="0">
                          <a:effectLst/>
                        </a:rPr>
                        <a:t>Vaccine Adverse </a:t>
                      </a:r>
                    </a:p>
                    <a:p>
                      <a:pPr marL="0" marR="0" algn="l">
                        <a:spcBef>
                          <a:spcPts val="0"/>
                        </a:spcBef>
                        <a:spcAft>
                          <a:spcPts val="0"/>
                        </a:spcAft>
                      </a:pPr>
                      <a:r>
                        <a:rPr lang="en-US" sz="2000" dirty="0">
                          <a:effectLst/>
                        </a:rPr>
                        <a:t>Event Reporting System (VAERS)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CDC and FDA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Frontline spontaneous reporting system to detect potential vaccine safety issues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1"/>
                  </a:ext>
                </a:extLst>
              </a:tr>
              <a:tr h="1095324">
                <a:tc>
                  <a:txBody>
                    <a:bodyPr/>
                    <a:lstStyle/>
                    <a:p>
                      <a:pPr marL="0" marR="0" algn="l">
                        <a:spcBef>
                          <a:spcPts val="0"/>
                        </a:spcBef>
                        <a:spcAft>
                          <a:spcPts val="0"/>
                        </a:spcAft>
                      </a:pPr>
                      <a:r>
                        <a:rPr lang="en-US" sz="2000">
                          <a:effectLst/>
                        </a:rPr>
                        <a:t>Vaccine Safety Datalink (VSD)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CDC and 9 Integrated Health Care 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Large linked database system used for active surveillance and research</a:t>
                      </a:r>
                      <a:br>
                        <a:rPr lang="en-US" sz="2000">
                          <a:effectLst/>
                        </a:rPr>
                      </a:br>
                      <a:r>
                        <a:rPr lang="en-US" sz="2000">
                          <a:effectLst/>
                        </a:rPr>
                        <a:t>~9.4 million members (~3% of US pop.)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2"/>
                  </a:ext>
                </a:extLst>
              </a:tr>
              <a:tr h="1017087">
                <a:tc>
                  <a:txBody>
                    <a:bodyPr/>
                    <a:lstStyle/>
                    <a:p>
                      <a:pPr marL="0" marR="0" algn="l">
                        <a:spcBef>
                          <a:spcPts val="0"/>
                        </a:spcBef>
                        <a:spcAft>
                          <a:spcPts val="0"/>
                        </a:spcAft>
                      </a:pPr>
                      <a:r>
                        <a:rPr lang="en-US" sz="2000">
                          <a:effectLst/>
                        </a:rPr>
                        <a:t>Clinical Immunization Safety Assessment (CISA) Project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CDC and 7 Academic Centers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Expert collaboration that conducts individual clinical vaccine safety assessments and clinical research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3"/>
                  </a:ext>
                </a:extLst>
              </a:tr>
              <a:tr h="1303957">
                <a:tc>
                  <a:txBody>
                    <a:bodyPr/>
                    <a:lstStyle/>
                    <a:p>
                      <a:pPr marL="0" marR="0" algn="l">
                        <a:spcBef>
                          <a:spcPts val="0"/>
                        </a:spcBef>
                        <a:spcAft>
                          <a:spcPts val="0"/>
                        </a:spcAft>
                      </a:pPr>
                      <a:r>
                        <a:rPr lang="en-US" sz="2000" dirty="0">
                          <a:effectLst/>
                        </a:rPr>
                        <a:t>Post-Licensure Rapid Immunization Safety Monitoring Program (PRISM)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FDA and 6 partner organizations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Large distributed database system used for active surveillance and research</a:t>
                      </a:r>
                    </a:p>
                    <a:p>
                      <a:pPr marL="0" marR="0" algn="l">
                        <a:spcBef>
                          <a:spcPts val="0"/>
                        </a:spcBef>
                        <a:spcAft>
                          <a:spcPts val="0"/>
                        </a:spcAft>
                      </a:pPr>
                      <a:r>
                        <a:rPr lang="en-US" sz="2000" dirty="0">
                          <a:effectLst/>
                        </a:rPr>
                        <a:t>~170 million individuals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9984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295400"/>
            <a:ext cx="8305800" cy="4953000"/>
          </a:xfrm>
        </p:spPr>
        <p:txBody>
          <a:bodyPr>
            <a:noAutofit/>
          </a:bodyPr>
          <a:lstStyle/>
          <a:p>
            <a:pPr marL="514350" lvl="0" indent="-514350">
              <a:lnSpc>
                <a:spcPct val="120000"/>
              </a:lnSpc>
              <a:spcBef>
                <a:spcPts val="0"/>
              </a:spcBef>
              <a:spcAft>
                <a:spcPts val="600"/>
              </a:spcAft>
              <a:buFont typeface="+mj-lt"/>
              <a:buAutoNum type="arabicPeriod"/>
            </a:pPr>
            <a:r>
              <a:rPr lang="en-US" sz="2000" b="0" dirty="0"/>
              <a:t>Describe why HPV vaccination is important for cancer prevention.</a:t>
            </a:r>
          </a:p>
          <a:p>
            <a:pPr marL="514350" lvl="0" indent="-514350">
              <a:lnSpc>
                <a:spcPct val="120000"/>
              </a:lnSpc>
              <a:spcBef>
                <a:spcPts val="0"/>
              </a:spcBef>
              <a:spcAft>
                <a:spcPts val="600"/>
              </a:spcAft>
              <a:buFont typeface="+mj-lt"/>
              <a:buAutoNum type="arabicPeriod"/>
            </a:pPr>
            <a:r>
              <a:rPr lang="en-US" sz="2000" b="0" dirty="0"/>
              <a:t>Identify the appropriate HPV vaccination schedule based on patient age. </a:t>
            </a:r>
          </a:p>
          <a:p>
            <a:pPr marL="514350" lvl="0" indent="-514350">
              <a:lnSpc>
                <a:spcPct val="120000"/>
              </a:lnSpc>
              <a:spcBef>
                <a:spcPts val="0"/>
              </a:spcBef>
              <a:spcAft>
                <a:spcPts val="600"/>
              </a:spcAft>
              <a:buFont typeface="+mj-lt"/>
              <a:buAutoNum type="arabicPeriod"/>
            </a:pPr>
            <a:r>
              <a:rPr lang="en-US" sz="2000" b="0" dirty="0"/>
              <a:t>Describe effective HPV vaccine recommendations for patients age 11 or 12 years, as well as for age 13 years and older.</a:t>
            </a:r>
          </a:p>
          <a:p>
            <a:pPr marL="514350" lvl="0" indent="-514350">
              <a:lnSpc>
                <a:spcPct val="120000"/>
              </a:lnSpc>
              <a:spcBef>
                <a:spcPts val="0"/>
              </a:spcBef>
              <a:spcAft>
                <a:spcPts val="600"/>
              </a:spcAft>
              <a:buFont typeface="+mj-lt"/>
              <a:buAutoNum type="arabicPeriod"/>
            </a:pPr>
            <a:r>
              <a:rPr lang="en-US" sz="2000" b="0" dirty="0"/>
              <a:t>Develop self-efficacy in delivering effective HPV vaccination recommendations</a:t>
            </a:r>
          </a:p>
          <a:p>
            <a:pPr marL="514350" lvl="0" indent="-514350">
              <a:lnSpc>
                <a:spcPct val="120000"/>
              </a:lnSpc>
              <a:spcBef>
                <a:spcPts val="0"/>
              </a:spcBef>
              <a:spcAft>
                <a:spcPts val="600"/>
              </a:spcAft>
              <a:buFont typeface="+mj-lt"/>
              <a:buAutoNum type="arabicPeriod"/>
            </a:pPr>
            <a:r>
              <a:rPr lang="en-US" sz="2000" b="0" dirty="0"/>
              <a:t>Identify reassuring, confident, and concise responses to parental questions about HPV vaccination.</a:t>
            </a:r>
          </a:p>
          <a:p>
            <a:pPr marL="514350" lvl="0" indent="-514350">
              <a:lnSpc>
                <a:spcPct val="120000"/>
              </a:lnSpc>
              <a:spcBef>
                <a:spcPts val="0"/>
              </a:spcBef>
              <a:spcAft>
                <a:spcPts val="600"/>
              </a:spcAft>
              <a:buFont typeface="+mj-lt"/>
              <a:buAutoNum type="arabicPeriod"/>
            </a:pPr>
            <a:r>
              <a:rPr lang="en-US" sz="2000" b="0" dirty="0"/>
              <a:t>Implement disease detection and prevention health care services (e.g., smoking cessation, weight reduction, diabetes screening, blood pressure screening, immunization services) to prevent health problems and maintain health. (REQUIRED FOR PHARMACY CREDIT)</a:t>
            </a:r>
          </a:p>
        </p:txBody>
      </p:sp>
    </p:spTree>
    <p:extLst>
      <p:ext uri="{BB962C8B-B14F-4D97-AF65-F5344CB8AC3E}">
        <p14:creationId xmlns:p14="http://schemas.microsoft.com/office/powerpoint/2010/main" val="112326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Autofit/>
          </a:bodyPr>
          <a:lstStyle/>
          <a:p>
            <a:r>
              <a:rPr lang="en-US" sz="3600" dirty="0"/>
              <a:t>Over 10 Years of HPV Vaccine Safety Data</a:t>
            </a:r>
          </a:p>
        </p:txBody>
      </p:sp>
      <p:sp>
        <p:nvSpPr>
          <p:cNvPr id="3" name="Content Placeholder 2"/>
          <p:cNvSpPr>
            <a:spLocks noGrp="1"/>
          </p:cNvSpPr>
          <p:nvPr>
            <p:ph idx="1"/>
          </p:nvPr>
        </p:nvSpPr>
        <p:spPr>
          <a:xfrm>
            <a:off x="152400" y="1097578"/>
            <a:ext cx="8991600" cy="5531822"/>
          </a:xfrm>
        </p:spPr>
        <p:txBody>
          <a:bodyPr vert="horz" lIns="91440" tIns="45720" rIns="91440" bIns="45720" rtlCol="0">
            <a:noAutofit/>
          </a:bodyPr>
          <a:lstStyle/>
          <a:p>
            <a:pPr>
              <a:spcBef>
                <a:spcPts val="0"/>
              </a:spcBef>
              <a:spcAft>
                <a:spcPts val="400"/>
              </a:spcAft>
            </a:pPr>
            <a:r>
              <a:rPr lang="en-US" sz="2600" b="0" dirty="0"/>
              <a:t>HPV vaccine is safe </a:t>
            </a:r>
          </a:p>
          <a:p>
            <a:pPr>
              <a:spcBef>
                <a:spcPts val="0"/>
              </a:spcBef>
              <a:spcAft>
                <a:spcPts val="400"/>
              </a:spcAft>
            </a:pPr>
            <a:r>
              <a:rPr lang="en-US" sz="2600" b="0" dirty="0"/>
              <a:t>Reactions after vaccination may include</a:t>
            </a:r>
          </a:p>
          <a:p>
            <a:pPr lvl="1">
              <a:spcBef>
                <a:spcPts val="0"/>
              </a:spcBef>
              <a:buFont typeface="Wingdings" panose="05000000000000000000" pitchFamily="2" charset="2"/>
              <a:buChar char="§"/>
            </a:pPr>
            <a:r>
              <a:rPr lang="en-US" sz="2400" b="0" dirty="0"/>
              <a:t>Injection site reactions: pain, redness, and/or swelling in the arm where the shot was given</a:t>
            </a:r>
          </a:p>
          <a:p>
            <a:pPr lvl="1">
              <a:spcBef>
                <a:spcPts val="0"/>
              </a:spcBef>
              <a:buFont typeface="Wingdings" panose="05000000000000000000" pitchFamily="2" charset="2"/>
              <a:buChar char="§"/>
            </a:pPr>
            <a:r>
              <a:rPr lang="en-US" sz="2400" b="0" dirty="0"/>
              <a:t>Systemic: fever, headaches</a:t>
            </a:r>
          </a:p>
          <a:p>
            <a:pPr>
              <a:spcBef>
                <a:spcPts val="0"/>
              </a:spcBef>
              <a:spcAft>
                <a:spcPts val="400"/>
              </a:spcAft>
            </a:pPr>
            <a:r>
              <a:rPr lang="en-US" sz="2600" b="0" dirty="0"/>
              <a:t>HPV vaccines should not be given to anyone who has had a previous allergic reaction to the vaccine or who has an allergy to yeast (Gardasil/Gardasil 9) </a:t>
            </a:r>
          </a:p>
          <a:p>
            <a:pPr>
              <a:spcBef>
                <a:spcPts val="0"/>
              </a:spcBef>
              <a:spcAft>
                <a:spcPts val="400"/>
              </a:spcAft>
            </a:pPr>
            <a:r>
              <a:rPr lang="en-US" sz="2600" b="0" dirty="0"/>
              <a:t>Brief fainting spells (syncope) and related symptoms (such as jerking movements) can happen soon after any injection, including HPV vaccine </a:t>
            </a:r>
          </a:p>
          <a:p>
            <a:pPr>
              <a:spcBef>
                <a:spcPts val="0"/>
              </a:spcBef>
              <a:spcAft>
                <a:spcPts val="400"/>
              </a:spcAft>
            </a:pPr>
            <a:r>
              <a:rPr lang="en-US" sz="2600" b="0" dirty="0"/>
              <a:t>Patients should be seated (or lay down) during vaccination and remain in that position for 15 minutes</a:t>
            </a:r>
          </a:p>
        </p:txBody>
      </p:sp>
      <p:sp>
        <p:nvSpPr>
          <p:cNvPr id="7" name="TextBox 6"/>
          <p:cNvSpPr txBox="1"/>
          <p:nvPr/>
        </p:nvSpPr>
        <p:spPr>
          <a:xfrm>
            <a:off x="15240" y="6550223"/>
            <a:ext cx="5852160" cy="276999"/>
          </a:xfrm>
          <a:prstGeom prst="rect">
            <a:avLst/>
          </a:prstGeom>
          <a:noFill/>
        </p:spPr>
        <p:txBody>
          <a:bodyPr wrap="square" rtlCol="0">
            <a:spAutoFit/>
          </a:bodyPr>
          <a:lstStyle>
            <a:defPPr>
              <a:defRPr lang="en-US"/>
            </a:defPPr>
            <a:lvl1pPr>
              <a:defRPr sz="1100">
                <a:solidFill>
                  <a:schemeClr val="tx1">
                    <a:lumMod val="50000"/>
                    <a:lumOff val="50000"/>
                  </a:schemeClr>
                </a:solidFill>
              </a:defRPr>
            </a:lvl1pPr>
          </a:lstStyle>
          <a:p>
            <a:r>
              <a:rPr lang="en-US" sz="1200" dirty="0">
                <a:solidFill>
                  <a:srgbClr val="DDDDDD">
                    <a:lumMod val="50000"/>
                  </a:srgbClr>
                </a:solidFill>
              </a:rPr>
              <a:t>Gee, et al. </a:t>
            </a:r>
            <a:r>
              <a:rPr lang="en-US" sz="1200" dirty="0"/>
              <a:t>Hum </a:t>
            </a:r>
            <a:r>
              <a:rPr lang="en-US" sz="1200" dirty="0" err="1"/>
              <a:t>Vaccin</a:t>
            </a:r>
            <a:r>
              <a:rPr lang="en-US" sz="1200" dirty="0"/>
              <a:t> </a:t>
            </a:r>
            <a:r>
              <a:rPr lang="en-US" sz="1200" dirty="0" err="1"/>
              <a:t>Immunother</a:t>
            </a:r>
            <a:r>
              <a:rPr lang="en-US" sz="1200" dirty="0"/>
              <a:t>. </a:t>
            </a:r>
            <a:r>
              <a:rPr lang="en-US" sz="1200" dirty="0">
                <a:solidFill>
                  <a:srgbClr val="DDDDDD">
                    <a:lumMod val="50000"/>
                  </a:srgbClr>
                </a:solidFill>
              </a:rPr>
              <a:t>2016.</a:t>
            </a:r>
          </a:p>
        </p:txBody>
      </p:sp>
    </p:spTree>
    <p:extLst>
      <p:ext uri="{BB962C8B-B14F-4D97-AF65-F5344CB8AC3E}">
        <p14:creationId xmlns:p14="http://schemas.microsoft.com/office/powerpoint/2010/main" val="330478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67325"/>
            <a:ext cx="7772400" cy="1362075"/>
          </a:xfrm>
        </p:spPr>
        <p:txBody>
          <a:bodyPr>
            <a:normAutofit/>
          </a:bodyPr>
          <a:lstStyle/>
          <a:p>
            <a:r>
              <a:rPr lang="en-US" dirty="0"/>
              <a:t>HPV Vaccine Impact</a:t>
            </a:r>
          </a:p>
        </p:txBody>
      </p:sp>
      <p:sp>
        <p:nvSpPr>
          <p:cNvPr id="3" name="Text Placeholder 2"/>
          <p:cNvSpPr>
            <a:spLocks noGrp="1"/>
          </p:cNvSpPr>
          <p:nvPr>
            <p:ph type="body" idx="1"/>
          </p:nvPr>
        </p:nvSpPr>
        <p:spPr>
          <a:xfrm>
            <a:off x="722312" y="3767138"/>
            <a:ext cx="8116887" cy="1500187"/>
          </a:xfrm>
        </p:spPr>
        <p:txBody>
          <a:bodyPr/>
          <a:lstStyle/>
          <a:p>
            <a:r>
              <a:rPr lang="en-US" b="0" dirty="0"/>
              <a:t>Monitoring Impact of HPV Vaccine Programs on HPV-Associated Outcomes</a:t>
            </a:r>
          </a:p>
        </p:txBody>
      </p:sp>
      <p:pic>
        <p:nvPicPr>
          <p:cNvPr id="4" name="Content Placehold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713" y="810796"/>
            <a:ext cx="8229600" cy="3151604"/>
          </a:xfrm>
          <a:prstGeom prst="rect">
            <a:avLst/>
          </a:prstGeom>
        </p:spPr>
      </p:pic>
    </p:spTree>
    <p:extLst>
      <p:ext uri="{BB962C8B-B14F-4D97-AF65-F5344CB8AC3E}">
        <p14:creationId xmlns:p14="http://schemas.microsoft.com/office/powerpoint/2010/main" val="428705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427038"/>
            <a:ext cx="9144000" cy="792162"/>
          </a:xfrm>
          <a:solidFill>
            <a:schemeClr val="bg1"/>
          </a:solidFill>
        </p:spPr>
        <p:txBody>
          <a:bodyPr vert="horz" lIns="91410" tIns="45706" rIns="91410" bIns="45706" rtlCol="0" anchor="ctr" anchorCtr="0">
            <a:noAutofit/>
          </a:bodyPr>
          <a:lstStyle/>
          <a:p>
            <a:r>
              <a:rPr lang="en-US" altLang="en-US" sz="3600" dirty="0">
                <a:cs typeface="Calibri" pitchFamily="34" charset="0"/>
              </a:rPr>
              <a:t>Prevalence of HPV before &amp; after introduction of HPV vaccination in the United States</a:t>
            </a:r>
            <a:endParaRPr lang="en-US" sz="3600" dirty="0">
              <a:cs typeface="Calibri" pitchFamily="34" charset="0"/>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064890267"/>
              </p:ext>
            </p:extLst>
          </p:nvPr>
        </p:nvGraphicFramePr>
        <p:xfrm>
          <a:off x="152400" y="13716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p:cNvSpPr txBox="1">
            <a:spLocks noChangeArrowheads="1"/>
          </p:cNvSpPr>
          <p:nvPr/>
        </p:nvSpPr>
        <p:spPr bwMode="auto">
          <a:xfrm>
            <a:off x="2667000" y="3276600"/>
            <a:ext cx="1021605" cy="707886"/>
          </a:xfrm>
          <a:prstGeom prst="rect">
            <a:avLst/>
          </a:prstGeom>
          <a:noFill/>
          <a:ln w="3175">
            <a:noFill/>
            <a:miter lim="800000"/>
            <a:headEnd/>
            <a:tailEnd/>
          </a:ln>
        </p:spPr>
        <p:txBody>
          <a:bodyPr wrap="square">
            <a:spAutoFit/>
          </a:bodyPr>
          <a:lstStyle>
            <a:defPPr>
              <a:defRPr lang="en-US"/>
            </a:defPPr>
            <a:lvl1pPr indent="0" algn="ctr">
              <a:defRPr b="1">
                <a:solidFill>
                  <a:srgbClr val="0039A6"/>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ltLang="en-US" sz="2000" dirty="0"/>
              <a:t>64% decline</a:t>
            </a:r>
          </a:p>
        </p:txBody>
      </p:sp>
      <p:sp>
        <p:nvSpPr>
          <p:cNvPr id="18" name="TextBox 1"/>
          <p:cNvSpPr txBox="1">
            <a:spLocks noChangeArrowheads="1"/>
          </p:cNvSpPr>
          <p:nvPr/>
        </p:nvSpPr>
        <p:spPr bwMode="auto">
          <a:xfrm>
            <a:off x="5410200" y="3276600"/>
            <a:ext cx="1017001" cy="707886"/>
          </a:xfrm>
          <a:prstGeom prst="rect">
            <a:avLst/>
          </a:prstGeom>
          <a:noFill/>
          <a:ln w="317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altLang="en-US" sz="2000" b="1" dirty="0">
                <a:solidFill>
                  <a:srgbClr val="0039A6"/>
                </a:solidFill>
              </a:rPr>
              <a:t>34% decline </a:t>
            </a:r>
          </a:p>
        </p:txBody>
      </p:sp>
      <p:sp>
        <p:nvSpPr>
          <p:cNvPr id="7" name="TextBox 6"/>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Markowitz L et al. Pediatrics. 2016.</a:t>
            </a:r>
          </a:p>
        </p:txBody>
      </p:sp>
    </p:spTree>
    <p:extLst>
      <p:ext uri="{BB962C8B-B14F-4D97-AF65-F5344CB8AC3E}">
        <p14:creationId xmlns:p14="http://schemas.microsoft.com/office/powerpoint/2010/main" val="206749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164" y="2286000"/>
            <a:ext cx="4516140" cy="3436877"/>
          </a:xfrm>
          <a:noFill/>
          <a:ln>
            <a:noFill/>
            <a:miter lim="800000"/>
            <a:headEnd/>
            <a:tailEnd/>
          </a:ln>
          <a:extLst>
            <a:ext uri="{909E8E84-426E-40DD-AFC4-6F175D3DCCD1}">
              <a14:hiddenFill xmlns:a14="http://schemas.microsoft.com/office/drawing/2010/main">
                <a:solidFill>
                  <a:srgbClr val="FFFFFF"/>
                </a:solidFill>
              </a14:hiddenFill>
            </a:ext>
          </a:extLst>
        </p:spPr>
      </p:pic>
      <p:sp>
        <p:nvSpPr>
          <p:cNvPr id="198659" name="TextBox 12"/>
          <p:cNvSpPr txBox="1">
            <a:spLocks noChangeArrowheads="1"/>
          </p:cNvSpPr>
          <p:nvPr/>
        </p:nvSpPr>
        <p:spPr bwMode="auto">
          <a:xfrm>
            <a:off x="800100" y="1371600"/>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000" b="1">
                <a:solidFill>
                  <a:schemeClr val="tx1"/>
                </a:solidFill>
                <a:latin typeface="Arial" panose="020B0604020202020204" pitchFamily="34" charset="0"/>
              </a:defRPr>
            </a:lvl1pPr>
            <a:lvl2pPr marL="742950" indent="-285750" defTabSz="912813" eaLnBrk="0" hangingPunct="0">
              <a:defRPr sz="2000" b="1">
                <a:solidFill>
                  <a:schemeClr val="tx1"/>
                </a:solidFill>
                <a:latin typeface="Arial" panose="020B0604020202020204" pitchFamily="34" charset="0"/>
              </a:defRPr>
            </a:lvl2pPr>
            <a:lvl3pPr marL="1143000" indent="-228600" defTabSz="912813" eaLnBrk="0" hangingPunct="0">
              <a:defRPr sz="2000" b="1">
                <a:solidFill>
                  <a:schemeClr val="tx1"/>
                </a:solidFill>
                <a:latin typeface="Arial" panose="020B0604020202020204" pitchFamily="34" charset="0"/>
              </a:defRPr>
            </a:lvl3pPr>
            <a:lvl4pPr marL="1600200" indent="-228600" defTabSz="912813" eaLnBrk="0" hangingPunct="0">
              <a:defRPr sz="2000" b="1">
                <a:solidFill>
                  <a:schemeClr val="tx1"/>
                </a:solidFill>
                <a:latin typeface="Arial" panose="020B0604020202020204" pitchFamily="34" charset="0"/>
              </a:defRPr>
            </a:lvl4pPr>
            <a:lvl5pPr marL="2057400" indent="-228600" defTabSz="912813" eaLnBrk="0" hangingPunct="0">
              <a:defRPr sz="20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2400" b="0" dirty="0">
                <a:solidFill>
                  <a:schemeClr val="accent1">
                    <a:lumMod val="50000"/>
                  </a:schemeClr>
                </a:solidFill>
                <a:latin typeface="Calibri" panose="020F0502020204030204" pitchFamily="34" charset="0"/>
              </a:rPr>
              <a:t>Proportion of Australian born females and males diagnosed as having genital warts at first visit, by age group,  2004-11</a:t>
            </a:r>
          </a:p>
        </p:txBody>
      </p:sp>
      <p:sp>
        <p:nvSpPr>
          <p:cNvPr id="198660" name="TextBox 14"/>
          <p:cNvSpPr txBox="1">
            <a:spLocks noChangeArrowheads="1"/>
          </p:cNvSpPr>
          <p:nvPr/>
        </p:nvSpPr>
        <p:spPr bwMode="auto">
          <a:xfrm>
            <a:off x="0" y="6581001"/>
            <a:ext cx="373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000" b="1">
                <a:solidFill>
                  <a:schemeClr val="tx1"/>
                </a:solidFill>
                <a:latin typeface="Arial" panose="020B0604020202020204" pitchFamily="34" charset="0"/>
              </a:defRPr>
            </a:lvl1pPr>
            <a:lvl2pPr marL="742950" indent="-285750" defTabSz="912813" eaLnBrk="0" hangingPunct="0">
              <a:defRPr sz="2000" b="1">
                <a:solidFill>
                  <a:schemeClr val="tx1"/>
                </a:solidFill>
                <a:latin typeface="Arial" panose="020B0604020202020204" pitchFamily="34" charset="0"/>
              </a:defRPr>
            </a:lvl2pPr>
            <a:lvl3pPr marL="1143000" indent="-228600" defTabSz="912813" eaLnBrk="0" hangingPunct="0">
              <a:defRPr sz="2000" b="1">
                <a:solidFill>
                  <a:schemeClr val="tx1"/>
                </a:solidFill>
                <a:latin typeface="Arial" panose="020B0604020202020204" pitchFamily="34" charset="0"/>
              </a:defRPr>
            </a:lvl3pPr>
            <a:lvl4pPr marL="1600200" indent="-228600" defTabSz="912813" eaLnBrk="0" hangingPunct="0">
              <a:defRPr sz="2000" b="1">
                <a:solidFill>
                  <a:schemeClr val="tx1"/>
                </a:solidFill>
                <a:latin typeface="Arial" panose="020B0604020202020204" pitchFamily="34" charset="0"/>
              </a:defRPr>
            </a:lvl4pPr>
            <a:lvl5pPr marL="2057400" indent="-228600" defTabSz="912813" eaLnBrk="0" hangingPunct="0">
              <a:defRPr sz="2000"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da-DK" altLang="en-US" sz="1200" b="0" dirty="0">
                <a:solidFill>
                  <a:schemeClr val="accent1">
                    <a:lumMod val="50000"/>
                  </a:schemeClr>
                </a:solidFill>
                <a:latin typeface="Calibri" panose="020F0502020204030204" pitchFamily="34" charset="0"/>
              </a:rPr>
              <a:t>Ali et al. BMJ. 2013</a:t>
            </a:r>
          </a:p>
        </p:txBody>
      </p:sp>
      <p:sp>
        <p:nvSpPr>
          <p:cNvPr id="198661" name="TextBox 2"/>
          <p:cNvSpPr txBox="1">
            <a:spLocks noChangeArrowheads="1"/>
          </p:cNvSpPr>
          <p:nvPr/>
        </p:nvSpPr>
        <p:spPr bwMode="auto">
          <a:xfrm>
            <a:off x="457200" y="457200"/>
            <a:ext cx="7924800" cy="646331"/>
          </a:xfrm>
          <a:prstGeom prst="rect">
            <a:avLst/>
          </a:prstGeom>
          <a:solidFill>
            <a:schemeClr val="bg1"/>
          </a:solidFill>
          <a:extLst/>
        </p:spPr>
        <p:txBody>
          <a:bodyPr vert="horz" lIns="91410" tIns="45706" rIns="91410" bIns="45706" rtlCol="0" anchor="b" anchorCtr="0">
            <a:noAutofit/>
          </a:bodyPr>
          <a:lstStyle>
            <a:defPPr>
              <a:defRPr lang="en-US"/>
            </a:defPPr>
            <a:lvl1pPr algn="ctr">
              <a:lnSpc>
                <a:spcPct val="100000"/>
              </a:lnSpc>
              <a:spcBef>
                <a:spcPct val="0"/>
              </a:spcBef>
              <a:buNone/>
              <a:defRPr sz="3600" b="1" baseline="0">
                <a:solidFill>
                  <a:srgbClr val="C7380B"/>
                </a:solidFill>
                <a:effectLst/>
                <a:latin typeface="+mj-lt"/>
                <a:ea typeface="+mj-ea"/>
                <a:cs typeface="Calibri" pitchFamily="34" charset="0"/>
              </a:defRPr>
            </a:lvl1pPr>
          </a:lstStyle>
          <a:p>
            <a:r>
              <a:rPr lang="en-US" altLang="en-US" dirty="0"/>
              <a:t>Impact of HPV vaccination in Australia</a:t>
            </a:r>
          </a:p>
        </p:txBody>
      </p:sp>
      <p:sp>
        <p:nvSpPr>
          <p:cNvPr id="198663" name="TextBox 1"/>
          <p:cNvSpPr txBox="1">
            <a:spLocks noChangeArrowheads="1"/>
          </p:cNvSpPr>
          <p:nvPr/>
        </p:nvSpPr>
        <p:spPr bwMode="auto">
          <a:xfrm>
            <a:off x="1696863" y="5532377"/>
            <a:ext cx="1198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dirty="0">
                <a:solidFill>
                  <a:schemeClr val="accent1">
                    <a:lumMod val="50000"/>
                  </a:schemeClr>
                </a:solidFill>
                <a:latin typeface="+mn-lt"/>
              </a:rPr>
              <a:t>Females</a:t>
            </a:r>
          </a:p>
        </p:txBody>
      </p:sp>
      <p:grpSp>
        <p:nvGrpSpPr>
          <p:cNvPr id="2" name="Group 1"/>
          <p:cNvGrpSpPr/>
          <p:nvPr/>
        </p:nvGrpSpPr>
        <p:grpSpPr>
          <a:xfrm>
            <a:off x="4648200" y="2370078"/>
            <a:ext cx="4367396" cy="3573522"/>
            <a:chOff x="4648200" y="2133601"/>
            <a:chExt cx="4367396" cy="3573522"/>
          </a:xfrm>
        </p:grpSpPr>
        <p:pic>
          <p:nvPicPr>
            <p:cNvPr id="1986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2133601"/>
              <a:ext cx="4367396" cy="3352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8664" name="TextBox 3"/>
            <p:cNvSpPr txBox="1">
              <a:spLocks noChangeArrowheads="1"/>
            </p:cNvSpPr>
            <p:nvPr/>
          </p:nvSpPr>
          <p:spPr bwMode="auto">
            <a:xfrm>
              <a:off x="6412798" y="5307013"/>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dirty="0">
                  <a:solidFill>
                    <a:schemeClr val="accent1">
                      <a:lumMod val="50000"/>
                    </a:schemeClr>
                  </a:solidFill>
                  <a:latin typeface="+mn-lt"/>
                </a:rPr>
                <a:t>Males</a:t>
              </a:r>
            </a:p>
          </p:txBody>
        </p:sp>
      </p:grpSp>
      <p:sp>
        <p:nvSpPr>
          <p:cNvPr id="198665" name="Slide Number Placeholder 2"/>
          <p:cNvSpPr txBox="1">
            <a:spLocks/>
          </p:cNvSpPr>
          <p:nvPr/>
        </p:nvSpPr>
        <p:spPr bwMode="auto">
          <a:xfrm>
            <a:off x="6858000" y="64817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306F3052-A8B3-468A-9035-16B3C1A30F7B}" type="slidenum">
              <a:rPr lang="en-US" altLang="en-US" sz="1400" b="0">
                <a:solidFill>
                  <a:srgbClr val="4B4B4B"/>
                </a:solidFill>
              </a:rPr>
              <a:pPr algn="r" eaLnBrk="1" hangingPunct="1"/>
              <a:t>23</a:t>
            </a:fld>
            <a:endParaRPr lang="en-US" altLang="en-US" sz="1400" b="0" dirty="0">
              <a:solidFill>
                <a:srgbClr val="4B4B4B"/>
              </a:solidFill>
            </a:endParaRPr>
          </a:p>
        </p:txBody>
      </p:sp>
    </p:spTree>
    <p:extLst>
      <p:ext uri="{BB962C8B-B14F-4D97-AF65-F5344CB8AC3E}">
        <p14:creationId xmlns:p14="http://schemas.microsoft.com/office/powerpoint/2010/main" val="311004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vert="horz" lIns="91440" tIns="45720" rIns="91440" bIns="45720" rtlCol="0" anchor="ctr">
            <a:normAutofit fontScale="90000"/>
          </a:bodyPr>
          <a:lstStyle/>
          <a:p>
            <a:r>
              <a:rPr lang="en-US" sz="4000" dirty="0"/>
              <a:t>Systematic Review and Meta-Analysis: Population-Level Impact of HPV Vaccination</a:t>
            </a:r>
          </a:p>
        </p:txBody>
      </p:sp>
      <p:sp>
        <p:nvSpPr>
          <p:cNvPr id="7" name="Content Placeholder 6"/>
          <p:cNvSpPr>
            <a:spLocks noGrp="1"/>
          </p:cNvSpPr>
          <p:nvPr>
            <p:ph idx="1"/>
          </p:nvPr>
        </p:nvSpPr>
        <p:spPr/>
        <p:txBody>
          <a:bodyPr>
            <a:normAutofit fontScale="92500"/>
          </a:bodyPr>
          <a:lstStyle/>
          <a:p>
            <a:r>
              <a:rPr lang="en-US" dirty="0"/>
              <a:t>Review of 20 studies in 9 high income countries</a:t>
            </a:r>
          </a:p>
          <a:p>
            <a:r>
              <a:rPr lang="en-US" dirty="0"/>
              <a:t>In countries with </a:t>
            </a:r>
            <a:r>
              <a:rPr lang="en-US" i="1" dirty="0">
                <a:solidFill>
                  <a:srgbClr val="7030A0"/>
                </a:solidFill>
              </a:rPr>
              <a:t>&gt;50% coverage,  </a:t>
            </a:r>
            <a:r>
              <a:rPr lang="en-US" dirty="0"/>
              <a:t>among 13-19 year olds</a:t>
            </a:r>
          </a:p>
          <a:p>
            <a:pPr lvl="1"/>
            <a:r>
              <a:rPr lang="en-US" b="0" dirty="0"/>
              <a:t>HPV 16/18 prevalence </a:t>
            </a:r>
            <a:r>
              <a:rPr lang="en-US" i="1" dirty="0">
                <a:solidFill>
                  <a:srgbClr val="7030A0"/>
                </a:solidFill>
              </a:rPr>
              <a:t>decreased at least 68%</a:t>
            </a:r>
          </a:p>
          <a:p>
            <a:pPr lvl="1"/>
            <a:r>
              <a:rPr lang="en-US" b="0" dirty="0" err="1"/>
              <a:t>Anogenital</a:t>
            </a:r>
            <a:r>
              <a:rPr lang="en-US" b="0" dirty="0"/>
              <a:t> warts decreased by ~61%</a:t>
            </a:r>
          </a:p>
          <a:p>
            <a:r>
              <a:rPr lang="en-US" dirty="0"/>
              <a:t>Evidence of herd effects</a:t>
            </a:r>
          </a:p>
          <a:p>
            <a:r>
              <a:rPr lang="en-US" dirty="0"/>
              <a:t>Some evidence of cross protection against other types</a:t>
            </a:r>
          </a:p>
          <a:p>
            <a:pPr marL="0" indent="0">
              <a:buNone/>
            </a:pPr>
            <a:endParaRPr lang="en-US" dirty="0"/>
          </a:p>
        </p:txBody>
      </p:sp>
      <p:sp>
        <p:nvSpPr>
          <p:cNvPr id="3" name="TextBox 2"/>
          <p:cNvSpPr txBox="1"/>
          <p:nvPr/>
        </p:nvSpPr>
        <p:spPr>
          <a:xfrm>
            <a:off x="0" y="6581001"/>
            <a:ext cx="8077200" cy="276999"/>
          </a:xfrm>
          <a:prstGeom prst="rect">
            <a:avLst/>
          </a:prstGeom>
          <a:noFill/>
        </p:spPr>
        <p:txBody>
          <a:bodyPr wrap="square" rtlCol="0">
            <a:spAutoFit/>
          </a:bodyPr>
          <a:lstStyle/>
          <a:p>
            <a:r>
              <a:rPr lang="en-US" sz="1200" dirty="0">
                <a:solidFill>
                  <a:schemeClr val="accent1">
                    <a:lumMod val="50000"/>
                  </a:schemeClr>
                </a:solidFill>
                <a:latin typeface="Calibri" panose="020F0502020204030204" pitchFamily="34" charset="0"/>
              </a:rPr>
              <a:t>Drolet et al. Lancet Infect Dis. 2015</a:t>
            </a:r>
          </a:p>
        </p:txBody>
      </p:sp>
      <p:sp>
        <p:nvSpPr>
          <p:cNvPr id="6" name="Slide Number Placeholder 2"/>
          <p:cNvSpPr txBox="1">
            <a:spLocks/>
          </p:cNvSpPr>
          <p:nvPr/>
        </p:nvSpPr>
        <p:spPr bwMode="auto">
          <a:xfrm>
            <a:off x="6858000" y="64817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CB056191-7FA8-4CAC-B46C-756F3FD7720C}" type="slidenum">
              <a:rPr lang="en-US" altLang="en-US" sz="1400" b="0">
                <a:solidFill>
                  <a:srgbClr val="4B4B4B"/>
                </a:solidFill>
              </a:rPr>
              <a:pPr algn="r" eaLnBrk="1" hangingPunct="1"/>
              <a:t>24</a:t>
            </a:fld>
            <a:endParaRPr lang="en-US" altLang="en-US" sz="1400" b="0" dirty="0">
              <a:solidFill>
                <a:srgbClr val="4B4B4B"/>
              </a:solidFill>
            </a:endParaRPr>
          </a:p>
        </p:txBody>
      </p:sp>
    </p:spTree>
    <p:extLst>
      <p:ext uri="{BB962C8B-B14F-4D97-AF65-F5344CB8AC3E}">
        <p14:creationId xmlns:p14="http://schemas.microsoft.com/office/powerpoint/2010/main" val="2386486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a:lnSpc>
                <a:spcPct val="100000"/>
              </a:lnSpc>
              <a:defRPr/>
            </a:pPr>
            <a:r>
              <a:rPr lang="en-US" sz="4000" dirty="0"/>
              <a:t>HPV Vaccine</a:t>
            </a:r>
            <a:br>
              <a:rPr lang="en-US" sz="4000" dirty="0"/>
            </a:br>
            <a:r>
              <a:rPr lang="en-US" sz="4000" dirty="0"/>
              <a:t>Duration of Protection</a:t>
            </a:r>
          </a:p>
        </p:txBody>
      </p:sp>
      <p:sp>
        <p:nvSpPr>
          <p:cNvPr id="36867" name="Content Placeholder 2"/>
          <p:cNvSpPr>
            <a:spLocks noGrp="1"/>
          </p:cNvSpPr>
          <p:nvPr>
            <p:ph idx="1"/>
          </p:nvPr>
        </p:nvSpPr>
        <p:spPr/>
        <p:txBody>
          <a:bodyPr>
            <a:normAutofit/>
          </a:bodyPr>
          <a:lstStyle/>
          <a:p>
            <a:pPr>
              <a:defRPr/>
            </a:pPr>
            <a:r>
              <a:rPr lang="en-US" dirty="0"/>
              <a:t>Studies suggest that vaccine protection is long-lasting</a:t>
            </a:r>
          </a:p>
          <a:p>
            <a:pPr>
              <a:defRPr/>
            </a:pPr>
            <a:r>
              <a:rPr lang="en-US" dirty="0"/>
              <a:t>No evidence of waning protection</a:t>
            </a:r>
          </a:p>
          <a:p>
            <a:pPr lvl="1">
              <a:defRPr/>
            </a:pPr>
            <a:r>
              <a:rPr lang="en-US" b="0" dirty="0"/>
              <a:t>Available evidence </a:t>
            </a:r>
            <a:r>
              <a:rPr lang="en-US" sz="2800" b="0" dirty="0"/>
              <a:t>indicates protection for </a:t>
            </a:r>
            <a:br>
              <a:rPr lang="en-US" sz="2800" b="0" dirty="0"/>
            </a:br>
            <a:r>
              <a:rPr lang="en-US" sz="2800" i="1" dirty="0">
                <a:solidFill>
                  <a:srgbClr val="7030A0"/>
                </a:solidFill>
              </a:rPr>
              <a:t>at least </a:t>
            </a:r>
            <a:r>
              <a:rPr lang="en-US" sz="2800" b="0" dirty="0"/>
              <a:t>10 years</a:t>
            </a:r>
          </a:p>
          <a:p>
            <a:pPr lvl="1">
              <a:defRPr/>
            </a:pPr>
            <a:r>
              <a:rPr lang="en-US" sz="2800" b="0" dirty="0"/>
              <a:t>Multiple studies are in progress to monitor</a:t>
            </a:r>
          </a:p>
        </p:txBody>
      </p:sp>
      <p:sp>
        <p:nvSpPr>
          <p:cNvPr id="4" name="TextBox 3"/>
          <p:cNvSpPr txBox="1"/>
          <p:nvPr/>
        </p:nvSpPr>
        <p:spPr>
          <a:xfrm>
            <a:off x="0" y="6581001"/>
            <a:ext cx="8077200" cy="276999"/>
          </a:xfrm>
          <a:prstGeom prst="rect">
            <a:avLst/>
          </a:prstGeom>
          <a:noFill/>
        </p:spPr>
        <p:txBody>
          <a:bodyPr wrap="square" rtlCol="0">
            <a:spAutoFit/>
          </a:bodyPr>
          <a:lstStyle/>
          <a:p>
            <a:r>
              <a:rPr lang="en-US" sz="1200" dirty="0">
                <a:solidFill>
                  <a:schemeClr val="accent1">
                    <a:lumMod val="50000"/>
                  </a:schemeClr>
                </a:solidFill>
                <a:latin typeface="Calibri" panose="020F0502020204030204" pitchFamily="34" charset="0"/>
              </a:rPr>
              <a:t>ACIP. Summary Report. June 22-23, 2016.</a:t>
            </a:r>
          </a:p>
        </p:txBody>
      </p:sp>
    </p:spTree>
    <p:extLst>
      <p:ext uri="{BB962C8B-B14F-4D97-AF65-F5344CB8AC3E}">
        <p14:creationId xmlns:p14="http://schemas.microsoft.com/office/powerpoint/2010/main" val="39564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962525"/>
            <a:ext cx="7772400" cy="1362075"/>
          </a:xfrm>
        </p:spPr>
        <p:txBody>
          <a:bodyPr>
            <a:normAutofit/>
          </a:bodyPr>
          <a:lstStyle/>
          <a:p>
            <a:r>
              <a:rPr lang="en-US" dirty="0"/>
              <a:t>Framing the conversation</a:t>
            </a:r>
          </a:p>
        </p:txBody>
      </p:sp>
      <p:sp>
        <p:nvSpPr>
          <p:cNvPr id="6" name="Text Placeholder 5"/>
          <p:cNvSpPr>
            <a:spLocks noGrp="1"/>
          </p:cNvSpPr>
          <p:nvPr>
            <p:ph type="body" idx="1"/>
          </p:nvPr>
        </p:nvSpPr>
        <p:spPr>
          <a:xfrm>
            <a:off x="722313" y="3462338"/>
            <a:ext cx="7772400" cy="1500187"/>
          </a:xfrm>
        </p:spPr>
        <p:txBody>
          <a:bodyPr>
            <a:normAutofit/>
          </a:bodyPr>
          <a:lstStyle/>
          <a:p>
            <a:r>
              <a:rPr lang="en-US" sz="2800" dirty="0"/>
              <a:t>Talking about HPV vaccine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642" y="1089025"/>
            <a:ext cx="7548716" cy="2819400"/>
          </a:xfrm>
          <a:prstGeom prst="rect">
            <a:avLst/>
          </a:prstGeom>
        </p:spPr>
      </p:pic>
    </p:spTree>
    <p:extLst>
      <p:ext uri="{BB962C8B-B14F-4D97-AF65-F5344CB8AC3E}">
        <p14:creationId xmlns:p14="http://schemas.microsoft.com/office/powerpoint/2010/main" val="117880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2225130629"/>
              </p:ext>
            </p:extLst>
          </p:nvPr>
        </p:nvGraphicFramePr>
        <p:xfrm>
          <a:off x="0" y="1571599"/>
          <a:ext cx="9144000" cy="47704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581001"/>
            <a:ext cx="7645400" cy="276999"/>
          </a:xfrm>
          <a:prstGeom prst="rect">
            <a:avLst/>
          </a:prstGeom>
        </p:spPr>
        <p:txBody>
          <a:bodyPr wrap="square">
            <a:spAutoFit/>
          </a:bodyPr>
          <a:lstStyle/>
          <a:p>
            <a:r>
              <a:rPr lang="en-US" sz="1200" dirty="0">
                <a:solidFill>
                  <a:schemeClr val="bg2">
                    <a:lumMod val="50000"/>
                  </a:schemeClr>
                </a:solidFill>
                <a:latin typeface="Calibri" panose="020F0502020204030204" pitchFamily="34" charset="0"/>
              </a:rPr>
              <a:t>Reagan-Steiner et al. MMWR 2016.</a:t>
            </a:r>
          </a:p>
        </p:txBody>
      </p:sp>
      <p:sp>
        <p:nvSpPr>
          <p:cNvPr id="4" name="Title 3"/>
          <p:cNvSpPr>
            <a:spLocks noGrp="1"/>
          </p:cNvSpPr>
          <p:nvPr>
            <p:ph type="title"/>
          </p:nvPr>
        </p:nvSpPr>
        <p:spPr/>
        <p:txBody>
          <a:bodyPr>
            <a:normAutofit fontScale="90000"/>
          </a:bodyPr>
          <a:lstStyle/>
          <a:p>
            <a:r>
              <a:rPr lang="en-US" dirty="0"/>
              <a:t>Adolescent Vaccination Coverage</a:t>
            </a:r>
            <a:br>
              <a:rPr lang="en-US" dirty="0"/>
            </a:br>
            <a:r>
              <a:rPr lang="en-US" dirty="0"/>
              <a:t>United States, 2006-2015</a:t>
            </a:r>
          </a:p>
        </p:txBody>
      </p:sp>
    </p:spTree>
    <p:extLst>
      <p:ext uri="{BB962C8B-B14F-4D97-AF65-F5344CB8AC3E}">
        <p14:creationId xmlns:p14="http://schemas.microsoft.com/office/powerpoint/2010/main" val="195211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304800"/>
            <a:ext cx="8915400" cy="1143000"/>
          </a:xfrm>
        </p:spPr>
        <p:txBody>
          <a:bodyPr vert="horz" lIns="91440" tIns="45720" rIns="91440" bIns="45720" rtlCol="0" anchor="ctr">
            <a:noAutofit/>
          </a:bodyPr>
          <a:lstStyle/>
          <a:p>
            <a:r>
              <a:rPr lang="en-US" sz="3600" dirty="0"/>
              <a:t>Impact of Eliminating Missed Opportunities </a:t>
            </a:r>
            <a:br>
              <a:rPr lang="en-US" sz="3600" dirty="0"/>
            </a:br>
            <a:r>
              <a:rPr lang="en-US" sz="3600" dirty="0"/>
              <a:t>by Age 13 Years in Girls Born in 2000</a:t>
            </a:r>
          </a:p>
        </p:txBody>
      </p:sp>
      <p:graphicFrame>
        <p:nvGraphicFramePr>
          <p:cNvPr id="103427" name="Content Placeholder 3"/>
          <p:cNvGraphicFramePr>
            <a:graphicFrameLocks/>
          </p:cNvGraphicFramePr>
          <p:nvPr>
            <p:extLst>
              <p:ext uri="{D42A27DB-BD31-4B8C-83A1-F6EECF244321}">
                <p14:modId xmlns:p14="http://schemas.microsoft.com/office/powerpoint/2010/main" val="2202690468"/>
              </p:ext>
            </p:extLst>
          </p:nvPr>
        </p:nvGraphicFramePr>
        <p:xfrm>
          <a:off x="533400" y="1611313"/>
          <a:ext cx="7921625" cy="4591050"/>
        </p:xfrm>
        <a:graphic>
          <a:graphicData uri="http://schemas.openxmlformats.org/presentationml/2006/ole">
            <mc:AlternateContent xmlns:mc="http://schemas.openxmlformats.org/markup-compatibility/2006">
              <mc:Choice xmlns:v="urn:schemas-microsoft-com:vml" Requires="v">
                <p:oleObj spid="_x0000_s13577" name="Worksheet" r:id="rId4" imgW="8039175" imgH="4657725" progId="Excel.Sheet.8">
                  <p:embed/>
                </p:oleObj>
              </mc:Choice>
              <mc:Fallback>
                <p:oleObj name="Worksheet" r:id="rId4" imgW="8039175" imgH="4657725" progId="Excel.Sheet.8">
                  <p:embed/>
                  <p:pic>
                    <p:nvPicPr>
                      <p:cNvPr id="0" name=""/>
                      <p:cNvPicPr>
                        <a:picLocks noChangeArrowheads="1"/>
                      </p:cNvPicPr>
                      <p:nvPr/>
                    </p:nvPicPr>
                    <p:blipFill>
                      <a:blip r:embed="rId5"/>
                      <a:srcRect/>
                      <a:stretch>
                        <a:fillRect/>
                      </a:stretch>
                    </p:blipFill>
                    <p:spPr bwMode="auto">
                      <a:xfrm>
                        <a:off x="533400" y="1611313"/>
                        <a:ext cx="7921625" cy="4591050"/>
                      </a:xfrm>
                      <a:prstGeom prst="rect">
                        <a:avLst/>
                      </a:prstGeom>
                      <a:noFill/>
                      <a:ln>
                        <a:noFill/>
                      </a:ln>
                      <a:extLst/>
                    </p:spPr>
                  </p:pic>
                </p:oleObj>
              </mc:Fallback>
            </mc:AlternateContent>
          </a:graphicData>
        </a:graphic>
      </p:graphicFrame>
      <p:sp>
        <p:nvSpPr>
          <p:cNvPr id="5" name="Text Placeholder 5"/>
          <p:cNvSpPr txBox="1">
            <a:spLocks/>
          </p:cNvSpPr>
          <p:nvPr/>
        </p:nvSpPr>
        <p:spPr bwMode="auto">
          <a:xfrm>
            <a:off x="-34636" y="66294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j-lt"/>
              </a:rPr>
              <a:t>Stokley et al. MMWR. 2014.</a:t>
            </a:r>
          </a:p>
        </p:txBody>
      </p:sp>
    </p:spTree>
    <p:extLst>
      <p:ext uri="{BB962C8B-B14F-4D97-AF65-F5344CB8AC3E}">
        <p14:creationId xmlns:p14="http://schemas.microsoft.com/office/powerpoint/2010/main" val="354221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Reasons parents won’t initiate HPV vaccination for children</a:t>
            </a:r>
          </a:p>
        </p:txBody>
      </p:sp>
      <p:graphicFrame>
        <p:nvGraphicFramePr>
          <p:cNvPr id="6" name="Chart Placeholder 2"/>
          <p:cNvGraphicFramePr>
            <a:graphicFrameLocks/>
          </p:cNvGraphicFramePr>
          <p:nvPr>
            <p:extLst/>
          </p:nvPr>
        </p:nvGraphicFramePr>
        <p:xfrm>
          <a:off x="304801" y="13716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914400" y="2209800"/>
            <a:ext cx="2209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p:cNvSpPr txBox="1">
            <a:spLocks/>
          </p:cNvSpPr>
          <p:nvPr/>
        </p:nvSpPr>
        <p:spPr bwMode="auto">
          <a:xfrm>
            <a:off x="-34636" y="66294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j-lt"/>
              </a:rPr>
              <a:t>Stokley et al. MMWR. 2014.</a:t>
            </a:r>
          </a:p>
        </p:txBody>
      </p:sp>
    </p:spTree>
    <p:extLst>
      <p:ext uri="{BB962C8B-B14F-4D97-AF65-F5344CB8AC3E}">
        <p14:creationId xmlns:p14="http://schemas.microsoft.com/office/powerpoint/2010/main" val="394429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99858" y="944217"/>
            <a:ext cx="5744285" cy="2256183"/>
          </a:xfrm>
          <a:prstGeom prst="rect">
            <a:avLst/>
          </a:prstGeom>
        </p:spPr>
      </p:pic>
      <p:sp>
        <p:nvSpPr>
          <p:cNvPr id="2" name="Title 1"/>
          <p:cNvSpPr>
            <a:spLocks noGrp="1"/>
          </p:cNvSpPr>
          <p:nvPr>
            <p:ph type="title"/>
          </p:nvPr>
        </p:nvSpPr>
        <p:spPr/>
        <p:txBody>
          <a:bodyPr>
            <a:normAutofit/>
          </a:bodyPr>
          <a:lstStyle/>
          <a:p>
            <a:r>
              <a:rPr lang="en-US" dirty="0"/>
              <a:t>HPV Infection &amp; Disease</a:t>
            </a:r>
          </a:p>
        </p:txBody>
      </p:sp>
      <p:sp>
        <p:nvSpPr>
          <p:cNvPr id="3" name="Text Placeholder 2"/>
          <p:cNvSpPr>
            <a:spLocks noGrp="1"/>
          </p:cNvSpPr>
          <p:nvPr>
            <p:ph type="body" idx="1"/>
          </p:nvPr>
        </p:nvSpPr>
        <p:spPr/>
        <p:txBody>
          <a:bodyPr>
            <a:normAutofit/>
          </a:bodyPr>
          <a:lstStyle/>
          <a:p>
            <a:r>
              <a:rPr lang="en-US" sz="2800" b="0" dirty="0"/>
              <a:t>Understanding the Burden </a:t>
            </a:r>
          </a:p>
        </p:txBody>
      </p:sp>
    </p:spTree>
    <p:extLst>
      <p:ext uri="{BB962C8B-B14F-4D97-AF65-F5344CB8AC3E}">
        <p14:creationId xmlns:p14="http://schemas.microsoft.com/office/powerpoint/2010/main" val="1117771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Description for Haitian Nurses Association</a:t>
            </a:r>
          </a:p>
        </p:txBody>
      </p:sp>
      <p:sp>
        <p:nvSpPr>
          <p:cNvPr id="3" name="Content Placeholder 2"/>
          <p:cNvSpPr>
            <a:spLocks noGrp="1"/>
          </p:cNvSpPr>
          <p:nvPr>
            <p:ph idx="1"/>
          </p:nvPr>
        </p:nvSpPr>
        <p:spPr/>
        <p:txBody>
          <a:bodyPr>
            <a:normAutofit fontScale="85000" lnSpcReduction="10000"/>
          </a:bodyPr>
          <a:lstStyle/>
          <a:p>
            <a:r>
              <a:rPr lang="en-US" dirty="0"/>
              <a:t>Examples of why nurses refused HPV for their children</a:t>
            </a:r>
          </a:p>
          <a:p>
            <a:r>
              <a:rPr lang="en-US" dirty="0"/>
              <a:t>Providers did not explain what the vaccine was for</a:t>
            </a:r>
          </a:p>
          <a:p>
            <a:r>
              <a:rPr lang="en-US" dirty="0"/>
              <a:t>Nurses believed vaccine would make the children more likely to have sex sooner rather than later</a:t>
            </a:r>
          </a:p>
          <a:p>
            <a:r>
              <a:rPr lang="en-US" dirty="0"/>
              <a:t>Providers did not suggest the vaccine</a:t>
            </a:r>
          </a:p>
          <a:p>
            <a:r>
              <a:rPr lang="en-US" dirty="0"/>
              <a:t>Providers did not seem to think vaccine was important for the children</a:t>
            </a:r>
          </a:p>
          <a:p>
            <a:r>
              <a:rPr lang="en-US" dirty="0"/>
              <a:t>Nurses had heard about side effects of the vaccine and providers did not address their concerns</a:t>
            </a:r>
          </a:p>
          <a:p>
            <a:endParaRPr lang="en-US" dirty="0"/>
          </a:p>
          <a:p>
            <a:endParaRPr lang="en-US" dirty="0"/>
          </a:p>
        </p:txBody>
      </p:sp>
    </p:spTree>
    <p:extLst>
      <p:ext uri="{BB962C8B-B14F-4D97-AF65-F5344CB8AC3E}">
        <p14:creationId xmlns:p14="http://schemas.microsoft.com/office/powerpoint/2010/main" val="1064951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a:t>Value Parents Place on the Vaccines</a:t>
            </a: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0" y="6629400"/>
            <a:ext cx="8229600" cy="228600"/>
          </a:xfrm>
          <a:prstGeom prst="rect">
            <a:avLst/>
          </a:prstGeom>
        </p:spPr>
        <p:txBody>
          <a:bodyPr>
            <a:noAutofit/>
          </a:bodyPr>
          <a:lstStyle/>
          <a:p>
            <a:pPr marL="0" indent="0">
              <a:buNone/>
            </a:pPr>
            <a:r>
              <a:rPr lang="en-US" sz="1200" b="0" dirty="0"/>
              <a:t>Adapted from Healy et al.  Vaccine. 2014.</a:t>
            </a:r>
          </a:p>
        </p:txBody>
      </p:sp>
    </p:spTree>
    <p:extLst>
      <p:ext uri="{BB962C8B-B14F-4D97-AF65-F5344CB8AC3E}">
        <p14:creationId xmlns:p14="http://schemas.microsoft.com/office/powerpoint/2010/main" val="897770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Clinicians underestimate the value parents place on HPV vaccine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49906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a:t>Adapted from Healy et al.  Vaccine. 2014.</a:t>
            </a:r>
            <a:endParaRPr lang="en-US" sz="1200" b="0" dirty="0"/>
          </a:p>
        </p:txBody>
      </p:sp>
    </p:spTree>
    <p:extLst>
      <p:ext uri="{BB962C8B-B14F-4D97-AF65-F5344CB8AC3E}">
        <p14:creationId xmlns:p14="http://schemas.microsoft.com/office/powerpoint/2010/main" val="339755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600" dirty="0"/>
              <a:t>Clinicians Underestimate the Value Parents Place on HPV Vaccine</a:t>
            </a: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304800" y="152400"/>
            <a:ext cx="8534400" cy="5943599"/>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6000" dirty="0">
                <a:solidFill>
                  <a:srgbClr val="1993B9"/>
                </a:solidFill>
              </a:rPr>
              <a:t>“The </a:t>
            </a:r>
            <a:r>
              <a:rPr lang="en-US" sz="6000" dirty="0">
                <a:solidFill>
                  <a:srgbClr val="92D050"/>
                </a:solidFill>
              </a:rPr>
              <a:t>perceived</a:t>
            </a:r>
            <a:r>
              <a:rPr lang="en-US" sz="6000" dirty="0">
                <a:solidFill>
                  <a:srgbClr val="1993B9"/>
                </a:solidFill>
              </a:rPr>
              <a:t> and </a:t>
            </a:r>
            <a:r>
              <a:rPr lang="en-US" sz="6000" dirty="0">
                <a:solidFill>
                  <a:srgbClr val="92D050"/>
                </a:solidFill>
              </a:rPr>
              <a:t>real</a:t>
            </a:r>
            <a:r>
              <a:rPr lang="en-US" sz="6000" dirty="0">
                <a:solidFill>
                  <a:srgbClr val="1993B9"/>
                </a:solidFill>
              </a:rPr>
              <a:t> concerns of parents influence how the clinician </a:t>
            </a:r>
            <a:r>
              <a:rPr lang="en-US" sz="6000" dirty="0">
                <a:solidFill>
                  <a:srgbClr val="722B79"/>
                </a:solidFill>
              </a:rPr>
              <a:t>recommends</a:t>
            </a:r>
            <a:r>
              <a:rPr lang="en-US" sz="6000" dirty="0">
                <a:solidFill>
                  <a:srgbClr val="1993B9"/>
                </a:solidFill>
              </a:rPr>
              <a:t> and </a:t>
            </a:r>
            <a:r>
              <a:rPr lang="en-US" sz="6000" dirty="0">
                <a:solidFill>
                  <a:srgbClr val="722B79"/>
                </a:solidFill>
              </a:rPr>
              <a:t>administers</a:t>
            </a:r>
            <a:r>
              <a:rPr lang="en-US" sz="6000" dirty="0">
                <a:solidFill>
                  <a:srgbClr val="1993B9"/>
                </a:solidFill>
              </a:rPr>
              <a:t> HPV vaccine.” </a:t>
            </a:r>
          </a:p>
        </p:txBody>
      </p:sp>
      <p:sp>
        <p:nvSpPr>
          <p:cNvPr id="8"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a:t>Adapted from Healy et al.  Vaccine. 2014.</a:t>
            </a:r>
            <a:endParaRPr lang="en-US" sz="1200" b="0" dirty="0"/>
          </a:p>
        </p:txBody>
      </p:sp>
    </p:spTree>
    <p:extLst>
      <p:ext uri="{BB962C8B-B14F-4D97-AF65-F5344CB8AC3E}">
        <p14:creationId xmlns:p14="http://schemas.microsoft.com/office/powerpoint/2010/main" val="3779005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Give an Effective Recommendation to Receive HPV Vaccine at Ages 11 or 12</a:t>
            </a:r>
          </a:p>
        </p:txBody>
      </p:sp>
      <p:sp>
        <p:nvSpPr>
          <p:cNvPr id="5" name="Content Placeholder 4"/>
          <p:cNvSpPr>
            <a:spLocks noGrp="1"/>
          </p:cNvSpPr>
          <p:nvPr>
            <p:ph idx="1"/>
          </p:nvPr>
        </p:nvSpPr>
        <p:spPr>
          <a:xfrm>
            <a:off x="609600" y="1828800"/>
            <a:ext cx="8229600" cy="4572000"/>
          </a:xfrm>
        </p:spPr>
        <p:txBody>
          <a:bodyPr>
            <a:noAutofit/>
          </a:bodyPr>
          <a:lstStyle/>
          <a:p>
            <a:r>
              <a:rPr lang="en-US" i="1" dirty="0">
                <a:solidFill>
                  <a:srgbClr val="92D050"/>
                </a:solidFill>
              </a:rPr>
              <a:t>An effective recommendation from you is the main reason parents decide to vaccinate</a:t>
            </a:r>
          </a:p>
          <a:p>
            <a:r>
              <a:rPr lang="en-US" b="0" dirty="0"/>
              <a:t>Many moms in focus groups stated that they trust their child’s doctor and would get the vaccine for their child as long as they received a recommendation from the doctor </a:t>
            </a:r>
          </a:p>
        </p:txBody>
      </p:sp>
      <p:sp>
        <p:nvSpPr>
          <p:cNvPr id="9" name="Text Placeholder 5"/>
          <p:cNvSpPr txBox="1">
            <a:spLocks/>
          </p:cNvSpPr>
          <p:nvPr/>
        </p:nvSpPr>
        <p:spPr bwMode="auto">
          <a:xfrm>
            <a:off x="0" y="6553200"/>
            <a:ext cx="434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Smith et al. Vaccine. 2016. Unpublished CDC data, 2013.</a:t>
            </a:r>
          </a:p>
        </p:txBody>
      </p:sp>
    </p:spTree>
    <p:extLst>
      <p:ext uri="{BB962C8B-B14F-4D97-AF65-F5344CB8AC3E}">
        <p14:creationId xmlns:p14="http://schemas.microsoft.com/office/powerpoint/2010/main" val="1504945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3119160"/>
            <a:ext cx="7924800" cy="1569660"/>
          </a:xfrm>
          <a:prstGeom prst="rect">
            <a:avLst/>
          </a:prstGeom>
          <a:noFill/>
        </p:spPr>
        <p:txBody>
          <a:bodyPr wrap="square" rtlCol="0">
            <a:spAutoFit/>
          </a:bodyPr>
          <a:lstStyle/>
          <a:p>
            <a:pPr algn="ctr"/>
            <a:r>
              <a:rPr lang="en-US" sz="9600" b="1" dirty="0">
                <a:solidFill>
                  <a:srgbClr val="1993B9"/>
                </a:solidFill>
              </a:rPr>
              <a:t> </a:t>
            </a:r>
          </a:p>
        </p:txBody>
      </p:sp>
      <p:sp>
        <p:nvSpPr>
          <p:cNvPr id="9" name="TextBox 8"/>
          <p:cNvSpPr txBox="1"/>
          <p:nvPr/>
        </p:nvSpPr>
        <p:spPr>
          <a:xfrm>
            <a:off x="609600" y="1549499"/>
            <a:ext cx="7924800" cy="1862048"/>
          </a:xfrm>
          <a:prstGeom prst="rect">
            <a:avLst/>
          </a:prstGeom>
          <a:noFill/>
        </p:spPr>
        <p:txBody>
          <a:bodyPr wrap="square" rtlCol="0">
            <a:spAutoFit/>
          </a:bodyPr>
          <a:lstStyle/>
          <a:p>
            <a:pPr algn="ctr"/>
            <a:r>
              <a:rPr lang="en-US" sz="11500" b="1" dirty="0">
                <a:solidFill>
                  <a:srgbClr val="C7380B"/>
                </a:solidFill>
                <a:latin typeface="Franklin Gothic Heavy" panose="020B0903020102020204" pitchFamily="34" charset="0"/>
              </a:rPr>
              <a:t>EFFECTIVE</a:t>
            </a:r>
          </a:p>
        </p:txBody>
      </p:sp>
      <p:sp>
        <p:nvSpPr>
          <p:cNvPr id="10" name="TextBox 9"/>
          <p:cNvSpPr txBox="1"/>
          <p:nvPr/>
        </p:nvSpPr>
        <p:spPr>
          <a:xfrm>
            <a:off x="0" y="3411547"/>
            <a:ext cx="9144000" cy="2554545"/>
          </a:xfrm>
          <a:prstGeom prst="rect">
            <a:avLst/>
          </a:prstGeom>
          <a:noFill/>
        </p:spPr>
        <p:txBody>
          <a:bodyPr wrap="square" rtlCol="0">
            <a:spAutoFit/>
          </a:bodyPr>
          <a:lstStyle/>
          <a:p>
            <a:pPr algn="ctr"/>
            <a:r>
              <a:rPr lang="en-US" sz="8000" b="1" dirty="0">
                <a:solidFill>
                  <a:srgbClr val="1993B9"/>
                </a:solidFill>
              </a:rPr>
              <a:t>recommendation</a:t>
            </a:r>
          </a:p>
          <a:p>
            <a:pPr algn="ctr"/>
            <a:r>
              <a:rPr lang="en-US" sz="8000" b="1" dirty="0">
                <a:solidFill>
                  <a:srgbClr val="1993B9"/>
                </a:solidFill>
              </a:rPr>
              <a:t>for HPV vaccination?</a:t>
            </a:r>
          </a:p>
        </p:txBody>
      </p:sp>
      <p:sp>
        <p:nvSpPr>
          <p:cNvPr id="11" name="TextBox 10"/>
          <p:cNvSpPr txBox="1"/>
          <p:nvPr/>
        </p:nvSpPr>
        <p:spPr>
          <a:xfrm>
            <a:off x="-114300" y="349171"/>
            <a:ext cx="9296400" cy="1323439"/>
          </a:xfrm>
          <a:prstGeom prst="rect">
            <a:avLst/>
          </a:prstGeom>
          <a:noFill/>
        </p:spPr>
        <p:txBody>
          <a:bodyPr wrap="square" rtlCol="0">
            <a:spAutoFit/>
          </a:bodyPr>
          <a:lstStyle/>
          <a:p>
            <a:pPr algn="ctr"/>
            <a:r>
              <a:rPr lang="en-US" sz="8000" b="1" dirty="0">
                <a:solidFill>
                  <a:srgbClr val="1993B9"/>
                </a:solidFill>
              </a:rPr>
              <a:t>What is an</a:t>
            </a:r>
          </a:p>
        </p:txBody>
      </p:sp>
    </p:spTree>
    <p:extLst>
      <p:ext uri="{BB962C8B-B14F-4D97-AF65-F5344CB8AC3E}">
        <p14:creationId xmlns:p14="http://schemas.microsoft.com/office/powerpoint/2010/main" val="12328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590800"/>
            <a:ext cx="9144000" cy="1143000"/>
          </a:xfrm>
        </p:spPr>
        <p:txBody>
          <a:bodyPr>
            <a:noAutofit/>
          </a:bodyPr>
          <a:lstStyle/>
          <a:p>
            <a:r>
              <a:rPr lang="en-US" sz="12500" dirty="0">
                <a:solidFill>
                  <a:srgbClr val="1993B9"/>
                </a:solidFill>
              </a:rPr>
              <a:t>Same Way</a:t>
            </a:r>
            <a:r>
              <a:rPr lang="en-US" sz="11500" dirty="0">
                <a:solidFill>
                  <a:srgbClr val="1993B9"/>
                </a:solidFill>
              </a:rPr>
              <a:t/>
            </a:r>
            <a:br>
              <a:rPr lang="en-US" sz="11500" dirty="0">
                <a:solidFill>
                  <a:srgbClr val="1993B9"/>
                </a:solidFill>
              </a:rPr>
            </a:br>
            <a:r>
              <a:rPr lang="en-US" sz="11500" dirty="0">
                <a:solidFill>
                  <a:srgbClr val="92D050"/>
                </a:solidFill>
                <a:latin typeface="Franklin Gothic Heavy" panose="020B0903020102020204" pitchFamily="34" charset="0"/>
              </a:rPr>
              <a:t>Same Day</a:t>
            </a:r>
            <a:endParaRPr lang="en-US" sz="11500" dirty="0">
              <a:solidFill>
                <a:srgbClr val="92D050"/>
              </a:solidFill>
            </a:endParaRPr>
          </a:p>
        </p:txBody>
      </p:sp>
    </p:spTree>
    <p:extLst>
      <p:ext uri="{BB962C8B-B14F-4D97-AF65-F5344CB8AC3E}">
        <p14:creationId xmlns:p14="http://schemas.microsoft.com/office/powerpoint/2010/main" val="687599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Make an Effective Recommendation</a:t>
            </a:r>
          </a:p>
        </p:txBody>
      </p:sp>
      <p:sp>
        <p:nvSpPr>
          <p:cNvPr id="5" name="Content Placeholder 4"/>
          <p:cNvSpPr>
            <a:spLocks noGrp="1"/>
          </p:cNvSpPr>
          <p:nvPr>
            <p:ph idx="1"/>
          </p:nvPr>
        </p:nvSpPr>
        <p:spPr>
          <a:xfrm>
            <a:off x="228600" y="1600200"/>
            <a:ext cx="8686800" cy="4525963"/>
          </a:xfrm>
        </p:spPr>
        <p:txBody>
          <a:bodyPr>
            <a:noAutofit/>
          </a:bodyPr>
          <a:lstStyle/>
          <a:p>
            <a:pPr marL="342900" lvl="1" indent="-342900">
              <a:buSzPct val="110000"/>
            </a:pPr>
            <a:r>
              <a:rPr lang="en-US" sz="3200" dirty="0">
                <a:solidFill>
                  <a:srgbClr val="1993B9"/>
                </a:solidFill>
              </a:rPr>
              <a:t>Same way: Effective recommendations group all of the adolescent vaccines</a:t>
            </a:r>
            <a:r>
              <a:rPr lang="en-US" sz="3200" dirty="0"/>
              <a:t/>
            </a:r>
            <a:br>
              <a:rPr lang="en-US" sz="3200" dirty="0"/>
            </a:br>
            <a:r>
              <a:rPr lang="en-US" sz="3200" b="0" dirty="0"/>
              <a:t>Recommend HPV vaccination the </a:t>
            </a:r>
            <a:r>
              <a:rPr lang="en-US" sz="3200" dirty="0">
                <a:solidFill>
                  <a:srgbClr val="1993B9"/>
                </a:solidFill>
              </a:rPr>
              <a:t>same way </a:t>
            </a:r>
            <a:r>
              <a:rPr lang="en-US" sz="3200" b="0" dirty="0"/>
              <a:t>you recommend Tdap &amp; meningococcal vaccines.</a:t>
            </a:r>
            <a:br>
              <a:rPr lang="en-US" sz="3200" b="0" dirty="0"/>
            </a:br>
            <a:endParaRPr lang="en-US" dirty="0"/>
          </a:p>
          <a:p>
            <a:r>
              <a:rPr lang="en-US" dirty="0">
                <a:solidFill>
                  <a:srgbClr val="92D050"/>
                </a:solidFill>
              </a:rPr>
              <a:t>Same day: Recommend HPV vaccine </a:t>
            </a:r>
            <a:r>
              <a:rPr lang="en-US" i="1" dirty="0">
                <a:solidFill>
                  <a:srgbClr val="C7380B"/>
                </a:solidFill>
              </a:rPr>
              <a:t>today</a:t>
            </a:r>
            <a:r>
              <a:rPr lang="en-US" i="1" dirty="0">
                <a:solidFill>
                  <a:srgbClr val="7030A0"/>
                </a:solidFill>
              </a:rPr>
              <a:t/>
            </a:r>
            <a:br>
              <a:rPr lang="en-US" i="1" dirty="0">
                <a:solidFill>
                  <a:srgbClr val="7030A0"/>
                </a:solidFill>
              </a:rPr>
            </a:br>
            <a:r>
              <a:rPr lang="en-US" b="0" dirty="0"/>
              <a:t>Recommend HPV vaccination the </a:t>
            </a:r>
            <a:r>
              <a:rPr lang="en-US" dirty="0">
                <a:solidFill>
                  <a:srgbClr val="92D050"/>
                </a:solidFill>
              </a:rPr>
              <a:t>same day </a:t>
            </a:r>
            <a:r>
              <a:rPr lang="en-US" b="0" dirty="0"/>
              <a:t>you recommend Tdap &amp; meningococcal vaccines.</a:t>
            </a:r>
          </a:p>
        </p:txBody>
      </p:sp>
      <p:sp>
        <p:nvSpPr>
          <p:cNvPr id="7" name="Text Placeholder 5"/>
          <p:cNvSpPr txBox="1">
            <a:spLocks/>
          </p:cNvSpPr>
          <p:nvPr/>
        </p:nvSpPr>
        <p:spPr bwMode="auto">
          <a:xfrm>
            <a:off x="-37730" y="65532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Brewer at al. Pediatrics. 2017. Unpublished CDC data, 2013.</a:t>
            </a:r>
          </a:p>
        </p:txBody>
      </p:sp>
    </p:spTree>
    <p:extLst>
      <p:ext uri="{BB962C8B-B14F-4D97-AF65-F5344CB8AC3E}">
        <p14:creationId xmlns:p14="http://schemas.microsoft.com/office/powerpoint/2010/main" val="890500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638800"/>
          </a:xfrm>
        </p:spPr>
        <p:txBody>
          <a:bodyPr>
            <a:noAutofit/>
          </a:bodyPr>
          <a:lstStyle/>
          <a:p>
            <a:pPr marL="0" indent="0" algn="ctr">
              <a:buNone/>
            </a:pPr>
            <a:r>
              <a:rPr lang="en-US" sz="6000" i="1" dirty="0"/>
              <a:t>Your preteen </a:t>
            </a:r>
            <a:br>
              <a:rPr lang="en-US" sz="6000" i="1" dirty="0"/>
            </a:br>
            <a:r>
              <a:rPr lang="en-US" sz="6000" i="1" dirty="0"/>
              <a:t>needs three vaccines </a:t>
            </a:r>
            <a:r>
              <a:rPr lang="en-US" sz="6000" i="1" dirty="0">
                <a:solidFill>
                  <a:srgbClr val="C00000"/>
                </a:solidFill>
              </a:rPr>
              <a:t>today</a:t>
            </a:r>
            <a:r>
              <a:rPr lang="en-US" sz="6000" i="1" dirty="0">
                <a:solidFill>
                  <a:srgbClr val="92D050"/>
                </a:solidFill>
              </a:rPr>
              <a:t> </a:t>
            </a:r>
            <a:r>
              <a:rPr lang="en-US" sz="6000" i="1" dirty="0"/>
              <a:t/>
            </a:r>
            <a:br>
              <a:rPr lang="en-US" sz="6000" i="1" dirty="0"/>
            </a:br>
            <a:r>
              <a:rPr lang="en-US" sz="6000" i="1" dirty="0"/>
              <a:t>to protect against </a:t>
            </a:r>
            <a:br>
              <a:rPr lang="en-US" sz="6000" i="1" dirty="0"/>
            </a:br>
            <a:r>
              <a:rPr lang="en-US" sz="6000" i="1" dirty="0">
                <a:solidFill>
                  <a:srgbClr val="92D050"/>
                </a:solidFill>
              </a:rPr>
              <a:t>meningitis, </a:t>
            </a:r>
            <a:r>
              <a:rPr lang="en-US" sz="6000" i="1" dirty="0"/>
              <a:t/>
            </a:r>
            <a:br>
              <a:rPr lang="en-US" sz="6000" i="1" dirty="0"/>
            </a:br>
            <a:r>
              <a:rPr lang="en-US" sz="6000" i="1" dirty="0">
                <a:solidFill>
                  <a:srgbClr val="1993B9"/>
                </a:solidFill>
              </a:rPr>
              <a:t>HPV cancers, </a:t>
            </a:r>
            <a:r>
              <a:rPr lang="en-US" sz="6000" i="1" dirty="0"/>
              <a:t/>
            </a:r>
            <a:br>
              <a:rPr lang="en-US" sz="6000" i="1" dirty="0"/>
            </a:br>
            <a:r>
              <a:rPr lang="en-US" sz="6000" i="1" dirty="0"/>
              <a:t>and </a:t>
            </a:r>
            <a:r>
              <a:rPr lang="en-US" sz="6000" i="1" dirty="0">
                <a:solidFill>
                  <a:srgbClr val="781D7E"/>
                </a:solidFill>
              </a:rPr>
              <a:t>pertussis</a:t>
            </a:r>
            <a:r>
              <a:rPr lang="en-US" sz="6000" i="1" dirty="0"/>
              <a:t>.</a:t>
            </a:r>
          </a:p>
        </p:txBody>
      </p:sp>
      <p:sp>
        <p:nvSpPr>
          <p:cNvPr id="4" name="Text Placeholder 5"/>
          <p:cNvSpPr txBox="1">
            <a:spLocks/>
          </p:cNvSpPr>
          <p:nvPr/>
        </p:nvSpPr>
        <p:spPr bwMode="auto">
          <a:xfrm>
            <a:off x="0" y="65532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Brewer at al. Pediatrics. 2017.</a:t>
            </a:r>
          </a:p>
        </p:txBody>
      </p:sp>
    </p:spTree>
    <p:extLst>
      <p:ext uri="{BB962C8B-B14F-4D97-AF65-F5344CB8AC3E}">
        <p14:creationId xmlns:p14="http://schemas.microsoft.com/office/powerpoint/2010/main" val="169618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1752600" y="304800"/>
            <a:ext cx="2895600" cy="5344274"/>
          </a:xfrm>
          <a:prstGeom prst="can">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0" dirty="0"/>
              <a:t>Tdap</a:t>
            </a:r>
          </a:p>
        </p:txBody>
      </p:sp>
      <p:sp>
        <p:nvSpPr>
          <p:cNvPr id="4" name="Can 3"/>
          <p:cNvSpPr/>
          <p:nvPr/>
        </p:nvSpPr>
        <p:spPr>
          <a:xfrm>
            <a:off x="4572000" y="467474"/>
            <a:ext cx="2895600" cy="5344274"/>
          </a:xfrm>
          <a:prstGeom prst="can">
            <a:avLst/>
          </a:prstGeom>
          <a:solidFill>
            <a:srgbClr val="1993B9"/>
          </a:solidFill>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n-US" sz="8000" dirty="0"/>
              <a:t>HPV</a:t>
            </a:r>
          </a:p>
        </p:txBody>
      </p:sp>
      <p:sp>
        <p:nvSpPr>
          <p:cNvPr id="3" name="Can 2"/>
          <p:cNvSpPr/>
          <p:nvPr/>
        </p:nvSpPr>
        <p:spPr>
          <a:xfrm>
            <a:off x="2743200" y="990600"/>
            <a:ext cx="2895600" cy="5344274"/>
          </a:xfrm>
          <a:prstGeom prst="can">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200" dirty="0" err="1"/>
              <a:t>MenACWY</a:t>
            </a:r>
            <a:endParaRPr lang="en-US" sz="7200" dirty="0"/>
          </a:p>
        </p:txBody>
      </p:sp>
      <p:grpSp>
        <p:nvGrpSpPr>
          <p:cNvPr id="10" name="Group 9"/>
          <p:cNvGrpSpPr/>
          <p:nvPr/>
        </p:nvGrpSpPr>
        <p:grpSpPr>
          <a:xfrm>
            <a:off x="1745752" y="2908855"/>
            <a:ext cx="5715000" cy="1368619"/>
            <a:chOff x="1745752" y="2729485"/>
            <a:chExt cx="5715000" cy="1368619"/>
          </a:xfrm>
        </p:grpSpPr>
        <p:sp>
          <p:nvSpPr>
            <p:cNvPr id="7" name="Flowchart: Stored Data 6"/>
            <p:cNvSpPr/>
            <p:nvPr/>
          </p:nvSpPr>
          <p:spPr>
            <a:xfrm rot="16200000">
              <a:off x="3918942" y="556295"/>
              <a:ext cx="1368619" cy="5715000"/>
            </a:xfrm>
            <a:prstGeom prst="flowChartOnlineStorage">
              <a:avLst/>
            </a:prstGeom>
            <a:gradFill>
              <a:gsLst>
                <a:gs pos="0">
                  <a:schemeClr val="bg1">
                    <a:lumMod val="75000"/>
                  </a:schemeClr>
                </a:gs>
                <a:gs pos="80000">
                  <a:schemeClr val="bg1">
                    <a:lumMod val="85000"/>
                  </a:schemeClr>
                </a:gs>
                <a:gs pos="100000">
                  <a:schemeClr val="bg1">
                    <a:lumMod val="95000"/>
                  </a:schemeClr>
                </a:gs>
              </a:gsLst>
            </a:gradFill>
          </p:spPr>
          <p:style>
            <a:lnRef idx="0">
              <a:schemeClr val="accent1"/>
            </a:lnRef>
            <a:fillRef idx="3">
              <a:schemeClr val="accent1"/>
            </a:fillRef>
            <a:effectRef idx="3">
              <a:schemeClr val="accent1"/>
            </a:effectRef>
            <a:fontRef idx="minor">
              <a:schemeClr val="lt1"/>
            </a:fontRef>
          </p:style>
          <p:txBody>
            <a:bodyPr vert="vert" rtlCol="0" anchor="ctr"/>
            <a:lstStyle/>
            <a:p>
              <a:pPr algn="ctr"/>
              <a:endParaRPr lang="en-US" sz="3200" b="1" dirty="0">
                <a:solidFill>
                  <a:schemeClr val="accent1">
                    <a:lumMod val="25000"/>
                  </a:schemeClr>
                </a:solidFill>
              </a:endParaRPr>
            </a:p>
          </p:txBody>
        </p:sp>
        <p:sp>
          <p:nvSpPr>
            <p:cNvPr id="9" name="TextBox 8"/>
            <p:cNvSpPr txBox="1"/>
            <p:nvPr/>
          </p:nvSpPr>
          <p:spPr>
            <a:xfrm>
              <a:off x="1905001" y="2920858"/>
              <a:ext cx="5410200" cy="1015663"/>
            </a:xfrm>
            <a:prstGeom prst="rect">
              <a:avLst/>
            </a:prstGeom>
            <a:noFill/>
          </p:spPr>
          <p:txBody>
            <a:bodyPr wrap="square" rtlCol="0">
              <a:prstTxWarp prst="textChevronInverted">
                <a:avLst>
                  <a:gd name="adj" fmla="val 83092"/>
                </a:avLst>
              </a:prstTxWarp>
              <a:spAutoFit/>
            </a:bodyPr>
            <a:lstStyle/>
            <a:p>
              <a:pPr algn="ctr"/>
              <a:r>
                <a:rPr lang="en-US" sz="5400" b="1" dirty="0">
                  <a:solidFill>
                    <a:srgbClr val="C7380B"/>
                  </a:solidFill>
                </a:rPr>
                <a:t>Preteen Vaccines</a:t>
              </a:r>
            </a:p>
          </p:txBody>
        </p:sp>
      </p:grpSp>
    </p:spTree>
    <p:extLst>
      <p:ext uri="{BB962C8B-B14F-4D97-AF65-F5344CB8AC3E}">
        <p14:creationId xmlns:p14="http://schemas.microsoft.com/office/powerpoint/2010/main" val="42712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9"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dirty="0"/>
              <a:t>HPV Types Differ in their </a:t>
            </a:r>
            <a:br>
              <a:rPr lang="en-US" dirty="0"/>
            </a:br>
            <a:r>
              <a:rPr lang="en-US" dirty="0"/>
              <a:t>Disease Associations</a:t>
            </a:r>
          </a:p>
        </p:txBody>
      </p:sp>
      <p:cxnSp>
        <p:nvCxnSpPr>
          <p:cNvPr id="6" name="Straight Arrow Connector 5"/>
          <p:cNvCxnSpPr>
            <a:stCxn id="8" idx="2"/>
            <a:endCxn id="56334" idx="0"/>
          </p:cNvCxnSpPr>
          <p:nvPr/>
        </p:nvCxnSpPr>
        <p:spPr>
          <a:xfrm flipH="1">
            <a:off x="1788161" y="2459593"/>
            <a:ext cx="1409023" cy="2036572"/>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a:stCxn id="8" idx="2"/>
            <a:endCxn id="56331" idx="0"/>
          </p:cNvCxnSpPr>
          <p:nvPr/>
        </p:nvCxnSpPr>
        <p:spPr>
          <a:xfrm>
            <a:off x="3197184" y="2459593"/>
            <a:ext cx="1870379"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grpSp>
        <p:nvGrpSpPr>
          <p:cNvPr id="56323" name="Group 15"/>
          <p:cNvGrpSpPr>
            <a:grpSpLocks/>
          </p:cNvGrpSpPr>
          <p:nvPr/>
        </p:nvGrpSpPr>
        <p:grpSpPr bwMode="auto">
          <a:xfrm>
            <a:off x="228600" y="1676400"/>
            <a:ext cx="8614572" cy="4283996"/>
            <a:chOff x="231346" y="2052935"/>
            <a:chExt cx="8459354" cy="3675507"/>
          </a:xfrm>
        </p:grpSpPr>
        <p:sp>
          <p:nvSpPr>
            <p:cNvPr id="8" name="Text Box 6"/>
            <p:cNvSpPr txBox="1">
              <a:spLocks noChangeArrowheads="1"/>
            </p:cNvSpPr>
            <p:nvPr/>
          </p:nvSpPr>
          <p:spPr bwMode="auto">
            <a:xfrm>
              <a:off x="2025384" y="2052935"/>
              <a:ext cx="2242115" cy="671950"/>
            </a:xfrm>
            <a:prstGeom prst="roundRect">
              <a:avLst/>
            </a:prstGeom>
            <a:gradFill flip="none" rotWithShape="1">
              <a:gsLst>
                <a:gs pos="0">
                  <a:srgbClr val="E6C4EA">
                    <a:shade val="67500"/>
                    <a:satMod val="115000"/>
                  </a:srgbClr>
                </a:gs>
                <a:gs pos="100000">
                  <a:srgbClr val="E6C4EA">
                    <a:shade val="100000"/>
                    <a:satMod val="115000"/>
                  </a:srgbClr>
                </a:gs>
              </a:gsLst>
              <a:lin ang="16200000" scaled="1"/>
              <a:tileRect/>
            </a:gradFill>
            <a:ln w="28575">
              <a:solidFill>
                <a:srgbClr val="722B79"/>
              </a:solidFill>
              <a:miter lim="800000"/>
              <a:headEnd/>
              <a:tailEnd/>
            </a:ln>
            <a:effectLst>
              <a:outerShdw blurRad="50800" dist="38100" dir="2700000" algn="tl" rotWithShape="0">
                <a:prstClr val="black">
                  <a:alpha val="40000"/>
                </a:prstClr>
              </a:outerShdw>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b="1" dirty="0">
                  <a:solidFill>
                    <a:srgbClr val="722B79"/>
                  </a:solidFill>
                  <a:latin typeface="Myriad Pro" pitchFamily="34" charset="0"/>
                  <a:cs typeface="+mn-cs"/>
                </a:rPr>
                <a:t>Mucosal </a:t>
              </a:r>
            </a:p>
            <a:p>
              <a:pPr algn="ctr" eaLnBrk="1" fontAlgn="auto" hangingPunct="1">
                <a:spcBef>
                  <a:spcPts val="0"/>
                </a:spcBef>
                <a:spcAft>
                  <a:spcPts val="0"/>
                </a:spcAft>
                <a:defRPr/>
              </a:pPr>
              <a:r>
                <a:rPr lang="en-US" sz="2000" b="1" dirty="0">
                  <a:solidFill>
                    <a:srgbClr val="722B79"/>
                  </a:solidFill>
                  <a:latin typeface="Myriad Pro" pitchFamily="34" charset="0"/>
                  <a:cs typeface="+mn-cs"/>
                </a:rPr>
                <a:t>sites of infection</a:t>
              </a:r>
            </a:p>
          </p:txBody>
        </p:sp>
        <p:sp>
          <p:nvSpPr>
            <p:cNvPr id="56327" name="Text Box 7"/>
            <p:cNvSpPr txBox="1">
              <a:spLocks noChangeArrowheads="1"/>
            </p:cNvSpPr>
            <p:nvPr/>
          </p:nvSpPr>
          <p:spPr bwMode="auto">
            <a:xfrm>
              <a:off x="4795794" y="2052935"/>
              <a:ext cx="2242115" cy="671950"/>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Cutaneous</a:t>
              </a:r>
            </a:p>
            <a:p>
              <a:pPr algn="ctr" eaLnBrk="1" hangingPunct="1"/>
              <a:r>
                <a:rPr lang="en-US" sz="2000" b="1" dirty="0">
                  <a:solidFill>
                    <a:schemeClr val="accent1">
                      <a:lumMod val="25000"/>
                    </a:schemeClr>
                  </a:solidFill>
                  <a:latin typeface="Myriad Pro" pitchFamily="34" charset="0"/>
                </a:rPr>
                <a:t>sites of infection</a:t>
              </a:r>
            </a:p>
          </p:txBody>
        </p:sp>
        <p:sp>
          <p:nvSpPr>
            <p:cNvPr id="56328" name="Text Box 8"/>
            <p:cNvSpPr txBox="1">
              <a:spLocks noChangeArrowheads="1"/>
            </p:cNvSpPr>
            <p:nvPr/>
          </p:nvSpPr>
          <p:spPr bwMode="auto">
            <a:xfrm>
              <a:off x="6965778" y="2154843"/>
              <a:ext cx="1724922" cy="34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 80 Types</a:t>
              </a:r>
            </a:p>
          </p:txBody>
        </p:sp>
        <p:sp>
          <p:nvSpPr>
            <p:cNvPr id="56329" name="Text Box 9"/>
            <p:cNvSpPr txBox="1">
              <a:spLocks noChangeArrowheads="1"/>
            </p:cNvSpPr>
            <p:nvPr/>
          </p:nvSpPr>
          <p:spPr bwMode="auto">
            <a:xfrm>
              <a:off x="6947561" y="4705909"/>
              <a:ext cx="1726479" cy="788811"/>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chemeClr val="accent1">
                      <a:lumMod val="25000"/>
                    </a:schemeClr>
                  </a:solidFill>
                  <a:latin typeface="Myriad Pro" pitchFamily="34" charset="0"/>
                </a:rPr>
                <a:t>“Common” </a:t>
              </a:r>
              <a:br>
                <a:rPr lang="en-US" sz="1600" b="1" dirty="0">
                  <a:solidFill>
                    <a:schemeClr val="accent1">
                      <a:lumMod val="25000"/>
                    </a:schemeClr>
                  </a:solidFill>
                  <a:latin typeface="Myriad Pro" pitchFamily="34" charset="0"/>
                </a:rPr>
              </a:br>
              <a:r>
                <a:rPr lang="en-US" sz="1600" b="1" dirty="0">
                  <a:solidFill>
                    <a:schemeClr val="accent1">
                      <a:lumMod val="25000"/>
                    </a:schemeClr>
                  </a:solidFill>
                  <a:latin typeface="Myriad Pro" pitchFamily="34" charset="0"/>
                </a:rPr>
                <a:t>Hand and Foot </a:t>
              </a:r>
            </a:p>
            <a:p>
              <a:pPr algn="ctr" eaLnBrk="1" hangingPunct="1"/>
              <a:r>
                <a:rPr lang="en-US" sz="1600" b="1" dirty="0">
                  <a:solidFill>
                    <a:schemeClr val="accent1">
                      <a:lumMod val="25000"/>
                    </a:schemeClr>
                  </a:solidFill>
                  <a:latin typeface="Myriad Pro" pitchFamily="34" charset="0"/>
                </a:rPr>
                <a:t>Warts</a:t>
              </a:r>
            </a:p>
          </p:txBody>
        </p:sp>
        <p:sp>
          <p:nvSpPr>
            <p:cNvPr id="56330" name="Text Box 10"/>
            <p:cNvSpPr txBox="1">
              <a:spLocks noChangeArrowheads="1"/>
            </p:cNvSpPr>
            <p:nvPr/>
          </p:nvSpPr>
          <p:spPr bwMode="auto">
            <a:xfrm>
              <a:off x="495803" y="2158572"/>
              <a:ext cx="1456565" cy="34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rgbClr val="7030A0"/>
                  </a:solidFill>
                  <a:latin typeface="Myriad Pro" pitchFamily="34" charset="0"/>
                </a:rPr>
                <a:t>~40 Types </a:t>
              </a:r>
            </a:p>
          </p:txBody>
        </p:sp>
        <p:sp>
          <p:nvSpPr>
            <p:cNvPr id="56331" name="Text Box 11"/>
            <p:cNvSpPr txBox="1">
              <a:spLocks noChangeArrowheads="1"/>
            </p:cNvSpPr>
            <p:nvPr/>
          </p:nvSpPr>
          <p:spPr bwMode="auto">
            <a:xfrm>
              <a:off x="3449425" y="4705909"/>
              <a:ext cx="3067391" cy="788811"/>
            </a:xfrm>
            <a:prstGeom prst="roundRect">
              <a:avLst/>
            </a:prstGeom>
            <a:gradFill flip="none" rotWithShape="1">
              <a:gsLst>
                <a:gs pos="0">
                  <a:srgbClr val="B5E6F5">
                    <a:shade val="67500"/>
                    <a:satMod val="115000"/>
                  </a:srgbClr>
                </a:gs>
                <a:gs pos="100000">
                  <a:srgbClr val="B5E6F5">
                    <a:shade val="100000"/>
                    <a:satMod val="115000"/>
                  </a:srgbClr>
                </a:gs>
              </a:gsLst>
              <a:lin ang="16200000" scaled="1"/>
              <a:tileRect/>
            </a:gradFill>
            <a:ln w="28575">
              <a:solidFill>
                <a:srgbClr val="1993B9"/>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rgbClr val="13718F"/>
                  </a:solidFill>
                  <a:latin typeface="Myriad Pro" pitchFamily="34" charset="0"/>
                </a:rPr>
                <a:t>Genital Warts</a:t>
              </a:r>
            </a:p>
            <a:p>
              <a:pPr algn="ctr" eaLnBrk="1" hangingPunct="1"/>
              <a:r>
                <a:rPr lang="en-US" sz="1600" b="1" dirty="0">
                  <a:solidFill>
                    <a:srgbClr val="13718F"/>
                  </a:solidFill>
                  <a:latin typeface="Myriad Pro" pitchFamily="34" charset="0"/>
                </a:rPr>
                <a:t>Laryngeal Papillomas</a:t>
              </a:r>
            </a:p>
            <a:p>
              <a:pPr algn="ctr" eaLnBrk="1" hangingPunct="1"/>
              <a:r>
                <a:rPr lang="en-US" sz="1600" b="1" dirty="0">
                  <a:solidFill>
                    <a:srgbClr val="13718F"/>
                  </a:solidFill>
                  <a:latin typeface="Myriad Pro" pitchFamily="34" charset="0"/>
                </a:rPr>
                <a:t>Low Grade Cervical Disease</a:t>
              </a:r>
            </a:p>
          </p:txBody>
        </p:sp>
        <p:sp>
          <p:nvSpPr>
            <p:cNvPr id="56332" name="Text Box 12"/>
            <p:cNvSpPr txBox="1">
              <a:spLocks noChangeArrowheads="1"/>
            </p:cNvSpPr>
            <p:nvPr/>
          </p:nvSpPr>
          <p:spPr bwMode="auto">
            <a:xfrm>
              <a:off x="3294268" y="3548942"/>
              <a:ext cx="2978166" cy="554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solidFill>
                    <a:srgbClr val="13718F"/>
                  </a:solidFill>
                  <a:latin typeface="Myriad Pro" pitchFamily="34" charset="0"/>
                </a:rPr>
                <a:t>Low risk (non-oncogenic)</a:t>
              </a:r>
              <a:br>
                <a:rPr lang="en-US" b="1" dirty="0">
                  <a:solidFill>
                    <a:srgbClr val="13718F"/>
                  </a:solidFill>
                  <a:latin typeface="Myriad Pro" pitchFamily="34" charset="0"/>
                </a:rPr>
              </a:br>
              <a:r>
                <a:rPr lang="en-US" b="1" dirty="0">
                  <a:solidFill>
                    <a:srgbClr val="13718F"/>
                  </a:solidFill>
                  <a:latin typeface="Myriad Pro" pitchFamily="34" charset="0"/>
                </a:rPr>
                <a:t>HPV 6, 11 most common</a:t>
              </a:r>
            </a:p>
          </p:txBody>
        </p:sp>
        <p:sp>
          <p:nvSpPr>
            <p:cNvPr id="56333" name="Text Box 13"/>
            <p:cNvSpPr txBox="1">
              <a:spLocks noChangeArrowheads="1"/>
            </p:cNvSpPr>
            <p:nvPr/>
          </p:nvSpPr>
          <p:spPr bwMode="auto">
            <a:xfrm>
              <a:off x="304361" y="3548905"/>
              <a:ext cx="2989907" cy="554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solidFill>
                    <a:srgbClr val="C00000"/>
                  </a:solidFill>
                  <a:latin typeface="Myriad Pro" pitchFamily="34" charset="0"/>
                </a:rPr>
                <a:t>High risk (oncogenic)</a:t>
              </a:r>
              <a:br>
                <a:rPr lang="en-US" b="1" dirty="0">
                  <a:solidFill>
                    <a:srgbClr val="C00000"/>
                  </a:solidFill>
                  <a:latin typeface="Myriad Pro" pitchFamily="34" charset="0"/>
                </a:rPr>
              </a:br>
              <a:r>
                <a:rPr lang="en-US" b="1" dirty="0">
                  <a:solidFill>
                    <a:srgbClr val="C00000"/>
                  </a:solidFill>
                  <a:latin typeface="Myriad Pro" pitchFamily="34" charset="0"/>
                </a:rPr>
                <a:t>HPV 16, 18 most common</a:t>
              </a:r>
            </a:p>
          </p:txBody>
        </p:sp>
        <p:sp>
          <p:nvSpPr>
            <p:cNvPr id="56334" name="Text Box 14"/>
            <p:cNvSpPr txBox="1">
              <a:spLocks noChangeArrowheads="1"/>
            </p:cNvSpPr>
            <p:nvPr/>
          </p:nvSpPr>
          <p:spPr bwMode="auto">
            <a:xfrm>
              <a:off x="231346" y="4472187"/>
              <a:ext cx="3062922" cy="1256255"/>
            </a:xfrm>
            <a:prstGeom prst="roundRect">
              <a:avLst/>
            </a:prstGeom>
            <a:gradFill flip="none" rotWithShape="1">
              <a:gsLst>
                <a:gs pos="0">
                  <a:srgbClr val="F8A388"/>
                </a:gs>
                <a:gs pos="100000">
                  <a:srgbClr val="FFCAB9"/>
                </a:gs>
              </a:gsLst>
              <a:lin ang="16200000" scaled="1"/>
              <a:tileRect/>
            </a:gradFill>
            <a:ln w="28575">
              <a:solidFill>
                <a:srgbClr val="C7380B"/>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rgbClr val="C00000"/>
                  </a:solidFill>
                  <a:latin typeface="Myriad Pro" pitchFamily="34" charset="0"/>
                </a:rPr>
                <a:t>Cervical Cancer                Anogenital Cancers Oropharyngeal Cancer Cancer Precursors </a:t>
              </a:r>
            </a:p>
            <a:p>
              <a:pPr algn="ctr" eaLnBrk="1" hangingPunct="1"/>
              <a:r>
                <a:rPr lang="en-US" sz="1600" b="1" dirty="0">
                  <a:solidFill>
                    <a:srgbClr val="C00000"/>
                  </a:solidFill>
                  <a:latin typeface="Myriad Pro" pitchFamily="34" charset="0"/>
                </a:rPr>
                <a:t>Low Grade Cervical Disease</a:t>
              </a:r>
            </a:p>
          </p:txBody>
        </p:sp>
      </p:grpSp>
      <p:cxnSp>
        <p:nvCxnSpPr>
          <p:cNvPr id="3" name="Straight Arrow Connector 2"/>
          <p:cNvCxnSpPr>
            <a:stCxn id="56327" idx="2"/>
            <a:endCxn id="56329" idx="0"/>
          </p:cNvCxnSpPr>
          <p:nvPr/>
        </p:nvCxnSpPr>
        <p:spPr>
          <a:xfrm>
            <a:off x="6018427" y="2459593"/>
            <a:ext cx="1928700"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3834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9310"/>
            <a:ext cx="8229600" cy="3939381"/>
          </a:xfrm>
        </p:spPr>
        <p:txBody>
          <a:bodyPr anchor="ctr">
            <a:normAutofit fontScale="92500"/>
          </a:bodyPr>
          <a:lstStyle/>
          <a:p>
            <a:pPr marL="0" indent="0" algn="ctr">
              <a:buNone/>
            </a:pPr>
            <a:r>
              <a:rPr lang="en-US" sz="4400" b="0" dirty="0">
                <a:solidFill>
                  <a:srgbClr val="009DC4"/>
                </a:solidFill>
              </a:rPr>
              <a:t>Now that Sophia is 11, she is due for three </a:t>
            </a:r>
            <a:r>
              <a:rPr lang="en-US" sz="4400" b="0">
                <a:solidFill>
                  <a:srgbClr val="009DC4"/>
                </a:solidFill>
              </a:rPr>
              <a:t>vaccines today. </a:t>
            </a:r>
            <a:r>
              <a:rPr lang="en-US" sz="4400" b="0" dirty="0">
                <a:solidFill>
                  <a:srgbClr val="781D7E"/>
                </a:solidFill>
              </a:rPr>
              <a:t>These will help protect her from the infections that can cause meningitis, HPV cancers, and pertussis. </a:t>
            </a:r>
            <a:r>
              <a:rPr lang="en-US" sz="4400" b="0" dirty="0">
                <a:solidFill>
                  <a:srgbClr val="009DC4"/>
                </a:solidFill>
              </a:rPr>
              <a:t>We’ll give those shots at the end of the visit.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993462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Some Parents Need Reassurance</a:t>
            </a:r>
          </a:p>
        </p:txBody>
      </p:sp>
      <p:sp>
        <p:nvSpPr>
          <p:cNvPr id="3" name="Content Placeholder 2"/>
          <p:cNvSpPr>
            <a:spLocks noGrp="1"/>
          </p:cNvSpPr>
          <p:nvPr>
            <p:ph idx="1"/>
          </p:nvPr>
        </p:nvSpPr>
        <p:spPr/>
        <p:txBody>
          <a:bodyPr>
            <a:normAutofit/>
          </a:bodyPr>
          <a:lstStyle/>
          <a:p>
            <a:pPr>
              <a:spcBef>
                <a:spcPts val="600"/>
              </a:spcBef>
            </a:pPr>
            <a:r>
              <a:rPr lang="en-US" sz="2800" b="0" dirty="0">
                <a:solidFill>
                  <a:srgbClr val="5F5F5F"/>
                </a:solidFill>
              </a:rPr>
              <a:t>Many parents simply accept this bundled recommendation</a:t>
            </a:r>
          </a:p>
          <a:p>
            <a:pPr>
              <a:spcBef>
                <a:spcPts val="600"/>
              </a:spcBef>
            </a:pPr>
            <a:r>
              <a:rPr lang="en-US" sz="2800" b="0" dirty="0">
                <a:solidFill>
                  <a:srgbClr val="5F5F5F"/>
                </a:solidFill>
              </a:rPr>
              <a:t>Some parents may be interested in vaccinating, yet still have questions. Interpret a question as</a:t>
            </a:r>
            <a:br>
              <a:rPr lang="en-US" sz="2800" b="0" dirty="0">
                <a:solidFill>
                  <a:srgbClr val="5F5F5F"/>
                </a:solidFill>
              </a:rPr>
            </a:br>
            <a:r>
              <a:rPr lang="en-US" sz="2800" b="0" dirty="0">
                <a:solidFill>
                  <a:srgbClr val="1993B9"/>
                </a:solidFill>
              </a:rPr>
              <a:t>they need additional reassurance from YOU, </a:t>
            </a:r>
            <a:br>
              <a:rPr lang="en-US" sz="2800" b="0" dirty="0">
                <a:solidFill>
                  <a:srgbClr val="1993B9"/>
                </a:solidFill>
              </a:rPr>
            </a:br>
            <a:r>
              <a:rPr lang="en-US" sz="2800" b="0" dirty="0">
                <a:solidFill>
                  <a:srgbClr val="1993B9"/>
                </a:solidFill>
              </a:rPr>
              <a:t>the clinician they trust with their child’s health care</a:t>
            </a:r>
            <a:endParaRPr lang="en-US" sz="2800" b="0" dirty="0">
              <a:solidFill>
                <a:srgbClr val="5F5F5F"/>
              </a:solidFill>
            </a:endParaRPr>
          </a:p>
          <a:p>
            <a:pPr lvl="0">
              <a:spcBef>
                <a:spcPts val="600"/>
              </a:spcBef>
            </a:pPr>
            <a:r>
              <a:rPr lang="en-US" sz="2800" b="0" dirty="0">
                <a:solidFill>
                  <a:srgbClr val="5F5F5F"/>
                </a:solidFill>
              </a:rPr>
              <a:t>Ask parents about their main concern </a:t>
            </a:r>
            <a:br>
              <a:rPr lang="en-US" sz="2800" b="0" dirty="0">
                <a:solidFill>
                  <a:srgbClr val="5F5F5F"/>
                </a:solidFill>
              </a:rPr>
            </a:br>
            <a:r>
              <a:rPr lang="en-US" sz="2800" b="0" dirty="0">
                <a:solidFill>
                  <a:srgbClr val="5F5F5F"/>
                </a:solidFill>
              </a:rPr>
              <a:t>(be sure you are addressing their real concern)</a:t>
            </a:r>
          </a:p>
        </p:txBody>
      </p:sp>
      <p:sp>
        <p:nvSpPr>
          <p:cNvPr id="5" name="Text Placeholder 5"/>
          <p:cNvSpPr txBox="1">
            <a:spLocks/>
          </p:cNvSpPr>
          <p:nvPr/>
        </p:nvSpPr>
        <p:spPr bwMode="auto">
          <a:xfrm>
            <a:off x="0" y="66294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Unpublished CDC data, 2013.</a:t>
            </a:r>
          </a:p>
        </p:txBody>
      </p:sp>
    </p:spTree>
    <p:extLst>
      <p:ext uri="{BB962C8B-B14F-4D97-AF65-F5344CB8AC3E}">
        <p14:creationId xmlns:p14="http://schemas.microsoft.com/office/powerpoint/2010/main" val="1895975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5400" i="1" dirty="0">
                <a:solidFill>
                  <a:srgbClr val="DA401F"/>
                </a:solidFill>
              </a:rPr>
              <a:t>Why does my child need HPV vaccine?</a:t>
            </a:r>
          </a:p>
        </p:txBody>
      </p:sp>
    </p:spTree>
    <p:extLst>
      <p:ext uri="{BB962C8B-B14F-4D97-AF65-F5344CB8AC3E}">
        <p14:creationId xmlns:p14="http://schemas.microsoft.com/office/powerpoint/2010/main" val="3509913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9310"/>
            <a:ext cx="8229600" cy="3939381"/>
          </a:xfrm>
        </p:spPr>
        <p:txBody>
          <a:bodyPr anchor="ctr">
            <a:normAutofit/>
          </a:bodyPr>
          <a:lstStyle/>
          <a:p>
            <a:pPr marL="0" indent="0" algn="ctr">
              <a:buNone/>
            </a:pPr>
            <a:r>
              <a:rPr lang="en-US" sz="4400" b="0" dirty="0">
                <a:solidFill>
                  <a:srgbClr val="009DC4"/>
                </a:solidFill>
              </a:rPr>
              <a:t>HPV vaccination is important because it prevents cancer. </a:t>
            </a:r>
            <a:br>
              <a:rPr lang="en-US" sz="4400" b="0" dirty="0">
                <a:solidFill>
                  <a:srgbClr val="009DC4"/>
                </a:solidFill>
              </a:rPr>
            </a:br>
            <a:r>
              <a:rPr lang="en-US" sz="4400" b="0" dirty="0">
                <a:solidFill>
                  <a:srgbClr val="781D7E"/>
                </a:solidFill>
              </a:rPr>
              <a:t>That’s why I’m recommending that your child start the HPV vaccine series today.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189855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5400" i="1" dirty="0">
                <a:solidFill>
                  <a:srgbClr val="DA401F"/>
                </a:solidFill>
              </a:rPr>
              <a:t>What cancers are caused by HPV infection?</a:t>
            </a:r>
          </a:p>
        </p:txBody>
      </p:sp>
    </p:spTree>
    <p:extLst>
      <p:ext uri="{BB962C8B-B14F-4D97-AF65-F5344CB8AC3E}">
        <p14:creationId xmlns:p14="http://schemas.microsoft.com/office/powerpoint/2010/main" val="2089878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47700"/>
            <a:ext cx="8686800" cy="5562600"/>
          </a:xfrm>
        </p:spPr>
        <p:txBody>
          <a:bodyPr anchor="ctr">
            <a:normAutofit/>
          </a:bodyPr>
          <a:lstStyle/>
          <a:p>
            <a:pPr marL="0" indent="0" algn="ctr">
              <a:buNone/>
            </a:pPr>
            <a:r>
              <a:rPr lang="en-US" sz="3600" b="0" dirty="0">
                <a:solidFill>
                  <a:srgbClr val="009DC4"/>
                </a:solidFill>
              </a:rPr>
              <a:t>Certain HPV types can cause cancer of the cervix, vagina, and vulva in females, cancer of the penis in men, and in both females and males, cancers of the anus and the throat. </a:t>
            </a:r>
          </a:p>
          <a:p>
            <a:pPr marL="0" indent="0" algn="ctr">
              <a:buNone/>
            </a:pPr>
            <a:r>
              <a:rPr lang="en-US" sz="3600" b="0" dirty="0">
                <a:solidFill>
                  <a:srgbClr val="781D7E"/>
                </a:solidFill>
              </a:rPr>
              <a:t>We can help prevent infection with the HPV types that cause these cancers by starting the HPV vaccine series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531034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i="1" dirty="0">
                <a:solidFill>
                  <a:srgbClr val="DA401F"/>
                </a:solidFill>
              </a:rPr>
              <a:t>Is my child really at risk for HPV?</a:t>
            </a:r>
          </a:p>
        </p:txBody>
      </p:sp>
    </p:spTree>
    <p:extLst>
      <p:ext uri="{BB962C8B-B14F-4D97-AF65-F5344CB8AC3E}">
        <p14:creationId xmlns:p14="http://schemas.microsoft.com/office/powerpoint/2010/main" val="1915775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rmAutofit/>
          </a:bodyPr>
          <a:lstStyle/>
          <a:p>
            <a:pPr marL="0" indent="0" algn="ctr">
              <a:buNone/>
            </a:pPr>
            <a:r>
              <a:rPr lang="en-US" sz="4400" b="0" dirty="0">
                <a:solidFill>
                  <a:srgbClr val="009DC4"/>
                </a:solidFill>
              </a:rPr>
              <a:t>HPV is a very common and widespread virus that infects both females and males. </a:t>
            </a:r>
            <a:r>
              <a:rPr lang="en-US" sz="4400" b="0" dirty="0">
                <a:solidFill>
                  <a:srgbClr val="781D7E"/>
                </a:solidFill>
              </a:rPr>
              <a:t>We can help protect your child from the cancers and diseases caused by the virus by starting HPV vaccination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688380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i="1" dirty="0">
                <a:solidFill>
                  <a:srgbClr val="DA401F"/>
                </a:solidFill>
              </a:rPr>
              <a:t>Why at 11 or 12 years old?</a:t>
            </a:r>
          </a:p>
        </p:txBody>
      </p:sp>
    </p:spTree>
    <p:extLst>
      <p:ext uri="{BB962C8B-B14F-4D97-AF65-F5344CB8AC3E}">
        <p14:creationId xmlns:p14="http://schemas.microsoft.com/office/powerpoint/2010/main" val="2916460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6"/>
            <a:ext cx="8229600" cy="1143000"/>
          </a:xfrm>
        </p:spPr>
        <p:txBody>
          <a:bodyPr>
            <a:normAutofit fontScale="90000"/>
          </a:bodyPr>
          <a:lstStyle/>
          <a:p>
            <a:r>
              <a:rPr lang="en-US" b="1" dirty="0">
                <a:solidFill>
                  <a:srgbClr val="1993B9"/>
                </a:solidFill>
              </a:rPr>
              <a:t>When do we put our seat belts on?</a:t>
            </a:r>
          </a:p>
        </p:txBody>
      </p:sp>
      <p:sp>
        <p:nvSpPr>
          <p:cNvPr id="9" name="TextBox 8"/>
          <p:cNvSpPr txBox="1"/>
          <p:nvPr/>
        </p:nvSpPr>
        <p:spPr>
          <a:xfrm>
            <a:off x="0" y="6626423"/>
            <a:ext cx="5867400" cy="23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spcBef>
                <a:spcPct val="20000"/>
              </a:spcBef>
              <a:buClr>
                <a:srgbClr val="EA5F00"/>
              </a:buClr>
              <a:buFont typeface="Wingdings" pitchFamily="2" charset="2"/>
              <a:buNone/>
              <a:defRPr sz="1400">
                <a:solidFill>
                  <a:schemeClr val="accent1">
                    <a:lumMod val="50000"/>
                  </a:schemeClr>
                </a:solidFill>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sz="1200" dirty="0" err="1"/>
              <a:t>Temte</a:t>
            </a:r>
            <a:r>
              <a:rPr lang="en-US" sz="1200" dirty="0"/>
              <a:t> JL. Pediatrics 2014.</a:t>
            </a:r>
          </a:p>
        </p:txBody>
      </p:sp>
      <p:sp>
        <p:nvSpPr>
          <p:cNvPr id="14" name="Content Placeholder 8"/>
          <p:cNvSpPr>
            <a:spLocks noGrp="1"/>
          </p:cNvSpPr>
          <p:nvPr>
            <p:ph sz="quarter" idx="4294967295"/>
          </p:nvPr>
        </p:nvSpPr>
        <p:spPr>
          <a:xfrm>
            <a:off x="609600" y="1752600"/>
            <a:ext cx="5029200" cy="3951288"/>
          </a:xfrm>
          <a:prstGeom prst="rect">
            <a:avLst/>
          </a:prstGeom>
        </p:spPr>
        <p:txBody>
          <a:bodyPr vert="horz" lIns="91440" tIns="45720" rIns="91440" bIns="45720" rtlCol="0">
            <a:normAutofit/>
          </a:bodyPr>
          <a:lstStyle/>
          <a:p>
            <a:pPr marL="457200" lvl="1" indent="-457200">
              <a:lnSpc>
                <a:spcPct val="200000"/>
              </a:lnSpc>
              <a:buSzPct val="110000"/>
              <a:buFont typeface="+mj-lt"/>
              <a:buAutoNum type="alphaUcPeriod"/>
            </a:pPr>
            <a:r>
              <a:rPr lang="en-US" sz="3600" b="0" dirty="0"/>
              <a:t>Before turning on car</a:t>
            </a:r>
          </a:p>
          <a:p>
            <a:pPr marL="457200" lvl="1" indent="-457200">
              <a:lnSpc>
                <a:spcPct val="200000"/>
              </a:lnSpc>
              <a:buSzPct val="110000"/>
              <a:buFont typeface="+mj-lt"/>
              <a:buAutoNum type="alphaUcPeriod"/>
            </a:pPr>
            <a:r>
              <a:rPr lang="en-US" sz="3600" b="0" dirty="0"/>
              <a:t>When leaving driveway</a:t>
            </a:r>
          </a:p>
          <a:p>
            <a:pPr marL="457200" lvl="1" indent="-457200">
              <a:lnSpc>
                <a:spcPct val="200000"/>
              </a:lnSpc>
              <a:buSzPct val="110000"/>
              <a:buFont typeface="+mj-lt"/>
              <a:buAutoNum type="alphaUcPeriod"/>
            </a:pPr>
            <a:r>
              <a:rPr lang="en-US" sz="3600" b="0" dirty="0"/>
              <a:t>After a near accident</a:t>
            </a:r>
          </a:p>
          <a:p>
            <a:endParaRPr lang="en-US" sz="4400" dirty="0">
              <a:solidFill>
                <a:schemeClr val="accent4">
                  <a:lumMod val="50000"/>
                </a:schemeClr>
              </a:solidFill>
            </a:endParaRPr>
          </a:p>
        </p:txBody>
      </p:sp>
      <p:pic>
        <p:nvPicPr>
          <p:cNvPr id="7" name="Picture 6"/>
          <p:cNvPicPr>
            <a:picLocks noChangeAspect="1"/>
          </p:cNvPicPr>
          <p:nvPr/>
        </p:nvPicPr>
        <p:blipFill>
          <a:blip r:embed="rId3"/>
          <a:stretch>
            <a:fillRect/>
          </a:stretch>
        </p:blipFill>
        <p:spPr>
          <a:xfrm>
            <a:off x="5867400" y="1808530"/>
            <a:ext cx="2514600" cy="3839428"/>
          </a:xfrm>
          <a:prstGeom prst="rect">
            <a:avLst/>
          </a:prstGeom>
        </p:spPr>
      </p:pic>
    </p:spTree>
    <p:extLst>
      <p:ext uri="{BB962C8B-B14F-4D97-AF65-F5344CB8AC3E}">
        <p14:creationId xmlns:p14="http://schemas.microsoft.com/office/powerpoint/2010/main" val="26001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HPV Infection</a:t>
            </a:r>
          </a:p>
        </p:txBody>
      </p:sp>
      <p:sp>
        <p:nvSpPr>
          <p:cNvPr id="3" name="Content Placeholder 2"/>
          <p:cNvSpPr>
            <a:spLocks noGrp="1"/>
          </p:cNvSpPr>
          <p:nvPr>
            <p:ph idx="1"/>
          </p:nvPr>
        </p:nvSpPr>
        <p:spPr/>
        <p:txBody>
          <a:bodyPr>
            <a:normAutofit fontScale="85000" lnSpcReduction="20000"/>
          </a:bodyPr>
          <a:lstStyle/>
          <a:p>
            <a:pPr>
              <a:lnSpc>
                <a:spcPct val="120000"/>
              </a:lnSpc>
              <a:spcBef>
                <a:spcPts val="600"/>
              </a:spcBef>
            </a:pPr>
            <a:r>
              <a:rPr lang="en-US" sz="3600" dirty="0"/>
              <a:t>Most females and males will be infected with at least one type of mucosal HPV at some point in their lives</a:t>
            </a:r>
          </a:p>
          <a:p>
            <a:pPr lvl="1">
              <a:lnSpc>
                <a:spcPct val="120000"/>
              </a:lnSpc>
              <a:spcBef>
                <a:spcPts val="600"/>
              </a:spcBef>
            </a:pPr>
            <a:r>
              <a:rPr lang="en-US" sz="2900" b="0" dirty="0"/>
              <a:t>Estimated 79 million Americans currently infected </a:t>
            </a:r>
          </a:p>
          <a:p>
            <a:pPr lvl="1">
              <a:lnSpc>
                <a:spcPct val="120000"/>
              </a:lnSpc>
              <a:spcBef>
                <a:spcPts val="600"/>
              </a:spcBef>
            </a:pPr>
            <a:r>
              <a:rPr lang="en-US" sz="2900" b="0" dirty="0"/>
              <a:t>14 million new infections/year in the US</a:t>
            </a:r>
          </a:p>
          <a:p>
            <a:pPr lvl="1">
              <a:lnSpc>
                <a:spcPct val="120000"/>
              </a:lnSpc>
              <a:spcBef>
                <a:spcPts val="600"/>
              </a:spcBef>
            </a:pPr>
            <a:r>
              <a:rPr lang="en-US" sz="2900" b="0" dirty="0"/>
              <a:t>HPV infection is most common in people in their teens and early 20s</a:t>
            </a:r>
          </a:p>
          <a:p>
            <a:pPr>
              <a:lnSpc>
                <a:spcPct val="120000"/>
              </a:lnSpc>
              <a:spcBef>
                <a:spcPts val="600"/>
              </a:spcBef>
            </a:pPr>
            <a:r>
              <a:rPr lang="en-US" sz="3600" dirty="0"/>
              <a:t>Most people will never know that they have been infected</a:t>
            </a:r>
          </a:p>
        </p:txBody>
      </p:sp>
      <p:sp>
        <p:nvSpPr>
          <p:cNvPr id="4" name="TextBox 2"/>
          <p:cNvSpPr txBox="1">
            <a:spLocks noChangeArrowheads="1"/>
          </p:cNvSpPr>
          <p:nvPr/>
        </p:nvSpPr>
        <p:spPr bwMode="auto">
          <a:xfrm>
            <a:off x="0" y="6550223"/>
            <a:ext cx="2605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b-NO" sz="1200" dirty="0">
                <a:solidFill>
                  <a:schemeClr val="accent1">
                    <a:lumMod val="50000"/>
                  </a:schemeClr>
                </a:solidFill>
                <a:latin typeface="+mn-lt"/>
              </a:rPr>
              <a:t>Satterwhite et al. Sex Transm Dis. 2013</a:t>
            </a:r>
            <a:endParaRPr lang="en-GB" sz="1200" dirty="0">
              <a:solidFill>
                <a:schemeClr val="accent1">
                  <a:lumMod val="50000"/>
                </a:schemeClr>
              </a:solidFill>
              <a:latin typeface="+mn-lt"/>
            </a:endParaRPr>
          </a:p>
        </p:txBody>
      </p:sp>
    </p:spTree>
    <p:extLst>
      <p:ext uri="{BB962C8B-B14F-4D97-AF65-F5344CB8AC3E}">
        <p14:creationId xmlns:p14="http://schemas.microsoft.com/office/powerpoint/2010/main" val="624239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Autofit/>
          </a:bodyPr>
          <a:lstStyle/>
          <a:p>
            <a:pPr marL="0" indent="0" algn="ctr">
              <a:buNone/>
            </a:pPr>
            <a:r>
              <a:rPr lang="en-US" b="0" dirty="0">
                <a:solidFill>
                  <a:srgbClr val="92D050"/>
                </a:solidFill>
              </a:rPr>
              <a:t>As with all vaccine-preventable diseases, we want to protect your child early. If we start now, it’s one less thing for you to worry about. </a:t>
            </a:r>
          </a:p>
          <a:p>
            <a:pPr marL="0" indent="0" algn="ctr">
              <a:buNone/>
            </a:pPr>
            <a:r>
              <a:rPr lang="en-US" b="0" dirty="0">
                <a:solidFill>
                  <a:srgbClr val="009DC4"/>
                </a:solidFill>
              </a:rPr>
              <a:t>Also, your child will only need two shots of HPV vaccine at this age. If you wait until 15, your child will need three shots. </a:t>
            </a:r>
          </a:p>
          <a:p>
            <a:pPr marL="0" indent="0" algn="ctr">
              <a:buNone/>
            </a:pPr>
            <a:r>
              <a:rPr lang="en-US" b="0" dirty="0">
                <a:solidFill>
                  <a:srgbClr val="7030A0"/>
                </a:solidFill>
              </a:rPr>
              <a:t>We’ll give the first shot today and then you’ll need to bring your child back in 6 to 12 months from now for the second shot.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739950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2400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I’m just worried that my child will perceive this as a green light to have S-E-X.</a:t>
            </a:r>
            <a:endParaRPr lang="en-US" sz="5400" i="1" dirty="0">
              <a:solidFill>
                <a:srgbClr val="DA401F"/>
              </a:solidFill>
            </a:endParaRPr>
          </a:p>
        </p:txBody>
      </p:sp>
    </p:spTree>
    <p:extLst>
      <p:ext uri="{BB962C8B-B14F-4D97-AF65-F5344CB8AC3E}">
        <p14:creationId xmlns:p14="http://schemas.microsoft.com/office/powerpoint/2010/main" val="4276881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4000" b="0" dirty="0">
                <a:solidFill>
                  <a:srgbClr val="009DC4"/>
                </a:solidFill>
              </a:rPr>
              <a:t>Numerous research studies have shown that getting the HPV vaccine does not make kids more likely to be sexually active or start having sex at a younger age. </a:t>
            </a:r>
            <a:r>
              <a:rPr lang="en-US" sz="4000" b="0" dirty="0">
                <a:solidFill>
                  <a:srgbClr val="7030A0"/>
                </a:solidFill>
              </a:rPr>
              <a:t>Starting the HPV vaccine series today will give your child the best protection possible for the future.</a:t>
            </a:r>
            <a:endParaRPr lang="en-US" sz="4000" b="0" dirty="0">
              <a:solidFill>
                <a:srgbClr val="781D7E"/>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761068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“How long can we wait and still give just two doses?”</a:t>
            </a:r>
            <a:endParaRPr lang="en-US" sz="5400" i="1" dirty="0">
              <a:solidFill>
                <a:srgbClr val="DA401F"/>
              </a:solidFill>
            </a:endParaRPr>
          </a:p>
        </p:txBody>
      </p:sp>
    </p:spTree>
    <p:extLst>
      <p:ext uri="{BB962C8B-B14F-4D97-AF65-F5344CB8AC3E}">
        <p14:creationId xmlns:p14="http://schemas.microsoft.com/office/powerpoint/2010/main" val="1990633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3440"/>
            <a:ext cx="8229600" cy="4836160"/>
          </a:xfrm>
        </p:spPr>
        <p:txBody>
          <a:bodyPr anchor="ctr">
            <a:noAutofit/>
          </a:bodyPr>
          <a:lstStyle/>
          <a:p>
            <a:pPr marL="0" indent="0" algn="ctr">
              <a:buNone/>
            </a:pPr>
            <a:r>
              <a:rPr lang="en-US" sz="3400" dirty="0">
                <a:solidFill>
                  <a:srgbClr val="92D050"/>
                </a:solidFill>
              </a:rPr>
              <a:t>The two-dose schedule is recommended if the series is started before the 15th birthday.</a:t>
            </a:r>
          </a:p>
          <a:p>
            <a:pPr marL="0" indent="0" algn="ctr">
              <a:lnSpc>
                <a:spcPct val="90000"/>
              </a:lnSpc>
              <a:buNone/>
            </a:pPr>
            <a:r>
              <a:rPr lang="en-US" sz="3400" dirty="0">
                <a:solidFill>
                  <a:srgbClr val="009DC4"/>
                </a:solidFill>
              </a:rPr>
              <a:t>However, I don’t recommend waiting to give this cancer-preventing vaccine. As children get older and have busier schedules, it becomes more difficult to get them back in. </a:t>
            </a:r>
          </a:p>
          <a:p>
            <a:pPr marL="0" indent="0" algn="ctr">
              <a:buNone/>
            </a:pPr>
            <a:r>
              <a:rPr lang="en-US" sz="3400" dirty="0">
                <a:solidFill>
                  <a:srgbClr val="7030A0"/>
                </a:solidFill>
              </a:rPr>
              <a:t>I’d feel best if we started the series today to get your child protected as soon as possible.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331408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fontScale="92500"/>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 have some concerns about the safety of the vaccine—I keep reading things online that says HPV vaccination isn’t safe.</a:t>
            </a:r>
          </a:p>
          <a:p>
            <a:pPr marL="0" indent="0" algn="ctr">
              <a:buNone/>
            </a:pPr>
            <a:r>
              <a:rPr lang="en-US" sz="5400" i="1" dirty="0">
                <a:solidFill>
                  <a:srgbClr val="DA401F"/>
                </a:solidFill>
              </a:rPr>
              <a:t>Do you really know if it’s safe?</a:t>
            </a:r>
          </a:p>
        </p:txBody>
      </p:sp>
    </p:spTree>
    <p:extLst>
      <p:ext uri="{BB962C8B-B14F-4D97-AF65-F5344CB8AC3E}">
        <p14:creationId xmlns:p14="http://schemas.microsoft.com/office/powerpoint/2010/main" val="677514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609600"/>
            <a:ext cx="8915400" cy="5562600"/>
          </a:xfrm>
        </p:spPr>
        <p:txBody>
          <a:bodyPr anchor="ctr">
            <a:noAutofit/>
          </a:bodyPr>
          <a:lstStyle/>
          <a:p>
            <a:pPr marL="0" indent="0" algn="ctr">
              <a:spcBef>
                <a:spcPts val="0"/>
              </a:spcBef>
              <a:buNone/>
            </a:pPr>
            <a:r>
              <a:rPr lang="en-US" sz="3800" b="0" dirty="0">
                <a:solidFill>
                  <a:srgbClr val="92D050"/>
                </a:solidFill>
              </a:rPr>
              <a:t>I know there are stories in the media and online about vaccines, and I can see how that could concern you. </a:t>
            </a:r>
          </a:p>
          <a:p>
            <a:pPr marL="0" indent="0" algn="ctr">
              <a:spcBef>
                <a:spcPts val="0"/>
              </a:spcBef>
              <a:buNone/>
            </a:pPr>
            <a:r>
              <a:rPr lang="en-US" sz="3800" b="0" dirty="0">
                <a:solidFill>
                  <a:srgbClr val="00B0F0"/>
                </a:solidFill>
              </a:rPr>
              <a:t>However, I want you to know that HPV vaccine has been carefully studied for many years by medical and scientific experts. </a:t>
            </a:r>
          </a:p>
          <a:p>
            <a:pPr marL="0" indent="0" algn="ctr">
              <a:spcBef>
                <a:spcPts val="0"/>
              </a:spcBef>
              <a:buNone/>
            </a:pPr>
            <a:r>
              <a:rPr lang="en-US" sz="3800" b="0" dirty="0">
                <a:solidFill>
                  <a:srgbClr val="781D7E"/>
                </a:solidFill>
              </a:rPr>
              <a:t>Based on all of the data, I believe HPV vaccine is very safe.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047076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609600"/>
            <a:ext cx="8915400" cy="5562600"/>
          </a:xfrm>
        </p:spPr>
        <p:txBody>
          <a:bodyPr anchor="ctr">
            <a:noAutofit/>
          </a:bodyPr>
          <a:lstStyle/>
          <a:p>
            <a:pPr marL="0" indent="0" algn="ctr">
              <a:spcBef>
                <a:spcPts val="0"/>
              </a:spcBef>
              <a:buNone/>
            </a:pPr>
            <a:r>
              <a:rPr lang="en-US" sz="3600" b="0" dirty="0">
                <a:solidFill>
                  <a:srgbClr val="92D050"/>
                </a:solidFill>
              </a:rPr>
              <a:t>Vaccines, like any medication, can cause side effects. With HPV vaccination this could include pain, swelling, and/or redness where the shot is given, or possibly headache. </a:t>
            </a:r>
            <a:r>
              <a:rPr lang="en-US" sz="3600" b="0" dirty="0">
                <a:solidFill>
                  <a:srgbClr val="009DC4"/>
                </a:solidFill>
              </a:rPr>
              <a:t>Sometimes kids faint when they get shots and they could be injured if they fall from fainting. </a:t>
            </a:r>
            <a:r>
              <a:rPr lang="en-US" sz="3600" b="0" dirty="0">
                <a:solidFill>
                  <a:srgbClr val="781D7E"/>
                </a:solidFill>
              </a:rPr>
              <a:t>We’ll protect your child by having them stay seated after the shot.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799057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Could HPV vaccine cause my child to have problems with… ?</a:t>
            </a:r>
            <a:endParaRPr lang="en-US" sz="5400" i="1" dirty="0">
              <a:solidFill>
                <a:srgbClr val="DA401F"/>
              </a:solidFill>
            </a:endParaRPr>
          </a:p>
        </p:txBody>
      </p:sp>
    </p:spTree>
    <p:extLst>
      <p:ext uri="{BB962C8B-B14F-4D97-AF65-F5344CB8AC3E}">
        <p14:creationId xmlns:p14="http://schemas.microsoft.com/office/powerpoint/2010/main" val="1112096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3600" b="0" dirty="0">
                <a:solidFill>
                  <a:srgbClr val="92D050"/>
                </a:solidFill>
              </a:rPr>
              <a:t>There is no data available to suggest that HPV vaccine will affect future fertility. </a:t>
            </a:r>
          </a:p>
          <a:p>
            <a:pPr marL="0" indent="0" algn="ctr">
              <a:spcBef>
                <a:spcPts val="0"/>
              </a:spcBef>
              <a:buNone/>
            </a:pPr>
            <a:r>
              <a:rPr lang="en-US" sz="3600" b="0" dirty="0">
                <a:solidFill>
                  <a:srgbClr val="009DC4"/>
                </a:solidFill>
              </a:rPr>
              <a:t>However, women who develop cervical cancer could require treatment that would limit their ability to have children. </a:t>
            </a:r>
          </a:p>
          <a:p>
            <a:pPr marL="0" indent="0" algn="ctr">
              <a:spcBef>
                <a:spcPts val="0"/>
              </a:spcBef>
              <a:buNone/>
            </a:pPr>
            <a:r>
              <a:rPr lang="en-US" sz="3600" b="0" dirty="0">
                <a:solidFill>
                  <a:srgbClr val="781D7E"/>
                </a:solidFill>
              </a:rPr>
              <a:t>Starting the HPV vaccine series today could prevent that from happening and protect your daughter’s ability to bear children.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19427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chor="ctr">
            <a:noAutofit/>
          </a:bodyPr>
          <a:lstStyle/>
          <a:p>
            <a:r>
              <a:rPr lang="en-US" sz="3200" dirty="0"/>
              <a:t>Cancers Caused by HPV per Year, U.S., 2009-2013</a:t>
            </a:r>
          </a:p>
        </p:txBody>
      </p:sp>
      <p:graphicFrame>
        <p:nvGraphicFramePr>
          <p:cNvPr id="5" name="Table 4"/>
          <p:cNvGraphicFramePr>
            <a:graphicFrameLocks noGrp="1"/>
          </p:cNvGraphicFramePr>
          <p:nvPr>
            <p:extLst/>
          </p:nvPr>
        </p:nvGraphicFramePr>
        <p:xfrm>
          <a:off x="571500" y="1066800"/>
          <a:ext cx="7886700" cy="4825704"/>
        </p:xfrm>
        <a:graphic>
          <a:graphicData uri="http://schemas.openxmlformats.org/drawingml/2006/table">
            <a:tbl>
              <a:tblPr firstRow="1" firstCol="1" bandRow="1"/>
              <a:tblGrid>
                <a:gridCol w="1577340">
                  <a:extLst>
                    <a:ext uri="{9D8B030D-6E8A-4147-A177-3AD203B41FA5}">
                      <a16:colId xmlns:a16="http://schemas.microsoft.com/office/drawing/2014/main" xmlns="" val="20000"/>
                    </a:ext>
                  </a:extLst>
                </a:gridCol>
                <a:gridCol w="1577340">
                  <a:extLst>
                    <a:ext uri="{9D8B030D-6E8A-4147-A177-3AD203B41FA5}">
                      <a16:colId xmlns:a16="http://schemas.microsoft.com/office/drawing/2014/main" xmlns="" val="20001"/>
                    </a:ext>
                  </a:extLst>
                </a:gridCol>
                <a:gridCol w="1577340">
                  <a:extLst>
                    <a:ext uri="{9D8B030D-6E8A-4147-A177-3AD203B41FA5}">
                      <a16:colId xmlns:a16="http://schemas.microsoft.com/office/drawing/2014/main" xmlns="" val="20002"/>
                    </a:ext>
                  </a:extLst>
                </a:gridCol>
                <a:gridCol w="1577340">
                  <a:extLst>
                    <a:ext uri="{9D8B030D-6E8A-4147-A177-3AD203B41FA5}">
                      <a16:colId xmlns:a16="http://schemas.microsoft.com/office/drawing/2014/main" xmlns="" val="20003"/>
                    </a:ext>
                  </a:extLst>
                </a:gridCol>
                <a:gridCol w="1577340">
                  <a:extLst>
                    <a:ext uri="{9D8B030D-6E8A-4147-A177-3AD203B41FA5}">
                      <a16:colId xmlns:a16="http://schemas.microsoft.com/office/drawing/2014/main" xmlns="" val="20004"/>
                    </a:ext>
                  </a:extLst>
                </a:gridCol>
              </a:tblGrid>
              <a:tr h="743284">
                <a:tc rowSpan="2">
                  <a:txBody>
                    <a:bodyPr/>
                    <a:lstStyle/>
                    <a:p>
                      <a:pPr marL="0" marR="0" algn="ctr">
                        <a:lnSpc>
                          <a:spcPct val="115000"/>
                        </a:lnSpc>
                        <a:spcBef>
                          <a:spcPts val="0"/>
                        </a:spcBef>
                        <a:spcAft>
                          <a:spcPts val="0"/>
                        </a:spcAft>
                      </a:pPr>
                      <a:r>
                        <a:rPr lang="en-US" sz="2000" b="1" dirty="0">
                          <a:effectLst/>
                          <a:latin typeface="Calibri"/>
                          <a:ea typeface="Times New Roman"/>
                          <a:cs typeface="Times New Roman"/>
                        </a:rPr>
                        <a:t> Cancer site</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6BAE6"/>
                    </a:solidFill>
                  </a:tcPr>
                </a:tc>
                <a:tc rowSpan="2">
                  <a:txBody>
                    <a:bodyPr/>
                    <a:lstStyle/>
                    <a:p>
                      <a:pPr marL="0" marR="0" algn="ctr">
                        <a:lnSpc>
                          <a:spcPct val="100000"/>
                        </a:lnSpc>
                        <a:spcBef>
                          <a:spcPts val="0"/>
                        </a:spcBef>
                        <a:spcAft>
                          <a:spcPts val="0"/>
                        </a:spcAft>
                      </a:pPr>
                      <a:r>
                        <a:rPr lang="en-US" sz="2000" b="1" dirty="0">
                          <a:effectLst/>
                        </a:rPr>
                        <a:t>Percentage probably caused by any HPV type</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6BAE6"/>
                    </a:solidFill>
                  </a:tcPr>
                </a:tc>
                <a:tc gridSpan="3">
                  <a:txBody>
                    <a:bodyPr/>
                    <a:lstStyle/>
                    <a:p>
                      <a:pPr marL="0" marR="0" algn="ctr">
                        <a:lnSpc>
                          <a:spcPct val="100000"/>
                        </a:lnSpc>
                        <a:spcBef>
                          <a:spcPts val="0"/>
                        </a:spcBef>
                        <a:spcAft>
                          <a:spcPts val="0"/>
                        </a:spcAft>
                      </a:pPr>
                      <a:r>
                        <a:rPr lang="en-US" sz="2000" b="1" dirty="0">
                          <a:effectLst/>
                        </a:rPr>
                        <a:t>Number probably caused by any HPV type</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BA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50813">
                <a:tc vMerge="1">
                  <a:txBody>
                    <a:bodyPr/>
                    <a:lstStyle/>
                    <a:p>
                      <a:endParaRPr 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effectLst/>
                        <a:latin typeface="+mn-lt"/>
                        <a:ea typeface="Calibri"/>
                        <a:cs typeface="Times New Roman"/>
                      </a:endParaRPr>
                    </a:p>
                  </a:txBody>
                  <a:tcPr anchor="ctr"/>
                </a:tc>
                <a:tc>
                  <a:txBody>
                    <a:bodyPr/>
                    <a:lstStyle/>
                    <a:p>
                      <a:pPr marL="0" marR="0" algn="ctr">
                        <a:lnSpc>
                          <a:spcPct val="115000"/>
                        </a:lnSpc>
                        <a:spcBef>
                          <a:spcPts val="0"/>
                        </a:spcBef>
                        <a:spcAft>
                          <a:spcPts val="0"/>
                        </a:spcAft>
                      </a:pPr>
                      <a:r>
                        <a:rPr lang="en-US" sz="2000" b="1" dirty="0">
                          <a:solidFill>
                            <a:srgbClr val="E05406"/>
                          </a:solidFill>
                          <a:effectLst/>
                          <a:latin typeface="Calibri"/>
                          <a:ea typeface="Times New Roman"/>
                          <a:cs typeface="Times New Roman"/>
                        </a:rPr>
                        <a:t>Female </a:t>
                      </a:r>
                      <a:endParaRPr lang="en-US" sz="2000" b="1" dirty="0">
                        <a:solidFill>
                          <a:srgbClr val="E05406"/>
                        </a:solidFill>
                        <a:effectLst/>
                        <a:latin typeface="Calibri"/>
                        <a:ea typeface="Calibri"/>
                        <a:cs typeface="Times New Roman"/>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2000" b="1" dirty="0">
                          <a:solidFill>
                            <a:srgbClr val="0070C0"/>
                          </a:solidFill>
                          <a:effectLst/>
                          <a:latin typeface="Calibri"/>
                          <a:ea typeface="Times New Roman"/>
                          <a:cs typeface="Times New Roman"/>
                        </a:rPr>
                        <a:t>Male </a:t>
                      </a:r>
                      <a:endParaRPr lang="en-US" sz="2000" b="1"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Both Sexes</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0001"/>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Cervix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91%</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10,600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10,600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xmlns="" val="10002"/>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Vagina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75%</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600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Vulva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69%</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2,500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2,500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xmlns="" val="10004"/>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Penis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63%</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700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700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Anus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91%</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3,200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1,600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4,800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xmlns="" val="10006"/>
                  </a:ext>
                </a:extLst>
              </a:tr>
              <a:tr h="450813">
                <a:tc>
                  <a:txBody>
                    <a:bodyPr/>
                    <a:lstStyle/>
                    <a:p>
                      <a:pPr algn="ctr"/>
                      <a:r>
                        <a:rPr lang="en-US" sz="2000" b="1" kern="1200" dirty="0">
                          <a:solidFill>
                            <a:srgbClr val="000000"/>
                          </a:solidFill>
                          <a:effectLst/>
                          <a:latin typeface="Calibri"/>
                          <a:ea typeface="Times New Roman"/>
                          <a:cs typeface="Times New Roman"/>
                        </a:rPr>
                        <a:t>Rectum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rgbClr val="000000"/>
                          </a:solidFill>
                          <a:effectLst/>
                          <a:latin typeface="Calibri"/>
                          <a:ea typeface="Times New Roman"/>
                          <a:cs typeface="Times New Roman"/>
                        </a:rPr>
                        <a:t>91%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E05406"/>
                          </a:solidFill>
                          <a:effectLst/>
                          <a:latin typeface="Calibri"/>
                          <a:ea typeface="Times New Roman"/>
                          <a:cs typeface="Times New Roman"/>
                        </a:rPr>
                        <a:t>500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0070C0"/>
                          </a:solidFill>
                          <a:effectLst/>
                          <a:latin typeface="Calibri"/>
                          <a:ea typeface="Times New Roman"/>
                          <a:cs typeface="Times New Roman"/>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000000"/>
                          </a:solidFill>
                          <a:effectLst/>
                          <a:latin typeface="Calibri"/>
                          <a:ea typeface="Times New Roman"/>
                          <a:cs typeface="Times New Roman"/>
                        </a:rPr>
                        <a:t>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Oropharynx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70%</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2,000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9,600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11,600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xmlns="" val="10008"/>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TOTAL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E05406"/>
                          </a:solidFill>
                          <a:effectLst/>
                          <a:latin typeface="Calibri"/>
                          <a:ea typeface="Times New Roman"/>
                          <a:cs typeface="Times New Roman"/>
                        </a:rPr>
                        <a:t>19,400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0070C0"/>
                          </a:solidFill>
                          <a:effectLst/>
                          <a:latin typeface="Calibri"/>
                          <a:ea typeface="Times New Roman"/>
                          <a:cs typeface="Times New Roman"/>
                        </a:rPr>
                        <a:t>12,100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31,500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1267250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3600" b="0" dirty="0">
                <a:solidFill>
                  <a:srgbClr val="92D050"/>
                </a:solidFill>
              </a:rPr>
              <a:t>More than a decade of HPV vaccine safety studies have been very reassuring. </a:t>
            </a:r>
          </a:p>
          <a:p>
            <a:pPr marL="0" indent="0" algn="ctr">
              <a:spcBef>
                <a:spcPts val="0"/>
              </a:spcBef>
              <a:buNone/>
            </a:pPr>
            <a:r>
              <a:rPr lang="en-US" sz="3600" b="0" dirty="0">
                <a:solidFill>
                  <a:srgbClr val="009DC4"/>
                </a:solidFill>
              </a:rPr>
              <a:t>To date, we have not observed any signal that shows that HPV vaccination causes </a:t>
            </a:r>
          </a:p>
          <a:p>
            <a:pPr marL="0" indent="0" algn="ctr">
              <a:spcBef>
                <a:spcPts val="0"/>
              </a:spcBef>
              <a:buNone/>
            </a:pPr>
            <a:r>
              <a:rPr lang="en-US" sz="3600" b="0" dirty="0">
                <a:solidFill>
                  <a:srgbClr val="7030A0"/>
                </a:solidFill>
              </a:rPr>
              <a:t>death/ neurologic conditions/ autoimmune conditions/ venous thromboembolism/ postural orthostatic tachycardia syndrome/ complex regional pain syndrome.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706827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How do you know if the vaccine works?</a:t>
            </a:r>
            <a:endParaRPr lang="en-US" sz="5400" i="1" dirty="0">
              <a:solidFill>
                <a:srgbClr val="DA401F"/>
              </a:solidFill>
            </a:endParaRPr>
          </a:p>
        </p:txBody>
      </p:sp>
    </p:spTree>
    <p:extLst>
      <p:ext uri="{BB962C8B-B14F-4D97-AF65-F5344CB8AC3E}">
        <p14:creationId xmlns:p14="http://schemas.microsoft.com/office/powerpoint/2010/main" val="3823517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nchor="ctr">
            <a:noAutofit/>
          </a:bodyPr>
          <a:lstStyle/>
          <a:p>
            <a:pPr marL="0" indent="0" algn="ctr">
              <a:buNone/>
            </a:pPr>
            <a:r>
              <a:rPr lang="en-US" sz="3800" b="0" dirty="0">
                <a:solidFill>
                  <a:srgbClr val="92D050"/>
                </a:solidFill>
              </a:rPr>
              <a:t>Ongoing studies continue to show</a:t>
            </a:r>
            <a:br>
              <a:rPr lang="en-US" sz="3800" b="0" dirty="0">
                <a:solidFill>
                  <a:srgbClr val="92D050"/>
                </a:solidFill>
              </a:rPr>
            </a:br>
            <a:r>
              <a:rPr lang="en-US" sz="3800" b="0" dirty="0">
                <a:solidFill>
                  <a:srgbClr val="92D050"/>
                </a:solidFill>
              </a:rPr>
              <a:t>that HPV vaccination works very well. </a:t>
            </a:r>
            <a:r>
              <a:rPr lang="en-US" sz="3800" b="0" dirty="0">
                <a:solidFill>
                  <a:srgbClr val="009DC4"/>
                </a:solidFill>
              </a:rPr>
              <a:t>HPV infections, genital warts, and cervical precancers in young people have all decreased in the years since the vaccine has been available. </a:t>
            </a:r>
            <a:br>
              <a:rPr lang="en-US" sz="3800" b="0" dirty="0">
                <a:solidFill>
                  <a:srgbClr val="009DC4"/>
                </a:solidFill>
              </a:rPr>
            </a:br>
            <a:r>
              <a:rPr lang="en-US" sz="3800" b="0" dirty="0">
                <a:solidFill>
                  <a:srgbClr val="7030A0"/>
                </a:solidFill>
              </a:rPr>
              <a:t>Starting the vaccine series today will help ensure your child gets the best  protection possible. </a:t>
            </a:r>
            <a:endParaRPr lang="en-US" sz="3800" b="0" dirty="0">
              <a:solidFill>
                <a:srgbClr val="009DC4"/>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385772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Why do boys need </a:t>
            </a:r>
            <a:br>
              <a:rPr lang="en-US" sz="5200" i="1" dirty="0">
                <a:solidFill>
                  <a:srgbClr val="DA401F"/>
                </a:solidFill>
              </a:rPr>
            </a:br>
            <a:r>
              <a:rPr lang="en-US" sz="5200" i="1" dirty="0">
                <a:solidFill>
                  <a:srgbClr val="DA401F"/>
                </a:solidFill>
              </a:rPr>
              <a:t>HPV vaccine?</a:t>
            </a:r>
            <a:endParaRPr lang="en-US" sz="5400" i="1" dirty="0">
              <a:solidFill>
                <a:srgbClr val="DA401F"/>
              </a:solidFill>
            </a:endParaRPr>
          </a:p>
        </p:txBody>
      </p:sp>
    </p:spTree>
    <p:extLst>
      <p:ext uri="{BB962C8B-B14F-4D97-AF65-F5344CB8AC3E}">
        <p14:creationId xmlns:p14="http://schemas.microsoft.com/office/powerpoint/2010/main" val="4173984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Autofit/>
          </a:bodyPr>
          <a:lstStyle/>
          <a:p>
            <a:pPr marL="0" indent="0" algn="ctr">
              <a:buNone/>
            </a:pPr>
            <a:r>
              <a:rPr lang="en-US" sz="4000" b="0" dirty="0">
                <a:solidFill>
                  <a:srgbClr val="92D050"/>
                </a:solidFill>
              </a:rPr>
              <a:t>HPV infection can cause cancers of the penis, anus, and throat in men. </a:t>
            </a:r>
          </a:p>
          <a:p>
            <a:pPr marL="0" indent="0" algn="ctr">
              <a:buNone/>
            </a:pPr>
            <a:r>
              <a:rPr lang="en-US" sz="4000" b="0" dirty="0">
                <a:solidFill>
                  <a:srgbClr val="009DC4"/>
                </a:solidFill>
              </a:rPr>
              <a:t>HPV infection can also cause </a:t>
            </a:r>
            <a:br>
              <a:rPr lang="en-US" sz="4000" b="0" dirty="0">
                <a:solidFill>
                  <a:srgbClr val="009DC4"/>
                </a:solidFill>
              </a:rPr>
            </a:br>
            <a:r>
              <a:rPr lang="en-US" sz="4000" b="0" dirty="0">
                <a:solidFill>
                  <a:srgbClr val="009DC4"/>
                </a:solidFill>
              </a:rPr>
              <a:t>genital warts.</a:t>
            </a:r>
          </a:p>
          <a:p>
            <a:pPr marL="0" indent="0" algn="ctr">
              <a:buNone/>
            </a:pPr>
            <a:r>
              <a:rPr lang="en-US" sz="4000" b="0" dirty="0">
                <a:solidFill>
                  <a:srgbClr val="781D7E"/>
                </a:solidFill>
              </a:rPr>
              <a:t>Getting HPV vaccine today for your son can help prevent the infection that can lead to these diseases.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825361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We only want the vaccines needed for school.</a:t>
            </a:r>
            <a:endParaRPr lang="en-US" sz="5400" i="1" dirty="0">
              <a:solidFill>
                <a:srgbClr val="DA401F"/>
              </a:solidFill>
            </a:endParaRPr>
          </a:p>
        </p:txBody>
      </p:sp>
    </p:spTree>
    <p:extLst>
      <p:ext uri="{BB962C8B-B14F-4D97-AF65-F5344CB8AC3E}">
        <p14:creationId xmlns:p14="http://schemas.microsoft.com/office/powerpoint/2010/main" val="2922323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004560"/>
          </a:xfrm>
        </p:spPr>
        <p:txBody>
          <a:bodyPr anchor="ctr">
            <a:normAutofit/>
          </a:bodyPr>
          <a:lstStyle/>
          <a:p>
            <a:pPr marL="0" indent="0" algn="ctr">
              <a:buNone/>
            </a:pPr>
            <a:r>
              <a:rPr lang="en-US" sz="4200" b="0" dirty="0">
                <a:solidFill>
                  <a:srgbClr val="92D050"/>
                </a:solidFill>
              </a:rPr>
              <a:t>All three vaccines are strongly  and equally recommended by the CDC. </a:t>
            </a:r>
          </a:p>
          <a:p>
            <a:pPr marL="0" indent="0" algn="ctr">
              <a:buNone/>
            </a:pPr>
            <a:r>
              <a:rPr lang="en-US" sz="4200" b="0" dirty="0">
                <a:solidFill>
                  <a:srgbClr val="009DC4"/>
                </a:solidFill>
              </a:rPr>
              <a:t>All three are also recommended by Pediatric, Adolescent, and Family Medicine doctors and groups. </a:t>
            </a:r>
          </a:p>
          <a:p>
            <a:pPr marL="0" indent="0" algn="ctr">
              <a:buNone/>
            </a:pPr>
            <a:r>
              <a:rPr lang="en-US" sz="4200" b="0" dirty="0">
                <a:solidFill>
                  <a:srgbClr val="7030A0"/>
                </a:solidFill>
              </a:rPr>
              <a:t>School-entry requirements don’t always reflect the current recommendations </a:t>
            </a:r>
            <a:br>
              <a:rPr lang="en-US" sz="4200" b="0" dirty="0">
                <a:solidFill>
                  <a:srgbClr val="7030A0"/>
                </a:solidFill>
              </a:rPr>
            </a:br>
            <a:r>
              <a:rPr lang="en-US" sz="4200" b="0" dirty="0">
                <a:solidFill>
                  <a:srgbClr val="7030A0"/>
                </a:solidFill>
              </a:rPr>
              <a:t>for your child’s health.</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696200" y="5486400"/>
            <a:ext cx="1120158" cy="737437"/>
          </a:xfrm>
          <a:prstGeom prst="rect">
            <a:avLst/>
          </a:prstGeom>
        </p:spPr>
      </p:pic>
    </p:spTree>
    <p:extLst>
      <p:ext uri="{BB962C8B-B14F-4D97-AF65-F5344CB8AC3E}">
        <p14:creationId xmlns:p14="http://schemas.microsoft.com/office/powerpoint/2010/main" val="3303800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Would you get HPV vaccine for your kids?</a:t>
            </a:r>
            <a:endParaRPr lang="en-US" sz="5400" i="1" dirty="0">
              <a:solidFill>
                <a:srgbClr val="DA401F"/>
              </a:solidFill>
            </a:endParaRPr>
          </a:p>
        </p:txBody>
      </p:sp>
    </p:spTree>
    <p:extLst>
      <p:ext uri="{BB962C8B-B14F-4D97-AF65-F5344CB8AC3E}">
        <p14:creationId xmlns:p14="http://schemas.microsoft.com/office/powerpoint/2010/main" val="324648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09600"/>
            <a:ext cx="8683925" cy="5562600"/>
          </a:xfrm>
        </p:spPr>
        <p:txBody>
          <a:bodyPr anchor="ctr">
            <a:noAutofit/>
          </a:bodyPr>
          <a:lstStyle/>
          <a:p>
            <a:pPr marL="0" indent="0" algn="ctr">
              <a:buNone/>
            </a:pPr>
            <a:r>
              <a:rPr lang="en-US" sz="4000" b="0" dirty="0">
                <a:solidFill>
                  <a:srgbClr val="92D050"/>
                </a:solidFill>
              </a:rPr>
              <a:t>Yes, I have given HPV vaccine to my child. </a:t>
            </a:r>
            <a:r>
              <a:rPr lang="en-US" sz="4000" b="0" dirty="0">
                <a:solidFill>
                  <a:srgbClr val="009DC4"/>
                </a:solidFill>
              </a:rPr>
              <a:t>I believe strongly in the importance of this cancer-preventing vaccine. </a:t>
            </a:r>
            <a:br>
              <a:rPr lang="en-US" sz="4000" b="0" dirty="0">
                <a:solidFill>
                  <a:srgbClr val="009DC4"/>
                </a:solidFill>
              </a:rPr>
            </a:br>
            <a:r>
              <a:rPr lang="en-US" sz="4000" b="0" dirty="0">
                <a:solidFill>
                  <a:srgbClr val="781D7E"/>
                </a:solidFill>
              </a:rPr>
              <a:t>The American Academy of Pediatrics, the American Academy of Family Physicians, NIH cancer centers, and the CDC, also agree that getting the HPV vaccine is very important for your child.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606144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When do we need to come back?</a:t>
            </a:r>
            <a:endParaRPr lang="en-US" sz="5400" i="1" dirty="0">
              <a:solidFill>
                <a:srgbClr val="DA401F"/>
              </a:solidFill>
            </a:endParaRPr>
          </a:p>
        </p:txBody>
      </p:sp>
    </p:spTree>
    <p:extLst>
      <p:ext uri="{BB962C8B-B14F-4D97-AF65-F5344CB8AC3E}">
        <p14:creationId xmlns:p14="http://schemas.microsoft.com/office/powerpoint/2010/main" val="137973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HPV-Associated Cancer Rates by Sex, </a:t>
            </a:r>
            <a:br>
              <a:rPr lang="en-US" sz="3200" dirty="0"/>
            </a:br>
            <a:r>
              <a:rPr lang="en-US" sz="3200" dirty="0"/>
              <a:t>Race and Ethnicity, United States, 2009–2013</a:t>
            </a:r>
          </a:p>
        </p:txBody>
      </p:sp>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pic>
        <p:nvPicPr>
          <p:cNvPr id="3" name="Picture 2"/>
          <p:cNvPicPr>
            <a:picLocks noChangeAspect="1"/>
          </p:cNvPicPr>
          <p:nvPr/>
        </p:nvPicPr>
        <p:blipFill>
          <a:blip r:embed="rId3"/>
          <a:stretch>
            <a:fillRect/>
          </a:stretch>
        </p:blipFill>
        <p:spPr>
          <a:xfrm>
            <a:off x="480873" y="1295400"/>
            <a:ext cx="8205927" cy="4944285"/>
          </a:xfrm>
          <a:prstGeom prst="rect">
            <a:avLst/>
          </a:prstGeom>
        </p:spPr>
      </p:pic>
    </p:spTree>
    <p:extLst>
      <p:ext uri="{BB962C8B-B14F-4D97-AF65-F5344CB8AC3E}">
        <p14:creationId xmlns:p14="http://schemas.microsoft.com/office/powerpoint/2010/main" val="2803120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3600" dirty="0">
                <a:solidFill>
                  <a:srgbClr val="92D050"/>
                </a:solidFill>
              </a:rPr>
              <a:t>Since your child is younger than 15</a:t>
            </a:r>
            <a:r>
              <a:rPr lang="en-US" sz="3600" b="0" dirty="0">
                <a:solidFill>
                  <a:srgbClr val="009DC4"/>
                </a:solidFill>
              </a:rPr>
              <a:t>, she will need a second shot in 6 months to a year.</a:t>
            </a:r>
            <a:r>
              <a:rPr lang="en-US" sz="3600" b="0" i="1" dirty="0">
                <a:solidFill>
                  <a:srgbClr val="722B79"/>
                </a:solidFill>
              </a:rPr>
              <a:t> </a:t>
            </a:r>
          </a:p>
          <a:p>
            <a:pPr marL="0" indent="0" algn="ctr">
              <a:buNone/>
            </a:pPr>
            <a:r>
              <a:rPr lang="en-US" sz="3600" b="0" dirty="0">
                <a:solidFill>
                  <a:srgbClr val="722B79"/>
                </a:solidFill>
              </a:rPr>
              <a:t>When you check out, please make sure to make an appointment for the second shot and put that appointment on your calendar before you leave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4544781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3600" dirty="0">
                <a:solidFill>
                  <a:srgbClr val="92D050"/>
                </a:solidFill>
              </a:rPr>
              <a:t>Since your child is already 15</a:t>
            </a:r>
            <a:r>
              <a:rPr lang="en-US" sz="3600" b="0" dirty="0">
                <a:solidFill>
                  <a:srgbClr val="009DC4"/>
                </a:solidFill>
              </a:rPr>
              <a:t>, she will need a second shot in 1-2 months. The third shot is due 6 months from today.</a:t>
            </a:r>
            <a:r>
              <a:rPr lang="en-US" sz="3600" b="0" i="1" dirty="0">
                <a:solidFill>
                  <a:srgbClr val="722B79"/>
                </a:solidFill>
              </a:rPr>
              <a:t> </a:t>
            </a:r>
          </a:p>
          <a:p>
            <a:pPr marL="0" indent="0" algn="ctr">
              <a:buNone/>
            </a:pPr>
            <a:r>
              <a:rPr lang="en-US" sz="3600" b="0" dirty="0">
                <a:solidFill>
                  <a:srgbClr val="722B79"/>
                </a:solidFill>
              </a:rPr>
              <a:t>When you check out, please make sure to make an appointment for about </a:t>
            </a:r>
            <a:r>
              <a:rPr lang="en-US" sz="3600" b="0">
                <a:solidFill>
                  <a:srgbClr val="722B79"/>
                </a:solidFill>
              </a:rPr>
              <a:t>1-2 months from </a:t>
            </a:r>
            <a:r>
              <a:rPr lang="en-US" sz="3600" b="0" dirty="0">
                <a:solidFill>
                  <a:srgbClr val="722B79"/>
                </a:solidFill>
              </a:rPr>
              <a:t>now and 6 months from now, and put those appointments on your calendar before you leave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174647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914400"/>
          </a:xfrm>
        </p:spPr>
        <p:txBody>
          <a:bodyPr/>
          <a:lstStyle/>
          <a:p>
            <a:r>
              <a:rPr lang="en-US" altLang="en-US" dirty="0">
                <a:ea typeface="ＭＳ Ｐゴシック" panose="020B0600070205080204" pitchFamily="34" charset="-128"/>
              </a:rPr>
              <a:t>If a parent doesn’t say yes today…</a:t>
            </a:r>
          </a:p>
        </p:txBody>
      </p:sp>
      <p:sp>
        <p:nvSpPr>
          <p:cNvPr id="2" name="TextBox 1"/>
          <p:cNvSpPr txBox="1"/>
          <p:nvPr/>
        </p:nvSpPr>
        <p:spPr>
          <a:xfrm>
            <a:off x="0" y="6629400"/>
            <a:ext cx="5715000" cy="276999"/>
          </a:xfrm>
          <a:prstGeom prst="rect">
            <a:avLst/>
          </a:prstGeom>
          <a:noFill/>
        </p:spPr>
        <p:txBody>
          <a:bodyPr wrap="square" rtlCol="0">
            <a:spAutoFit/>
          </a:bodyPr>
          <a:lstStyle/>
          <a:p>
            <a:r>
              <a:rPr lang="en-US" sz="1200" dirty="0">
                <a:solidFill>
                  <a:schemeClr val="tx1">
                    <a:lumMod val="50000"/>
                    <a:lumOff val="50000"/>
                  </a:schemeClr>
                </a:solidFill>
              </a:rPr>
              <a:t>Adapted from </a:t>
            </a:r>
            <a:r>
              <a:rPr lang="en-US" sz="1200" dirty="0" err="1">
                <a:solidFill>
                  <a:schemeClr val="tx1">
                    <a:lumMod val="50000"/>
                    <a:lumOff val="50000"/>
                  </a:schemeClr>
                </a:solidFill>
              </a:rPr>
              <a:t>Henrickson</a:t>
            </a:r>
            <a:r>
              <a:rPr lang="en-US" sz="1200" dirty="0">
                <a:solidFill>
                  <a:schemeClr val="tx1">
                    <a:lumMod val="50000"/>
                    <a:lumOff val="50000"/>
                  </a:schemeClr>
                </a:solidFill>
              </a:rPr>
              <a:t> Vax Northwest 2014. </a:t>
            </a:r>
          </a:p>
        </p:txBody>
      </p:sp>
      <p:graphicFrame>
        <p:nvGraphicFramePr>
          <p:cNvPr id="5" name="Table 4"/>
          <p:cNvGraphicFramePr>
            <a:graphicFrameLocks noGrp="1"/>
          </p:cNvGraphicFramePr>
          <p:nvPr>
            <p:extLst>
              <p:ext uri="{D42A27DB-BD31-4B8C-83A1-F6EECF244321}">
                <p14:modId xmlns:p14="http://schemas.microsoft.com/office/powerpoint/2010/main" val="92816203"/>
              </p:ext>
            </p:extLst>
          </p:nvPr>
        </p:nvGraphicFramePr>
        <p:xfrm>
          <a:off x="266700" y="1426129"/>
          <a:ext cx="8648700" cy="4669871"/>
        </p:xfrm>
        <a:graphic>
          <a:graphicData uri="http://schemas.openxmlformats.org/drawingml/2006/table">
            <a:tbl>
              <a:tblPr/>
              <a:tblGrid>
                <a:gridCol w="650566">
                  <a:extLst>
                    <a:ext uri="{9D8B030D-6E8A-4147-A177-3AD203B41FA5}">
                      <a16:colId xmlns:a16="http://schemas.microsoft.com/office/drawing/2014/main" xmlns="" val="20000"/>
                    </a:ext>
                  </a:extLst>
                </a:gridCol>
                <a:gridCol w="7998134">
                  <a:extLst>
                    <a:ext uri="{9D8B030D-6E8A-4147-A177-3AD203B41FA5}">
                      <a16:colId xmlns:a16="http://schemas.microsoft.com/office/drawing/2014/main" xmlns="" val="20001"/>
                    </a:ext>
                  </a:extLst>
                </a:gridCol>
              </a:tblGrid>
              <a:tr h="870940">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79C228"/>
                          </a:solidFill>
                          <a:effectLst/>
                          <a:latin typeface="Calibri" panose="020F0502020204030204" pitchFamily="34" charset="0"/>
                          <a:ea typeface="ＭＳ Ｐゴシック" panose="020B0600070205080204" pitchFamily="34" charset="-128"/>
                        </a:rPr>
                        <a:t>Ask</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Clarify &amp; restate their concerns to make sure you understand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112096">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1993B9"/>
                          </a:solidFill>
                          <a:effectLst/>
                          <a:latin typeface="Calibri" panose="020F0502020204030204" pitchFamily="34" charset="0"/>
                          <a:ea typeface="ＭＳ Ｐゴシック" panose="020B0600070205080204" pitchFamily="34" charset="-128"/>
                        </a:rPr>
                        <a:t>Acknowledge</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Emphasize it is the parents’ decision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Acknowledge risks &amp; conflicting info sources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Applaud them for wanting what is best for their child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clear that you are concerned for the health of their child, not just public health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extLst>
                  <a:ext uri="{0D108BD9-81ED-4DB2-BD59-A6C34878D82A}">
                    <a16:rowId xmlns:a16="http://schemas.microsoft.com/office/drawing/2014/main" xmlns="" val="10001"/>
                  </a:ext>
                </a:extLst>
              </a:tr>
              <a:tr h="1686835">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7030A0"/>
                          </a:solidFill>
                          <a:effectLst/>
                          <a:latin typeface="Calibri" panose="020F0502020204030204" pitchFamily="34" charset="0"/>
                          <a:ea typeface="ＭＳ Ｐゴシック" panose="020B0600070205080204" pitchFamily="34" charset="-128"/>
                        </a:rPr>
                        <a:t>Advise</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Allow time to discuss the pros &amp; cons of the vaccine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willing to discuss parents’ ideas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Offer written resources for parents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Tailor your advice using this presentation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17047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a:bodyPr>
          <a:lstStyle/>
          <a:p>
            <a:r>
              <a:rPr lang="en-US" altLang="en-US" dirty="0">
                <a:solidFill>
                  <a:srgbClr val="92D050"/>
                </a:solidFill>
                <a:ea typeface="ＭＳ Ｐゴシック" panose="020B0600070205080204" pitchFamily="34" charset="-128"/>
              </a:rPr>
              <a:t>1. Know your coverage rates</a:t>
            </a:r>
            <a:endParaRPr lang="en-US" dirty="0">
              <a:solidFill>
                <a:srgbClr val="92D050"/>
              </a:solidFill>
            </a:endParaRPr>
          </a:p>
        </p:txBody>
      </p:sp>
      <p:sp>
        <p:nvSpPr>
          <p:cNvPr id="3" name="Content Placeholder 2"/>
          <p:cNvSpPr>
            <a:spLocks noGrp="1"/>
          </p:cNvSpPr>
          <p:nvPr>
            <p:ph idx="1"/>
          </p:nvPr>
        </p:nvSpPr>
        <p:spPr>
          <a:xfrm>
            <a:off x="457200" y="2667000"/>
            <a:ext cx="8229600" cy="3459163"/>
          </a:xfrm>
        </p:spPr>
        <p:txBody>
          <a:bodyPr>
            <a:normAutofit lnSpcReduction="10000"/>
          </a:bodyPr>
          <a:lstStyle/>
          <a:p>
            <a:r>
              <a:rPr lang="en-US" b="0" dirty="0"/>
              <a:t>Clinic-level rates are great, but rates for individual clinicians are even better!</a:t>
            </a:r>
            <a:endParaRPr lang="en-US" dirty="0"/>
          </a:p>
          <a:p>
            <a:r>
              <a:rPr lang="en-US" b="0" dirty="0"/>
              <a:t>Other than coverage assessment and feedback (including AFIX), rates can come from</a:t>
            </a:r>
          </a:p>
          <a:p>
            <a:pPr lvl="1"/>
            <a:r>
              <a:rPr lang="en-US" sz="3200" b="0" dirty="0"/>
              <a:t>Data from EHR</a:t>
            </a:r>
          </a:p>
          <a:p>
            <a:pPr lvl="1"/>
            <a:r>
              <a:rPr lang="en-US" sz="3200" b="0" dirty="0"/>
              <a:t>IIS inputs</a:t>
            </a:r>
          </a:p>
        </p:txBody>
      </p:sp>
      <p:sp>
        <p:nvSpPr>
          <p:cNvPr id="4" name="Title 1"/>
          <p:cNvSpPr txBox="1">
            <a:spLocks/>
          </p:cNvSpPr>
          <p:nvPr/>
        </p:nvSpPr>
        <p:spPr>
          <a:xfrm>
            <a:off x="0" y="22860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altLang="en-US" dirty="0">
                <a:ea typeface="ＭＳ Ｐゴシック" panose="020B0600070205080204" pitchFamily="34" charset="-128"/>
              </a:rPr>
              <a:t>How to increase the number of target patients who come in </a:t>
            </a:r>
            <a:r>
              <a:rPr lang="en-US" altLang="en-US" i="1" dirty="0">
                <a:ea typeface="ＭＳ Ｐゴシック" panose="020B0600070205080204" pitchFamily="34" charset="-128"/>
              </a:rPr>
              <a:t>&amp; leave vaccinated</a:t>
            </a:r>
          </a:p>
        </p:txBody>
      </p:sp>
    </p:spTree>
    <p:extLst>
      <p:ext uri="{BB962C8B-B14F-4D97-AF65-F5344CB8AC3E}">
        <p14:creationId xmlns:p14="http://schemas.microsoft.com/office/powerpoint/2010/main" val="2887897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2" y="1143000"/>
            <a:ext cx="9076888" cy="1143000"/>
          </a:xfrm>
        </p:spPr>
        <p:txBody>
          <a:bodyPr>
            <a:normAutofit/>
          </a:bodyPr>
          <a:lstStyle/>
          <a:p>
            <a:r>
              <a:rPr lang="en-US" altLang="en-US" sz="4000" dirty="0">
                <a:solidFill>
                  <a:srgbClr val="1993B9"/>
                </a:solidFill>
                <a:ea typeface="ＭＳ Ｐゴシック" panose="020B0600070205080204" pitchFamily="34" charset="-128"/>
              </a:rPr>
              <a:t>2. Align office/clinic policy with mission</a:t>
            </a:r>
            <a:endParaRPr lang="en-US" sz="4000" dirty="0">
              <a:solidFill>
                <a:srgbClr val="1993B9"/>
              </a:solidFill>
            </a:endParaRPr>
          </a:p>
        </p:txBody>
      </p:sp>
      <p:sp>
        <p:nvSpPr>
          <p:cNvPr id="3" name="Content Placeholder 2"/>
          <p:cNvSpPr>
            <a:spLocks noGrp="1"/>
          </p:cNvSpPr>
          <p:nvPr>
            <p:ph idx="1"/>
          </p:nvPr>
        </p:nvSpPr>
        <p:spPr>
          <a:xfrm>
            <a:off x="3810000" y="2370188"/>
            <a:ext cx="5012422" cy="3617855"/>
          </a:xfrm>
        </p:spPr>
        <p:txBody>
          <a:bodyPr>
            <a:normAutofit fontScale="92500"/>
          </a:bodyPr>
          <a:lstStyle/>
          <a:p>
            <a:r>
              <a:rPr lang="en-US" altLang="en-US" b="0" dirty="0">
                <a:ea typeface="ＭＳ Ｐゴシック" panose="020B0600070205080204" pitchFamily="34" charset="-128"/>
              </a:rPr>
              <a:t>Immunize at every opportunity</a:t>
            </a:r>
          </a:p>
          <a:p>
            <a:r>
              <a:rPr lang="en-US" altLang="en-US" b="0" dirty="0">
                <a:ea typeface="ＭＳ Ｐゴシック" panose="020B0600070205080204" pitchFamily="34" charset="-128"/>
              </a:rPr>
              <a:t>Implement and utilize standing orders</a:t>
            </a:r>
          </a:p>
          <a:p>
            <a:r>
              <a:rPr lang="en-US" altLang="en-US" b="0" dirty="0">
                <a:ea typeface="ＭＳ Ｐゴシック" panose="020B0600070205080204" pitchFamily="34" charset="-128"/>
              </a:rPr>
              <a:t>Prompt the person ordering the vaccine in multiple ways</a:t>
            </a:r>
          </a:p>
          <a:p>
            <a:r>
              <a:rPr lang="en-US" altLang="en-US" b="0" dirty="0">
                <a:ea typeface="ＭＳ Ｐゴシック" panose="020B0600070205080204" pitchFamily="34" charset="-128"/>
              </a:rPr>
              <a:t>Reminders &amp; Recalls</a:t>
            </a:r>
          </a:p>
        </p:txBody>
      </p:sp>
      <p:sp>
        <p:nvSpPr>
          <p:cNvPr id="4" name="Title 1"/>
          <p:cNvSpPr txBox="1">
            <a:spLocks/>
          </p:cNvSpPr>
          <p:nvPr/>
        </p:nvSpPr>
        <p:spPr>
          <a:xfrm>
            <a:off x="0" y="15240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altLang="en-US" dirty="0">
                <a:ea typeface="ＭＳ Ｐゴシック" panose="020B0600070205080204" pitchFamily="34" charset="-128"/>
              </a:rPr>
              <a:t>How to increase the number of target patients who come in </a:t>
            </a:r>
            <a:r>
              <a:rPr lang="en-US" altLang="en-US" i="1" dirty="0">
                <a:ea typeface="ＭＳ Ｐゴシック" panose="020B0600070205080204" pitchFamily="34" charset="-128"/>
              </a:rPr>
              <a:t>&amp; leave vaccinated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2259563"/>
            <a:ext cx="3393457" cy="4395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2520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nchor="ctr">
            <a:normAutofit fontScale="90000"/>
          </a:bodyPr>
          <a:lstStyle/>
          <a:p>
            <a:r>
              <a:rPr lang="en-US" altLang="en-US" dirty="0">
                <a:solidFill>
                  <a:srgbClr val="7030A0"/>
                </a:solidFill>
                <a:ea typeface="ＭＳ Ｐゴシック" panose="020B0600070205080204" pitchFamily="34" charset="-128"/>
              </a:rPr>
              <a:t>3. Align communication with mission</a:t>
            </a:r>
            <a:endParaRPr lang="en-US" dirty="0">
              <a:solidFill>
                <a:srgbClr val="7030A0"/>
              </a:solidFill>
            </a:endParaRPr>
          </a:p>
        </p:txBody>
      </p:sp>
      <p:sp>
        <p:nvSpPr>
          <p:cNvPr id="3" name="Content Placeholder 2"/>
          <p:cNvSpPr>
            <a:spLocks noGrp="1"/>
          </p:cNvSpPr>
          <p:nvPr>
            <p:ph idx="1"/>
          </p:nvPr>
        </p:nvSpPr>
        <p:spPr>
          <a:xfrm>
            <a:off x="3615655" y="2499220"/>
            <a:ext cx="5528345" cy="3550743"/>
          </a:xfrm>
        </p:spPr>
        <p:txBody>
          <a:bodyPr>
            <a:normAutofit lnSpcReduction="10000"/>
          </a:bodyPr>
          <a:lstStyle/>
          <a:p>
            <a:r>
              <a:rPr lang="en-US" b="0" dirty="0"/>
              <a:t>Give staff a cancer-prevention mission</a:t>
            </a:r>
          </a:p>
          <a:p>
            <a:r>
              <a:rPr lang="en-US" b="0" dirty="0"/>
              <a:t>All staff need to be saying the same thing</a:t>
            </a:r>
          </a:p>
          <a:p>
            <a:pPr lvl="1"/>
            <a:r>
              <a:rPr lang="en-US" b="0" dirty="0"/>
              <a:t>Share talking points</a:t>
            </a:r>
          </a:p>
          <a:p>
            <a:pPr lvl="1"/>
            <a:r>
              <a:rPr lang="en-US" b="0" dirty="0"/>
              <a:t>Use the Tip Sheet</a:t>
            </a:r>
          </a:p>
          <a:p>
            <a:pPr lvl="1"/>
            <a:r>
              <a:rPr lang="en-US" b="0" dirty="0"/>
              <a:t>Hold an in-service</a:t>
            </a:r>
          </a:p>
        </p:txBody>
      </p:sp>
      <p:sp>
        <p:nvSpPr>
          <p:cNvPr id="4" name="Title 1"/>
          <p:cNvSpPr txBox="1">
            <a:spLocks/>
          </p:cNvSpPr>
          <p:nvPr/>
        </p:nvSpPr>
        <p:spPr>
          <a:xfrm>
            <a:off x="0" y="22860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altLang="en-US" dirty="0">
                <a:ea typeface="ＭＳ Ｐゴシック" panose="020B0600070205080204" pitchFamily="34" charset="-128"/>
              </a:rPr>
              <a:t>How to increase the number of target patients who come in </a:t>
            </a:r>
            <a:r>
              <a:rPr lang="en-US" altLang="en-US" i="1" dirty="0">
                <a:ea typeface="ＭＳ Ｐゴシック" panose="020B0600070205080204" pitchFamily="34" charset="-128"/>
              </a:rPr>
              <a:t>&amp; leave vaccinated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761" y="2362200"/>
            <a:ext cx="3232557" cy="4285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0651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50114"/>
            <a:ext cx="4876800" cy="707886"/>
          </a:xfrm>
          <a:prstGeom prst="rect">
            <a:avLst/>
          </a:prstGeom>
          <a:noFill/>
        </p:spPr>
        <p:txBody>
          <a:bodyPr wrap="square" rtlCol="0">
            <a:spAutoFit/>
          </a:bodyPr>
          <a:lstStyle/>
          <a:p>
            <a:r>
              <a:rPr lang="en-US" sz="4000" b="1" dirty="0">
                <a:solidFill>
                  <a:srgbClr val="92D050"/>
                </a:solidFill>
                <a:effectLst>
                  <a:outerShdw blurRad="50800" dist="38100" dir="2700000" algn="tl" rotWithShape="0">
                    <a:prstClr val="black">
                      <a:alpha val="40000"/>
                    </a:prstClr>
                  </a:outerShdw>
                </a:effectLst>
              </a:rPr>
              <a:t>www.cdc.gov/hpv</a:t>
            </a:r>
          </a:p>
        </p:txBody>
      </p:sp>
      <p:pic>
        <p:nvPicPr>
          <p:cNvPr id="2" name="Picture 1"/>
          <p:cNvPicPr>
            <a:picLocks noChangeAspect="1"/>
          </p:cNvPicPr>
          <p:nvPr/>
        </p:nvPicPr>
        <p:blipFill>
          <a:blip r:embed="rId3"/>
          <a:stretch>
            <a:fillRect/>
          </a:stretch>
        </p:blipFill>
        <p:spPr>
          <a:xfrm>
            <a:off x="457200" y="102009"/>
            <a:ext cx="8305800" cy="6078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9869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76400"/>
            <a:ext cx="8382000" cy="2895600"/>
          </a:xfrm>
        </p:spPr>
        <p:txBody>
          <a:bodyPr>
            <a:noAutofit/>
          </a:bodyPr>
          <a:lstStyle/>
          <a:p>
            <a:r>
              <a:rPr lang="en-US" sz="6000" dirty="0">
                <a:solidFill>
                  <a:srgbClr val="C7380B"/>
                </a:solidFill>
              </a:rPr>
              <a:t>HPV VACCINE IS                                    CANCER PREVENTION</a:t>
            </a:r>
          </a:p>
        </p:txBody>
      </p:sp>
      <p:sp>
        <p:nvSpPr>
          <p:cNvPr id="2" name="TextBox 1"/>
          <p:cNvSpPr txBox="1"/>
          <p:nvPr/>
        </p:nvSpPr>
        <p:spPr>
          <a:xfrm>
            <a:off x="838200" y="3592913"/>
            <a:ext cx="7467600" cy="1015663"/>
          </a:xfrm>
          <a:prstGeom prst="rect">
            <a:avLst/>
          </a:prstGeom>
          <a:noFill/>
        </p:spPr>
        <p:txBody>
          <a:bodyPr wrap="square" rtlCol="0">
            <a:spAutoFit/>
          </a:bodyPr>
          <a:lstStyle/>
          <a:p>
            <a:pPr algn="ctr"/>
            <a:r>
              <a:rPr lang="en-US" sz="6000" b="1" i="1" dirty="0">
                <a:solidFill>
                  <a:srgbClr val="1993B9"/>
                </a:solidFill>
              </a:rPr>
              <a:t>And YOU are the key!</a:t>
            </a:r>
          </a:p>
        </p:txBody>
      </p:sp>
      <p:sp>
        <p:nvSpPr>
          <p:cNvPr id="4" name="TextBox 3"/>
          <p:cNvSpPr txBox="1"/>
          <p:nvPr/>
        </p:nvSpPr>
        <p:spPr>
          <a:xfrm>
            <a:off x="3048" y="5978098"/>
            <a:ext cx="6172200" cy="830997"/>
          </a:xfrm>
          <a:prstGeom prst="rect">
            <a:avLst/>
          </a:prstGeom>
          <a:noFill/>
        </p:spPr>
        <p:txBody>
          <a:bodyPr wrap="square" rtlCol="0">
            <a:spAutoFit/>
          </a:bodyPr>
          <a:lstStyle/>
          <a:p>
            <a:r>
              <a:rPr lang="en-US" sz="4800" b="1" dirty="0">
                <a:solidFill>
                  <a:srgbClr val="722B79"/>
                </a:solidFill>
                <a:ea typeface="+mj-ea"/>
                <a:cs typeface="+mj-cs"/>
              </a:rPr>
              <a:t>#WeCanStopHPV</a:t>
            </a:r>
            <a:endParaRPr lang="en-US" sz="1200" dirty="0">
              <a:solidFill>
                <a:srgbClr val="722B79"/>
              </a:solidFill>
            </a:endParaRPr>
          </a:p>
        </p:txBody>
      </p:sp>
    </p:spTree>
    <p:extLst>
      <p:ext uri="{BB962C8B-B14F-4D97-AF65-F5344CB8AC3E}">
        <p14:creationId xmlns:p14="http://schemas.microsoft.com/office/powerpoint/2010/main" val="1512584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381000"/>
          </a:xfrm>
        </p:spPr>
        <p:txBody>
          <a:bodyPr anchor="t">
            <a:normAutofit/>
          </a:bodyPr>
          <a:lstStyle/>
          <a:p>
            <a:pPr algn="l"/>
            <a:r>
              <a:rPr lang="en-US" sz="1600" dirty="0"/>
              <a:t>References</a:t>
            </a:r>
          </a:p>
        </p:txBody>
      </p:sp>
      <p:sp>
        <p:nvSpPr>
          <p:cNvPr id="3" name="Content Placeholder 2"/>
          <p:cNvSpPr>
            <a:spLocks noGrp="1"/>
          </p:cNvSpPr>
          <p:nvPr>
            <p:ph idx="4294967295"/>
          </p:nvPr>
        </p:nvSpPr>
        <p:spPr>
          <a:xfrm>
            <a:off x="0" y="301625"/>
            <a:ext cx="9144000" cy="6175375"/>
          </a:xfrm>
        </p:spPr>
        <p:txBody>
          <a:bodyPr>
            <a:noAutofit/>
          </a:bodyPr>
          <a:lstStyle/>
          <a:p>
            <a:pPr marL="169863" lvl="0" indent="-169863">
              <a:spcBef>
                <a:spcPts val="0"/>
              </a:spcBef>
              <a:spcAft>
                <a:spcPts val="300"/>
              </a:spcAft>
              <a:buFont typeface="Arial" panose="020B0604020202020204" pitchFamily="34" charset="0"/>
              <a:buChar char="•"/>
            </a:pPr>
            <a:r>
              <a:rPr lang="en-US" sz="1000" b="0" dirty="0">
                <a:solidFill>
                  <a:schemeClr val="tx1"/>
                </a:solidFill>
              </a:rPr>
              <a:t>Advisory Committee on Immunization Practices. Summary Report. June 22-23, 2016.  Available at </a:t>
            </a:r>
            <a:r>
              <a:rPr lang="en-US" sz="1000" b="0" dirty="0">
                <a:solidFill>
                  <a:schemeClr val="tx1"/>
                </a:solidFill>
                <a:hlinkClick r:id="rId2"/>
              </a:rPr>
              <a:t>https://www.cdc.gov/vaccines/acip/meetings/downloads/slides-2016-06/june-22-23-2016-acip.pdf</a:t>
            </a:r>
            <a:r>
              <a:rPr lang="en-US" sz="1000" b="0" dirty="0">
                <a:solidFill>
                  <a:schemeClr val="tx1"/>
                </a:solidFill>
              </a:rPr>
              <a:t>  </a:t>
            </a:r>
          </a:p>
          <a:p>
            <a:pPr marL="169863" lvl="0" indent="-169863">
              <a:spcBef>
                <a:spcPts val="0"/>
              </a:spcBef>
              <a:spcAft>
                <a:spcPts val="300"/>
              </a:spcAft>
              <a:buFont typeface="Arial" panose="020B0604020202020204" pitchFamily="34" charset="0"/>
              <a:buChar char="•"/>
            </a:pPr>
            <a:r>
              <a:rPr lang="en-US" sz="1000" b="0" dirty="0">
                <a:solidFill>
                  <a:schemeClr val="tx1"/>
                </a:solidFill>
              </a:rPr>
              <a:t>Ali H, et al. Genital warts in young Australians five years into national human papillomavirus vaccination </a:t>
            </a:r>
            <a:r>
              <a:rPr lang="en-US" sz="1000" b="0" dirty="0" err="1">
                <a:solidFill>
                  <a:schemeClr val="tx1"/>
                </a:solidFill>
              </a:rPr>
              <a:t>programme</a:t>
            </a:r>
            <a:r>
              <a:rPr lang="en-US" sz="1000" b="0" dirty="0">
                <a:solidFill>
                  <a:schemeClr val="tx1"/>
                </a:solidFill>
              </a:rPr>
              <a:t>: national surveillance data BMJ 2013; 346 :f2032.</a:t>
            </a:r>
          </a:p>
          <a:p>
            <a:pPr marL="169863" lvl="0" indent="-169863">
              <a:spcBef>
                <a:spcPts val="0"/>
              </a:spcBef>
              <a:spcAft>
                <a:spcPts val="300"/>
              </a:spcAft>
              <a:buFont typeface="Arial" panose="020B0604020202020204" pitchFamily="34" charset="0"/>
              <a:buChar char="•"/>
            </a:pPr>
            <a:r>
              <a:rPr lang="fr-FR" sz="1000" b="0" dirty="0" err="1">
                <a:solidFill>
                  <a:schemeClr val="tx1"/>
                </a:solidFill>
              </a:rPr>
              <a:t>Baldur-Felskov</a:t>
            </a:r>
            <a:r>
              <a:rPr lang="fr-FR" sz="1000" b="0" dirty="0">
                <a:solidFill>
                  <a:schemeClr val="tx1"/>
                </a:solidFill>
              </a:rPr>
              <a:t> et al. </a:t>
            </a:r>
            <a:r>
              <a:rPr lang="en-US" sz="1000" b="0" dirty="0">
                <a:solidFill>
                  <a:schemeClr val="tx1"/>
                </a:solidFill>
              </a:rPr>
              <a:t>Trends in the incidence of cervical cancer and severe precancerous lesions in Denmark, 1997-2012. </a:t>
            </a:r>
            <a:r>
              <a:rPr lang="fr-FR" sz="1000" b="0" dirty="0">
                <a:solidFill>
                  <a:schemeClr val="tx1"/>
                </a:solidFill>
              </a:rPr>
              <a:t>Cancer Causes Control 2015 Aug;26(8):1105-16.</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fr-FR" sz="1000" b="0" dirty="0">
                <a:solidFill>
                  <a:schemeClr val="tx1"/>
                </a:solidFill>
              </a:rPr>
              <a:t>Benard VB, Castle PE, </a:t>
            </a:r>
            <a:r>
              <a:rPr lang="fr-FR" sz="1000" b="0" dirty="0" err="1">
                <a:solidFill>
                  <a:schemeClr val="tx1"/>
                </a:solidFill>
              </a:rPr>
              <a:t>Jenison</a:t>
            </a:r>
            <a:r>
              <a:rPr lang="fr-FR" sz="1000" b="0" dirty="0">
                <a:solidFill>
                  <a:schemeClr val="tx1"/>
                </a:solidFill>
              </a:rPr>
              <a:t> SA, et al. Population-</a:t>
            </a:r>
            <a:r>
              <a:rPr lang="fr-FR" sz="1000" b="0" dirty="0" err="1">
                <a:solidFill>
                  <a:schemeClr val="tx1"/>
                </a:solidFill>
              </a:rPr>
              <a:t>Based</a:t>
            </a:r>
            <a:r>
              <a:rPr lang="fr-FR" sz="1000" b="0" dirty="0">
                <a:solidFill>
                  <a:schemeClr val="tx1"/>
                </a:solidFill>
              </a:rPr>
              <a:t> Incidence Rates of Cervical </a:t>
            </a:r>
            <a:r>
              <a:rPr lang="fr-FR" sz="1000" b="0" dirty="0" err="1">
                <a:solidFill>
                  <a:schemeClr val="tx1"/>
                </a:solidFill>
              </a:rPr>
              <a:t>Intraepithelial</a:t>
            </a:r>
            <a:r>
              <a:rPr lang="fr-FR" sz="1000" b="0" dirty="0">
                <a:solidFill>
                  <a:schemeClr val="tx1"/>
                </a:solidFill>
              </a:rPr>
              <a:t> </a:t>
            </a:r>
            <a:r>
              <a:rPr lang="fr-FR" sz="1000" b="0" dirty="0" err="1">
                <a:solidFill>
                  <a:schemeClr val="tx1"/>
                </a:solidFill>
              </a:rPr>
              <a:t>Neoplasia</a:t>
            </a:r>
            <a:r>
              <a:rPr lang="fr-FR" sz="1000" b="0" dirty="0">
                <a:solidFill>
                  <a:schemeClr val="tx1"/>
                </a:solidFill>
              </a:rPr>
              <a:t> in the </a:t>
            </a:r>
            <a:r>
              <a:rPr lang="fr-FR" sz="1000" b="0" dirty="0" err="1">
                <a:solidFill>
                  <a:schemeClr val="tx1"/>
                </a:solidFill>
              </a:rPr>
              <a:t>Human</a:t>
            </a:r>
            <a:r>
              <a:rPr lang="fr-FR" sz="1000" b="0" dirty="0">
                <a:solidFill>
                  <a:schemeClr val="tx1"/>
                </a:solidFill>
              </a:rPr>
              <a:t> Papillomavirus Vaccine </a:t>
            </a:r>
            <a:r>
              <a:rPr lang="fr-FR" sz="1000" b="0" dirty="0" err="1">
                <a:solidFill>
                  <a:schemeClr val="tx1"/>
                </a:solidFill>
              </a:rPr>
              <a:t>Era</a:t>
            </a:r>
            <a:r>
              <a:rPr lang="fr-FR" sz="1000" b="0" dirty="0">
                <a:solidFill>
                  <a:schemeClr val="tx1"/>
                </a:solidFill>
              </a:rPr>
              <a:t>. JAMA </a:t>
            </a:r>
            <a:r>
              <a:rPr lang="fr-FR" sz="1000" b="0" dirty="0" err="1">
                <a:solidFill>
                  <a:schemeClr val="tx1"/>
                </a:solidFill>
              </a:rPr>
              <a:t>Oncol</a:t>
            </a:r>
            <a:r>
              <a:rPr lang="fr-FR" sz="1000" b="0" dirty="0">
                <a:solidFill>
                  <a:schemeClr val="tx1"/>
                </a:solidFill>
              </a:rPr>
              <a:t>. </a:t>
            </a:r>
            <a:r>
              <a:rPr lang="fr-FR" sz="1000" b="0" dirty="0" err="1">
                <a:solidFill>
                  <a:schemeClr val="tx1"/>
                </a:solidFill>
              </a:rPr>
              <a:t>Published</a:t>
            </a:r>
            <a:r>
              <a:rPr lang="fr-FR" sz="1000" b="0" dirty="0">
                <a:solidFill>
                  <a:schemeClr val="tx1"/>
                </a:solidFill>
              </a:rPr>
              <a:t> online </a:t>
            </a:r>
            <a:r>
              <a:rPr lang="fr-FR" sz="1000" b="0" dirty="0" err="1">
                <a:solidFill>
                  <a:schemeClr val="tx1"/>
                </a:solidFill>
              </a:rPr>
              <a:t>September</a:t>
            </a:r>
            <a:r>
              <a:rPr lang="fr-FR" sz="1000" b="0" dirty="0">
                <a:solidFill>
                  <a:schemeClr val="tx1"/>
                </a:solidFill>
              </a:rPr>
              <a:t> 29, 2016. doi:10.1001/jamaoncol.2016.3609</a:t>
            </a:r>
          </a:p>
          <a:p>
            <a:pPr marL="169863" lvl="0" indent="-169863">
              <a:spcBef>
                <a:spcPts val="0"/>
              </a:spcBef>
              <a:spcAft>
                <a:spcPts val="300"/>
              </a:spcAft>
              <a:buFont typeface="Arial" panose="020B0604020202020204" pitchFamily="34" charset="0"/>
              <a:buChar char="•"/>
            </a:pPr>
            <a:r>
              <a:rPr lang="en-US" sz="1000" b="0" dirty="0">
                <a:solidFill>
                  <a:schemeClr val="tx1"/>
                </a:solidFill>
              </a:rPr>
              <a:t>Brewer NT, et al. Announcements versus conversations to improve HPV vaccination coverage: A randomized trial. Pediatrics. 2017 139(1).</a:t>
            </a:r>
          </a:p>
          <a:p>
            <a:pPr marL="169863" lvl="0" indent="-169863">
              <a:spcBef>
                <a:spcPts val="0"/>
              </a:spcBef>
              <a:spcAft>
                <a:spcPts val="300"/>
              </a:spcAft>
              <a:buFont typeface="Arial" panose="020B0604020202020204" pitchFamily="34" charset="0"/>
              <a:buChar char="•"/>
            </a:pPr>
            <a:r>
              <a:rPr lang="fr-FR" sz="1000" b="0" dirty="0">
                <a:solidFill>
                  <a:schemeClr val="tx1"/>
                </a:solidFill>
              </a:rPr>
              <a:t>Drolet et al. </a:t>
            </a:r>
            <a:r>
              <a:rPr lang="en-US" sz="1000" b="0" dirty="0">
                <a:solidFill>
                  <a:schemeClr val="tx1"/>
                </a:solidFill>
              </a:rPr>
              <a:t>Population-level impact and herd effects following human papillomavirus vaccination </a:t>
            </a:r>
            <a:r>
              <a:rPr lang="en-US" sz="1000" b="0" dirty="0" err="1">
                <a:solidFill>
                  <a:schemeClr val="tx1"/>
                </a:solidFill>
              </a:rPr>
              <a:t>programmes</a:t>
            </a:r>
            <a:r>
              <a:rPr lang="en-US" sz="1000" b="0" dirty="0">
                <a:solidFill>
                  <a:schemeClr val="tx1"/>
                </a:solidFill>
              </a:rPr>
              <a:t>: a systematic review and meta-analysis. </a:t>
            </a:r>
            <a:r>
              <a:rPr lang="fr-FR" sz="1000" b="0" dirty="0">
                <a:solidFill>
                  <a:schemeClr val="tx1"/>
                </a:solidFill>
              </a:rPr>
              <a:t>Lancet Infect Dis. 2015 May;15(5):565-80.</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nb-NO" sz="1000" b="0" dirty="0">
                <a:solidFill>
                  <a:schemeClr val="tx1"/>
                </a:solidFill>
              </a:rPr>
              <a:t>Gee, et al. </a:t>
            </a:r>
            <a:r>
              <a:rPr lang="en-US" sz="1000" b="0" dirty="0">
                <a:solidFill>
                  <a:schemeClr val="tx1"/>
                </a:solidFill>
              </a:rPr>
              <a:t>Quadrivalent HPV vaccine safety review and safety monitoring plans for nine-valent HPV vaccine in the United States. </a:t>
            </a:r>
            <a:r>
              <a:rPr lang="nb-NO" sz="1000" b="0" dirty="0">
                <a:solidFill>
                  <a:schemeClr val="tx1"/>
                </a:solidFill>
              </a:rPr>
              <a:t>Hum Vaccin Immunother. 2016 Jun; 12(6): 1406–1417. </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fr-FR" sz="1000" b="0" dirty="0">
                <a:solidFill>
                  <a:schemeClr val="tx1"/>
                </a:solidFill>
              </a:rPr>
              <a:t>Hariri S, et al. Population-</a:t>
            </a:r>
            <a:r>
              <a:rPr lang="fr-FR" sz="1000" b="0" dirty="0" err="1">
                <a:solidFill>
                  <a:schemeClr val="tx1"/>
                </a:solidFill>
              </a:rPr>
              <a:t>based</a:t>
            </a:r>
            <a:r>
              <a:rPr lang="fr-FR" sz="1000" b="0" dirty="0">
                <a:solidFill>
                  <a:schemeClr val="tx1"/>
                </a:solidFill>
              </a:rPr>
              <a:t> trends in high-grade cervical </a:t>
            </a:r>
            <a:r>
              <a:rPr lang="fr-FR" sz="1000" b="0" dirty="0" err="1">
                <a:solidFill>
                  <a:schemeClr val="tx1"/>
                </a:solidFill>
              </a:rPr>
              <a:t>lesions</a:t>
            </a:r>
            <a:r>
              <a:rPr lang="fr-FR" sz="1000" b="0" dirty="0">
                <a:solidFill>
                  <a:schemeClr val="tx1"/>
                </a:solidFill>
              </a:rPr>
              <a:t> in the </a:t>
            </a:r>
            <a:r>
              <a:rPr lang="fr-FR" sz="1000" b="0" dirty="0" err="1">
                <a:solidFill>
                  <a:schemeClr val="tx1"/>
                </a:solidFill>
              </a:rPr>
              <a:t>early</a:t>
            </a:r>
            <a:r>
              <a:rPr lang="fr-FR" sz="1000" b="0" dirty="0">
                <a:solidFill>
                  <a:schemeClr val="tx1"/>
                </a:solidFill>
              </a:rPr>
              <a:t> </a:t>
            </a:r>
            <a:r>
              <a:rPr lang="fr-FR" sz="1000" b="0" dirty="0" err="1">
                <a:solidFill>
                  <a:schemeClr val="tx1"/>
                </a:solidFill>
              </a:rPr>
              <a:t>human</a:t>
            </a:r>
            <a:r>
              <a:rPr lang="fr-FR" sz="1000" b="0" dirty="0">
                <a:solidFill>
                  <a:schemeClr val="tx1"/>
                </a:solidFill>
              </a:rPr>
              <a:t> papillomavirus vaccine </a:t>
            </a:r>
            <a:r>
              <a:rPr lang="fr-FR" sz="1000" b="0" dirty="0" err="1">
                <a:solidFill>
                  <a:schemeClr val="tx1"/>
                </a:solidFill>
              </a:rPr>
              <a:t>era</a:t>
            </a:r>
            <a:r>
              <a:rPr lang="fr-FR" sz="1000" b="0" dirty="0">
                <a:solidFill>
                  <a:schemeClr val="tx1"/>
                </a:solidFill>
              </a:rPr>
              <a:t> in the United States. Cancer, 121: 2775–2781.</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en-US" sz="1000" b="0" dirty="0">
                <a:solidFill>
                  <a:schemeClr val="tx1"/>
                </a:solidFill>
              </a:rPr>
              <a:t>Healy CM, et al. Parent and provider perspectives on immunization: are providers overestimating parental concerns? Vaccine. 2014; 32(5): 579-584.</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Henrikson</a:t>
            </a:r>
            <a:r>
              <a:rPr lang="en-US" sz="1000" b="0" dirty="0">
                <a:solidFill>
                  <a:schemeClr val="tx1"/>
                </a:solidFill>
              </a:rPr>
              <a:t> NB, et al. A public-private partnership addressing vaccine hesitancy in Washington State. 2014. Available at: </a:t>
            </a:r>
            <a:r>
              <a:rPr lang="en-US" sz="1000" b="0" dirty="0">
                <a:solidFill>
                  <a:schemeClr val="tx1"/>
                </a:solidFill>
                <a:hlinkClick r:id="rId3"/>
              </a:rPr>
              <a:t>http://vaxnorthwest.org/approach</a:t>
            </a:r>
            <a:r>
              <a:rPr lang="en-US" sz="1000" b="0" dirty="0">
                <a:solidFill>
                  <a:schemeClr val="tx1"/>
                </a:solidFill>
              </a:rPr>
              <a:t> </a:t>
            </a:r>
          </a:p>
          <a:p>
            <a:pPr marL="169863" lvl="0" indent="-169863">
              <a:spcBef>
                <a:spcPts val="0"/>
              </a:spcBef>
              <a:spcAft>
                <a:spcPts val="300"/>
              </a:spcAft>
              <a:buFont typeface="Arial" panose="020B0604020202020204" pitchFamily="34" charset="0"/>
              <a:buChar char="•"/>
            </a:pPr>
            <a:r>
              <a:rPr lang="en-US" sz="1000" b="0" dirty="0">
                <a:solidFill>
                  <a:schemeClr val="tx1"/>
                </a:solidFill>
              </a:rPr>
              <a:t>Institute of Medicine. Adverse Effects of Vaccines: Evidence and Causality. The National Academies Press, 2012.</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Koshiol</a:t>
            </a:r>
            <a:r>
              <a:rPr lang="en-US" sz="1000" b="0" dirty="0">
                <a:solidFill>
                  <a:schemeClr val="tx1"/>
                </a:solidFill>
              </a:rPr>
              <a:t> JE, et al. Rate and predictors of new genital warts claims and genital warts-related healthcare utilization among privately insured patients in the United States. Sex </a:t>
            </a:r>
            <a:r>
              <a:rPr lang="en-US" sz="1000" b="0" dirty="0" err="1">
                <a:solidFill>
                  <a:schemeClr val="tx1"/>
                </a:solidFill>
              </a:rPr>
              <a:t>Transm</a:t>
            </a:r>
            <a:r>
              <a:rPr lang="en-US" sz="1000" b="0" dirty="0">
                <a:solidFill>
                  <a:schemeClr val="tx1"/>
                </a:solidFill>
              </a:rPr>
              <a:t> Dis. 2004;31:748–752.</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Machalek</a:t>
            </a:r>
            <a:r>
              <a:rPr lang="en-US" sz="1000" b="0" dirty="0">
                <a:solidFill>
                  <a:schemeClr val="tx1"/>
                </a:solidFill>
              </a:rPr>
              <a:t> et al. Human Papillomavirus Prevalence in Unvaccinated Heterosexual Men After a National Female Vaccination Program. J Infect Dis (2017) 215 (2): 202-208. Published: 03 November 2016. DOI: 10.1093/</a:t>
            </a:r>
            <a:r>
              <a:rPr lang="en-US" sz="1000" b="0" dirty="0" err="1">
                <a:solidFill>
                  <a:schemeClr val="tx1"/>
                </a:solidFill>
              </a:rPr>
              <a:t>infdis</a:t>
            </a:r>
            <a:r>
              <a:rPr lang="en-US" sz="1000" b="0" dirty="0">
                <a:solidFill>
                  <a:schemeClr val="tx1"/>
                </a:solidFill>
              </a:rPr>
              <a:t>/jiw530</a:t>
            </a:r>
          </a:p>
          <a:p>
            <a:pPr marL="169863" lvl="0" indent="-169863">
              <a:spcBef>
                <a:spcPts val="0"/>
              </a:spcBef>
              <a:spcAft>
                <a:spcPts val="300"/>
              </a:spcAft>
              <a:buFont typeface="Arial" panose="020B0604020202020204" pitchFamily="34" charset="0"/>
              <a:buChar char="•"/>
            </a:pPr>
            <a:r>
              <a:rPr lang="en-US" sz="1000" b="0" dirty="0">
                <a:solidFill>
                  <a:schemeClr val="tx1"/>
                </a:solidFill>
              </a:rPr>
              <a:t>Markowitz LE, et al. Prevalence of HPV After Introduction of the Vaccination Program in the United States. Pediatrics. 2016;137(2).</a:t>
            </a:r>
          </a:p>
          <a:p>
            <a:pPr marL="169863" lvl="0" indent="-169863">
              <a:spcBef>
                <a:spcPts val="0"/>
              </a:spcBef>
              <a:spcAft>
                <a:spcPts val="300"/>
              </a:spcAft>
              <a:buFont typeface="Arial" panose="020B0604020202020204" pitchFamily="34" charset="0"/>
              <a:buChar char="•"/>
            </a:pPr>
            <a:r>
              <a:rPr lang="en-US" sz="1000" b="0" dirty="0">
                <a:solidFill>
                  <a:schemeClr val="tx1"/>
                </a:solidFill>
              </a:rPr>
              <a:t>Meites E, Kempe A, Markowitz LE. Use of a 2-Dose Schedule for Human Papillomavirus Vaccination — Updated Recommendations of the Advisory Committee on Immunization Practices. MMWR. 2016;65(49);1405-8.</a:t>
            </a:r>
          </a:p>
          <a:p>
            <a:pPr marL="169863" lvl="0" indent="-169863">
              <a:spcBef>
                <a:spcPts val="0"/>
              </a:spcBef>
              <a:spcAft>
                <a:spcPts val="300"/>
              </a:spcAft>
              <a:buFont typeface="Arial" panose="020B0604020202020204" pitchFamily="34" charset="0"/>
              <a:buChar char="•"/>
            </a:pPr>
            <a:r>
              <a:rPr lang="fr-FR" sz="1000" b="0" dirty="0">
                <a:solidFill>
                  <a:schemeClr val="tx1"/>
                </a:solidFill>
              </a:rPr>
              <a:t>Petrosky et al. </a:t>
            </a:r>
            <a:r>
              <a:rPr lang="en-US" sz="1000" b="0" dirty="0">
                <a:solidFill>
                  <a:schemeClr val="tx1"/>
                </a:solidFill>
              </a:rPr>
              <a:t>Use of 9-Valent Human Papillomavirus (HPV) Vaccine: Updated HPV Vaccination Recommendations of the Advisory Committee on Immunization Practices. </a:t>
            </a:r>
            <a:r>
              <a:rPr lang="fr-FR" sz="1000" b="0" dirty="0">
                <a:solidFill>
                  <a:schemeClr val="tx1"/>
                </a:solidFill>
              </a:rPr>
              <a:t>MMWR. 2015 64(11);300-304</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fr-FR" sz="1000" b="0" dirty="0">
                <a:solidFill>
                  <a:schemeClr val="tx1"/>
                </a:solidFill>
              </a:rPr>
              <a:t>Pollock et al. </a:t>
            </a:r>
            <a:r>
              <a:rPr lang="en-US" sz="1000" b="0" dirty="0">
                <a:solidFill>
                  <a:schemeClr val="tx1"/>
                </a:solidFill>
              </a:rPr>
              <a:t>Reduction of low- and high-grade cervical abnormalities associated with high uptake of the HPV bivalent vaccine in Scotland. </a:t>
            </a:r>
            <a:r>
              <a:rPr lang="fr-FR" sz="1000" b="0" dirty="0">
                <a:solidFill>
                  <a:schemeClr val="tx1"/>
                </a:solidFill>
              </a:rPr>
              <a:t>Br J Cancer 2014 111, 1824–1830.</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en-US" sz="1000" b="0" dirty="0">
                <a:solidFill>
                  <a:schemeClr val="tx1"/>
                </a:solidFill>
              </a:rPr>
              <a:t>Reagan-Steiner S, et al. National, Regional, State, and Selected Local Area Vaccination Coverage Among Adolescents Aged 13–17 Years — United States, 2015. MMWR </a:t>
            </a:r>
            <a:r>
              <a:rPr lang="en-US" sz="1000" b="0" dirty="0" err="1">
                <a:solidFill>
                  <a:schemeClr val="tx1"/>
                </a:solidFill>
              </a:rPr>
              <a:t>Morb</a:t>
            </a:r>
            <a:r>
              <a:rPr lang="en-US" sz="1000" b="0" dirty="0">
                <a:solidFill>
                  <a:schemeClr val="tx1"/>
                </a:solidFill>
              </a:rPr>
              <a:t> Mortal </a:t>
            </a:r>
            <a:r>
              <a:rPr lang="en-US" sz="1000" b="0" dirty="0" err="1">
                <a:solidFill>
                  <a:schemeClr val="tx1"/>
                </a:solidFill>
              </a:rPr>
              <a:t>Wkly</a:t>
            </a:r>
            <a:r>
              <a:rPr lang="en-US" sz="1000" b="0" dirty="0">
                <a:solidFill>
                  <a:schemeClr val="tx1"/>
                </a:solidFill>
              </a:rPr>
              <a:t> Rep. 2016;65:850–858.</a:t>
            </a:r>
          </a:p>
          <a:p>
            <a:pPr marL="169863" lvl="0" indent="-169863">
              <a:spcBef>
                <a:spcPts val="0"/>
              </a:spcBef>
              <a:spcAft>
                <a:spcPts val="300"/>
              </a:spcAft>
              <a:buFont typeface="Arial" panose="020B0604020202020204" pitchFamily="34" charset="0"/>
              <a:buChar char="•"/>
            </a:pPr>
            <a:r>
              <a:rPr lang="nb-NO" sz="1000" b="0" dirty="0">
                <a:solidFill>
                  <a:schemeClr val="tx1"/>
                </a:solidFill>
              </a:rPr>
              <a:t>Satterwhite et al. </a:t>
            </a:r>
            <a:r>
              <a:rPr lang="en-US" sz="1000" b="0" dirty="0">
                <a:solidFill>
                  <a:schemeClr val="tx1"/>
                </a:solidFill>
              </a:rPr>
              <a:t>Sexually transmitted infections among US women and men: prevalence and incidence estimates, 2008. </a:t>
            </a:r>
            <a:r>
              <a:rPr lang="nb-NO" sz="1000" b="0" dirty="0">
                <a:solidFill>
                  <a:schemeClr val="tx1"/>
                </a:solidFill>
              </a:rPr>
              <a:t>Sex Transm Dis. 2013 Mar;40(3):187-93.</a:t>
            </a:r>
            <a:endParaRPr lang="en-US" sz="1000" b="0" dirty="0">
              <a:solidFill>
                <a:schemeClr val="tx1"/>
              </a:solidFill>
            </a:endParaRPr>
          </a:p>
          <a:p>
            <a:pPr marL="169863" lvl="0" indent="-169863">
              <a:spcBef>
                <a:spcPts val="0"/>
              </a:spcBef>
              <a:spcAft>
                <a:spcPts val="300"/>
              </a:spcAft>
              <a:buFont typeface="Arial" panose="020B0604020202020204" pitchFamily="34" charset="0"/>
              <a:buChar char="•"/>
            </a:pPr>
            <a:r>
              <a:rPr lang="nb-NO" sz="1000" b="0" dirty="0">
                <a:solidFill>
                  <a:schemeClr val="tx1"/>
                </a:solidFill>
              </a:rPr>
              <a:t>Schiffman M. Castle PE. Arch Pathol Lab Med. </a:t>
            </a:r>
            <a:r>
              <a:rPr lang="en-US" sz="1000" b="0" dirty="0">
                <a:solidFill>
                  <a:schemeClr val="tx1"/>
                </a:solidFill>
              </a:rPr>
              <a:t>Human papillomavirus: epidemiology and public health. </a:t>
            </a:r>
            <a:r>
              <a:rPr lang="nb-NO" sz="1000" b="0" dirty="0">
                <a:solidFill>
                  <a:schemeClr val="tx1"/>
                </a:solidFill>
              </a:rPr>
              <a:t>2003 Aug;127(8):930-4.</a:t>
            </a:r>
          </a:p>
          <a:p>
            <a:pPr marL="169863" lvl="0" indent="-169863">
              <a:spcBef>
                <a:spcPts val="0"/>
              </a:spcBef>
              <a:spcAft>
                <a:spcPts val="300"/>
              </a:spcAft>
              <a:buFont typeface="Arial" panose="020B0604020202020204" pitchFamily="34" charset="0"/>
              <a:buChar char="•"/>
            </a:pPr>
            <a:r>
              <a:rPr lang="en-US" sz="1000" b="0" dirty="0">
                <a:solidFill>
                  <a:schemeClr val="tx1"/>
                </a:solidFill>
              </a:rPr>
              <a:t>Smith PJ, et al. HPV vaccination coverage of teen girls: the influence of health care providers. Vaccine. 2016 Mar 18;34(13):1604-10. </a:t>
            </a:r>
          </a:p>
          <a:p>
            <a:pPr marL="169863" lvl="0" indent="-169863">
              <a:spcBef>
                <a:spcPts val="0"/>
              </a:spcBef>
              <a:spcAft>
                <a:spcPts val="300"/>
              </a:spcAft>
              <a:buFont typeface="Arial" panose="020B0604020202020204" pitchFamily="34" charset="0"/>
              <a:buChar char="•"/>
            </a:pPr>
            <a:r>
              <a:rPr lang="en-US" sz="1000" b="0" dirty="0">
                <a:solidFill>
                  <a:schemeClr val="tx1"/>
                </a:solidFill>
              </a:rPr>
              <a:t>Stokley S,, et al. Human papillomavirus vaccination coverage among adolescents, 2007-2013, and </a:t>
            </a:r>
            <a:r>
              <a:rPr lang="en-US" sz="1000" b="0" dirty="0" err="1">
                <a:solidFill>
                  <a:schemeClr val="tx1"/>
                </a:solidFill>
              </a:rPr>
              <a:t>postlicensure</a:t>
            </a:r>
            <a:r>
              <a:rPr lang="en-US" sz="1000" b="0" dirty="0">
                <a:solidFill>
                  <a:schemeClr val="tx1"/>
                </a:solidFill>
              </a:rPr>
              <a:t> vaccine safety monitoring, 2006-2014--United States. MMWR </a:t>
            </a:r>
            <a:r>
              <a:rPr lang="en-US" sz="1000" b="0" dirty="0" err="1">
                <a:solidFill>
                  <a:schemeClr val="tx1"/>
                </a:solidFill>
              </a:rPr>
              <a:t>Morb</a:t>
            </a:r>
            <a:r>
              <a:rPr lang="en-US" sz="1000" b="0" dirty="0">
                <a:solidFill>
                  <a:schemeClr val="tx1"/>
                </a:solidFill>
              </a:rPr>
              <a:t> Mortal </a:t>
            </a:r>
            <a:r>
              <a:rPr lang="en-US" sz="1000" b="0" dirty="0" err="1">
                <a:solidFill>
                  <a:schemeClr val="tx1"/>
                </a:solidFill>
              </a:rPr>
              <a:t>Wkly</a:t>
            </a:r>
            <a:r>
              <a:rPr lang="en-US" sz="1000" b="0" dirty="0">
                <a:solidFill>
                  <a:schemeClr val="tx1"/>
                </a:solidFill>
              </a:rPr>
              <a:t> Rep. 2014 Jul 25;63(29):620-4.</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Temte</a:t>
            </a:r>
            <a:r>
              <a:rPr lang="en-US" sz="1000" b="0" dirty="0">
                <a:solidFill>
                  <a:schemeClr val="tx1"/>
                </a:solidFill>
              </a:rPr>
              <a:t> JL. Comment: Timing of HPV Vaccine. Available at </a:t>
            </a:r>
            <a:r>
              <a:rPr lang="en-US" sz="1000" b="0" dirty="0">
                <a:solidFill>
                  <a:schemeClr val="tx1"/>
                </a:solidFill>
                <a:hlinkClick r:id="rId4"/>
              </a:rPr>
              <a:t>http://pediatrics.aappublications.org/content/early/2014/08/12/peds.2014-0442.comments#-timing-of-hpv-vaccine-</a:t>
            </a:r>
            <a:r>
              <a:rPr lang="en-US" sz="1000" b="0" dirty="0">
                <a:solidFill>
                  <a:schemeClr val="tx1"/>
                </a:solidFill>
              </a:rPr>
              <a:t> </a:t>
            </a:r>
          </a:p>
          <a:p>
            <a:pPr marL="169863" lvl="0" indent="-169863">
              <a:spcBef>
                <a:spcPts val="0"/>
              </a:spcBef>
              <a:spcAft>
                <a:spcPts val="300"/>
              </a:spcAft>
              <a:buFont typeface="Arial" panose="020B0604020202020204" pitchFamily="34" charset="0"/>
              <a:buChar char="•"/>
            </a:pPr>
            <a:r>
              <a:rPr lang="en-US" sz="1000" b="0" dirty="0" err="1">
                <a:solidFill>
                  <a:schemeClr val="tx1"/>
                </a:solidFill>
              </a:rPr>
              <a:t>Viens</a:t>
            </a:r>
            <a:r>
              <a:rPr lang="en-US" sz="1000" b="0" dirty="0">
                <a:solidFill>
                  <a:schemeClr val="tx1"/>
                </a:solidFill>
              </a:rPr>
              <a:t> LJ, et al. Human papillomavirus–associated cancers—United States, 2008–2012. MMWR. 2016;65:661–6.</a:t>
            </a:r>
          </a:p>
        </p:txBody>
      </p:sp>
    </p:spTree>
    <p:extLst>
      <p:ext uri="{BB962C8B-B14F-4D97-AF65-F5344CB8AC3E}">
        <p14:creationId xmlns:p14="http://schemas.microsoft.com/office/powerpoint/2010/main" val="202573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dirty="0"/>
              <a:t>HPV-Associated Oropharyngeal Cancer Rates by Sex, Race and Ethnicity, United States, 2009–2013</a:t>
            </a:r>
          </a:p>
        </p:txBody>
      </p:sp>
      <p:pic>
        <p:nvPicPr>
          <p:cNvPr id="3" name="Picture 2"/>
          <p:cNvPicPr>
            <a:picLocks noChangeAspect="1"/>
          </p:cNvPicPr>
          <p:nvPr/>
        </p:nvPicPr>
        <p:blipFill>
          <a:blip r:embed="rId3"/>
          <a:stretch>
            <a:fillRect/>
          </a:stretch>
        </p:blipFill>
        <p:spPr>
          <a:xfrm>
            <a:off x="429409" y="1371600"/>
            <a:ext cx="8285182" cy="4944285"/>
          </a:xfrm>
          <a:prstGeom prst="rect">
            <a:avLst/>
          </a:prstGeom>
        </p:spPr>
      </p:pic>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390844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HPV-Associated Penile Cancer Rates by </a:t>
            </a:r>
            <a:br>
              <a:rPr lang="en-US" sz="3200" dirty="0"/>
            </a:br>
            <a:r>
              <a:rPr lang="en-US" sz="3200" dirty="0"/>
              <a:t>Race and Ethnicity, United States, 2009–2013</a:t>
            </a:r>
          </a:p>
        </p:txBody>
      </p:sp>
      <p:pic>
        <p:nvPicPr>
          <p:cNvPr id="3" name="Picture 2"/>
          <p:cNvPicPr>
            <a:picLocks noChangeAspect="1"/>
          </p:cNvPicPr>
          <p:nvPr/>
        </p:nvPicPr>
        <p:blipFill>
          <a:blip r:embed="rId3"/>
          <a:stretch>
            <a:fillRect/>
          </a:stretch>
        </p:blipFill>
        <p:spPr>
          <a:xfrm>
            <a:off x="429409" y="1371600"/>
            <a:ext cx="8285182" cy="4944285"/>
          </a:xfrm>
          <a:prstGeom prst="rect">
            <a:avLst/>
          </a:prstGeom>
        </p:spPr>
      </p:pic>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384016336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IRD_PPT_light([1]">
  <a:themeElements>
    <a:clrScheme name="NCIRD Light PPT List">
      <a:dk1>
        <a:srgbClr val="0039A6"/>
      </a:dk1>
      <a:lt1>
        <a:srgbClr val="FFFFFF"/>
      </a:lt1>
      <a:dk2>
        <a:srgbClr val="3077FF"/>
      </a:dk2>
      <a:lt2>
        <a:srgbClr val="4B4B4B"/>
      </a:lt2>
      <a:accent1>
        <a:srgbClr val="0039A6"/>
      </a:accent1>
      <a:accent2>
        <a:srgbClr val="747F81"/>
      </a:accent2>
      <a:accent3>
        <a:srgbClr val="532E60"/>
      </a:accent3>
      <a:accent4>
        <a:srgbClr val="662046"/>
      </a:accent4>
      <a:accent5>
        <a:srgbClr val="9A996E"/>
      </a:accent5>
      <a:accent6>
        <a:srgbClr val="E8CE79"/>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8595</Words>
  <Application>Microsoft Office PowerPoint</Application>
  <PresentationFormat>On-screen Show (4:3)</PresentationFormat>
  <Paragraphs>564</Paragraphs>
  <Slides>78</Slides>
  <Notes>76</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93" baseType="lpstr">
      <vt:lpstr>ＭＳ Ｐゴシック</vt:lpstr>
      <vt:lpstr>Arial</vt:lpstr>
      <vt:lpstr>Calibri</vt:lpstr>
      <vt:lpstr>Courier New</vt:lpstr>
      <vt:lpstr>Franklin Gothic Heavy</vt:lpstr>
      <vt:lpstr>Myriad Pro</vt:lpstr>
      <vt:lpstr>Myriad Web Pro</vt:lpstr>
      <vt:lpstr>Times New Roman</vt:lpstr>
      <vt:lpstr>Wingdings</vt:lpstr>
      <vt:lpstr>Wingdings 3</vt:lpstr>
      <vt:lpstr>Office Theme</vt:lpstr>
      <vt:lpstr>2_Office Theme</vt:lpstr>
      <vt:lpstr>NCIRD_PPT_light([1]</vt:lpstr>
      <vt:lpstr>1_Office Theme</vt:lpstr>
      <vt:lpstr>Worksheet</vt:lpstr>
      <vt:lpstr>Provider Education: A Key Paradigm to Raising Immunization Rates   </vt:lpstr>
      <vt:lpstr>Objectives</vt:lpstr>
      <vt:lpstr>HPV Infection &amp; Disease</vt:lpstr>
      <vt:lpstr>HPV Types Differ in their  Disease Associations</vt:lpstr>
      <vt:lpstr>HPV Infection</vt:lpstr>
      <vt:lpstr>Cancers Caused by HPV per Year, U.S., 2009-2013</vt:lpstr>
      <vt:lpstr>HPV-Associated Cancer Rates by Sex,  Race and Ethnicity, United States, 2009–2013</vt:lpstr>
      <vt:lpstr>HPV-Associated Oropharyngeal Cancer Rates by Sex, Race and Ethnicity, United States, 2009–2013</vt:lpstr>
      <vt:lpstr>HPV-Associated Penile Cancer Rates by  Race and Ethnicity, United States, 2009–2013</vt:lpstr>
      <vt:lpstr>HPV-Associated Cervical Cancer Rates by  Race and Ethnicity, United States, 2009–2013</vt:lpstr>
      <vt:lpstr>Cervical Cancer</vt:lpstr>
      <vt:lpstr>Cervical pre-cancer in U.S. females</vt:lpstr>
      <vt:lpstr>HPV Vaccine</vt:lpstr>
      <vt:lpstr>HPV Prophylactic Vaccines</vt:lpstr>
      <vt:lpstr>HPV Vaccine Recommendation</vt:lpstr>
      <vt:lpstr>HPV Vaccine Recommendations: Catch Up/Late</vt:lpstr>
      <vt:lpstr>Dosing Schedules</vt:lpstr>
      <vt:lpstr>HPV Vaccine Safety</vt:lpstr>
      <vt:lpstr>United States Vaccine Safety System</vt:lpstr>
      <vt:lpstr>Over 10 Years of HPV Vaccine Safety Data</vt:lpstr>
      <vt:lpstr>HPV Vaccine Impact</vt:lpstr>
      <vt:lpstr>Prevalence of HPV before &amp; after introduction of HPV vaccination in the United States</vt:lpstr>
      <vt:lpstr>PowerPoint Presentation</vt:lpstr>
      <vt:lpstr>Systematic Review and Meta-Analysis: Population-Level Impact of HPV Vaccination</vt:lpstr>
      <vt:lpstr>HPV Vaccine Duration of Protection</vt:lpstr>
      <vt:lpstr>Framing the conversation</vt:lpstr>
      <vt:lpstr>Adolescent Vaccination Coverage United States, 2006-2015</vt:lpstr>
      <vt:lpstr>Impact of Eliminating Missed Opportunities  by Age 13 Years in Girls Born in 2000</vt:lpstr>
      <vt:lpstr>Reasons parents won’t initiate HPV vaccination for children</vt:lpstr>
      <vt:lpstr>Project Description for Haitian Nurses Association</vt:lpstr>
      <vt:lpstr>Value Parents Place on the Vaccines</vt:lpstr>
      <vt:lpstr>Clinicians underestimate the value parents place on HPV vaccine</vt:lpstr>
      <vt:lpstr>Clinicians Underestimate the Value Parents Place on HPV Vaccine</vt:lpstr>
      <vt:lpstr>Give an Effective Recommendation to Receive HPV Vaccine at Ages 11 or 12</vt:lpstr>
      <vt:lpstr>PowerPoint Presentation</vt:lpstr>
      <vt:lpstr>Same Way Same Day</vt:lpstr>
      <vt:lpstr>Make an Effective Recommendation</vt:lpstr>
      <vt:lpstr>PowerPoint Presentation</vt:lpstr>
      <vt:lpstr>PowerPoint Presentation</vt:lpstr>
      <vt:lpstr>PowerPoint Presentation</vt:lpstr>
      <vt:lpstr>Some Parents Need Reassurance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do we put our seat belts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a parent doesn’t say yes today…</vt:lpstr>
      <vt:lpstr>1. Know your coverage rates</vt:lpstr>
      <vt:lpstr>2. Align office/clinic policy with mission</vt:lpstr>
      <vt:lpstr>3. Align communication with mission</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2014-04-04T16:39:47Z</dcterms:created>
  <dcterms:modified xsi:type="dcterms:W3CDTF">2018-06-25T12:50:56Z</dcterms:modified>
</cp:coreProperties>
</file>