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2" r:id="rId3"/>
  </p:sldMasterIdLst>
  <p:notesMasterIdLst>
    <p:notesMasterId r:id="rId37"/>
  </p:notesMasterIdLst>
  <p:handoutMasterIdLst>
    <p:handoutMasterId r:id="rId38"/>
  </p:handoutMasterIdLst>
  <p:sldIdLst>
    <p:sldId id="257" r:id="rId4"/>
    <p:sldId id="304" r:id="rId5"/>
    <p:sldId id="336" r:id="rId6"/>
    <p:sldId id="305" r:id="rId7"/>
    <p:sldId id="280" r:id="rId8"/>
    <p:sldId id="284" r:id="rId9"/>
    <p:sldId id="283" r:id="rId10"/>
    <p:sldId id="346" r:id="rId11"/>
    <p:sldId id="270" r:id="rId12"/>
    <p:sldId id="308" r:id="rId13"/>
    <p:sldId id="309" r:id="rId14"/>
    <p:sldId id="263" r:id="rId15"/>
    <p:sldId id="320" r:id="rId16"/>
    <p:sldId id="341" r:id="rId17"/>
    <p:sldId id="318" r:id="rId18"/>
    <p:sldId id="348" r:id="rId19"/>
    <p:sldId id="319" r:id="rId20"/>
    <p:sldId id="273" r:id="rId21"/>
    <p:sldId id="323" r:id="rId22"/>
    <p:sldId id="330" r:id="rId23"/>
    <p:sldId id="315" r:id="rId24"/>
    <p:sldId id="297" r:id="rId25"/>
    <p:sldId id="349" r:id="rId26"/>
    <p:sldId id="350" r:id="rId27"/>
    <p:sldId id="351" r:id="rId28"/>
    <p:sldId id="347" r:id="rId29"/>
    <p:sldId id="352" r:id="rId30"/>
    <p:sldId id="268" r:id="rId31"/>
    <p:sldId id="299" r:id="rId32"/>
    <p:sldId id="316" r:id="rId33"/>
    <p:sldId id="317" r:id="rId34"/>
    <p:sldId id="329" r:id="rId35"/>
    <p:sldId id="26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35" autoAdjust="0"/>
  </p:normalViewPr>
  <p:slideViewPr>
    <p:cSldViewPr showGuides="1">
      <p:cViewPr varScale="1">
        <p:scale>
          <a:sx n="74" d="100"/>
          <a:sy n="74" d="100"/>
        </p:scale>
        <p:origin x="300" y="54"/>
      </p:cViewPr>
      <p:guideLst>
        <p:guide orient="horz" pos="2160"/>
        <p:guide pos="3840"/>
      </p:guideLst>
    </p:cSldViewPr>
  </p:slideViewPr>
  <p:notesTextViewPr>
    <p:cViewPr>
      <p:scale>
        <a:sx n="1" d="1"/>
        <a:sy n="1" d="1"/>
      </p:scale>
      <p:origin x="0" y="0"/>
    </p:cViewPr>
  </p:notesTextViewPr>
  <p:notesViewPr>
    <p:cSldViewPr showGuides="1">
      <p:cViewPr varScale="1">
        <p:scale>
          <a:sx n="76" d="100"/>
          <a:sy n="76" d="100"/>
        </p:scale>
        <p:origin x="250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D8EA8-7BE8-4CC5-B546-06EA7373704A}"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n-US"/>
        </a:p>
      </dgm:t>
    </dgm:pt>
    <dgm:pt modelId="{88CFE353-BBA3-4355-B44F-3A1C9CB9F445}">
      <dgm:prSet phldrT="[Text]"/>
      <dgm:spPr/>
      <dgm:t>
        <a:bodyPr/>
        <a:lstStyle/>
        <a:p>
          <a:r>
            <a:rPr lang="en-US" dirty="0"/>
            <a:t>Cancer</a:t>
          </a:r>
        </a:p>
      </dgm:t>
    </dgm:pt>
    <dgm:pt modelId="{CBCFE398-3D0E-4740-ADC3-864B4D0E78D2}" type="parTrans" cxnId="{71E2433E-FF94-4EA9-9931-700BC333C9FD}">
      <dgm:prSet/>
      <dgm:spPr/>
      <dgm:t>
        <a:bodyPr/>
        <a:lstStyle/>
        <a:p>
          <a:endParaRPr lang="en-US"/>
        </a:p>
      </dgm:t>
    </dgm:pt>
    <dgm:pt modelId="{CF0B8B8F-FAA9-4A78-9B53-6022643C994F}" type="sibTrans" cxnId="{71E2433E-FF94-4EA9-9931-700BC333C9FD}">
      <dgm:prSet/>
      <dgm:spPr/>
      <dgm:t>
        <a:bodyPr/>
        <a:lstStyle/>
        <a:p>
          <a:endParaRPr lang="en-US"/>
        </a:p>
      </dgm:t>
    </dgm:pt>
    <dgm:pt modelId="{BFB54B6E-A542-459D-8B71-84FF691AF23F}">
      <dgm:prSet phldrT="[Text]"/>
      <dgm:spPr/>
      <dgm:t>
        <a:bodyPr/>
        <a:lstStyle/>
        <a:p>
          <a:r>
            <a:rPr lang="en-US" dirty="0"/>
            <a:t>Inflammation: increase cancer risk</a:t>
          </a:r>
        </a:p>
      </dgm:t>
    </dgm:pt>
    <dgm:pt modelId="{92D8CE2F-CBBC-428A-87A5-31CA96428EF1}" type="parTrans" cxnId="{BB59A112-B9D6-4631-AE03-DA03B8D2CAF6}">
      <dgm:prSet/>
      <dgm:spPr/>
      <dgm:t>
        <a:bodyPr/>
        <a:lstStyle/>
        <a:p>
          <a:endParaRPr lang="en-US"/>
        </a:p>
      </dgm:t>
    </dgm:pt>
    <dgm:pt modelId="{CDFA1B35-B586-44C0-8DD9-2774F3AEE986}" type="sibTrans" cxnId="{BB59A112-B9D6-4631-AE03-DA03B8D2CAF6}">
      <dgm:prSet/>
      <dgm:spPr/>
      <dgm:t>
        <a:bodyPr/>
        <a:lstStyle/>
        <a:p>
          <a:endParaRPr lang="en-US"/>
        </a:p>
      </dgm:t>
    </dgm:pt>
    <dgm:pt modelId="{27D49987-9640-4910-B092-C17ACD6B8DD6}">
      <dgm:prSet phldrT="[Text]"/>
      <dgm:spPr/>
      <dgm:t>
        <a:bodyPr/>
        <a:lstStyle/>
        <a:p>
          <a:r>
            <a:rPr lang="en-US" dirty="0"/>
            <a:t>Immunity: impaired by treatment</a:t>
          </a:r>
        </a:p>
      </dgm:t>
    </dgm:pt>
    <dgm:pt modelId="{0BA85DA0-EB65-4525-82B7-FF7B02F1D2B1}" type="parTrans" cxnId="{6136A320-A861-4F00-B5C7-227EA4320750}">
      <dgm:prSet/>
      <dgm:spPr/>
      <dgm:t>
        <a:bodyPr/>
        <a:lstStyle/>
        <a:p>
          <a:endParaRPr lang="en-US"/>
        </a:p>
      </dgm:t>
    </dgm:pt>
    <dgm:pt modelId="{0560A052-FB3C-45A6-A443-A347F7F6EB47}" type="sibTrans" cxnId="{6136A320-A861-4F00-B5C7-227EA4320750}">
      <dgm:prSet/>
      <dgm:spPr/>
      <dgm:t>
        <a:bodyPr/>
        <a:lstStyle/>
        <a:p>
          <a:endParaRPr lang="en-US"/>
        </a:p>
      </dgm:t>
    </dgm:pt>
    <dgm:pt modelId="{82601BBC-2DDF-48A6-8067-1C8E3F9F49F7}">
      <dgm:prSet phldrT="[Text]"/>
      <dgm:spPr/>
      <dgm:t>
        <a:bodyPr/>
        <a:lstStyle/>
        <a:p>
          <a:r>
            <a:rPr lang="en-US" dirty="0"/>
            <a:t>Immunity: harnessed to kill cancer cells</a:t>
          </a:r>
        </a:p>
      </dgm:t>
    </dgm:pt>
    <dgm:pt modelId="{6DFD35BF-A144-4962-A8DF-41217FEBFEB2}" type="parTrans" cxnId="{F90FF28F-2620-4F55-A83F-DA95F2B13143}">
      <dgm:prSet/>
      <dgm:spPr/>
      <dgm:t>
        <a:bodyPr/>
        <a:lstStyle/>
        <a:p>
          <a:endParaRPr lang="en-US"/>
        </a:p>
      </dgm:t>
    </dgm:pt>
    <dgm:pt modelId="{2BC01A87-C71F-4017-B7E9-9AAC707E23BF}" type="sibTrans" cxnId="{F90FF28F-2620-4F55-A83F-DA95F2B13143}">
      <dgm:prSet/>
      <dgm:spPr/>
      <dgm:t>
        <a:bodyPr/>
        <a:lstStyle/>
        <a:p>
          <a:endParaRPr lang="en-US"/>
        </a:p>
      </dgm:t>
    </dgm:pt>
    <dgm:pt modelId="{B6E232A4-73CC-4865-8BD3-FDC5C2E0B423}">
      <dgm:prSet phldrT="[Text]"/>
      <dgm:spPr/>
      <dgm:t>
        <a:bodyPr/>
        <a:lstStyle/>
        <a:p>
          <a:r>
            <a:rPr lang="en-US" dirty="0"/>
            <a:t>Immunosuppression: increase cancer risk</a:t>
          </a:r>
        </a:p>
      </dgm:t>
    </dgm:pt>
    <dgm:pt modelId="{66FF0B77-0C63-4EDF-A989-E79C385D7A78}" type="parTrans" cxnId="{98565429-A7CC-4454-BB21-8C911A28CED8}">
      <dgm:prSet/>
      <dgm:spPr/>
      <dgm:t>
        <a:bodyPr/>
        <a:lstStyle/>
        <a:p>
          <a:endParaRPr lang="en-US"/>
        </a:p>
      </dgm:t>
    </dgm:pt>
    <dgm:pt modelId="{4D1BA392-0511-4612-AD13-9558421B2C10}" type="sibTrans" cxnId="{98565429-A7CC-4454-BB21-8C911A28CED8}">
      <dgm:prSet/>
      <dgm:spPr/>
      <dgm:t>
        <a:bodyPr/>
        <a:lstStyle/>
        <a:p>
          <a:endParaRPr lang="en-US"/>
        </a:p>
      </dgm:t>
    </dgm:pt>
    <dgm:pt modelId="{EFF9B4CC-FFD7-47A2-9A74-3FE964BDDAE9}">
      <dgm:prSet phldrT="[Text]"/>
      <dgm:spPr/>
      <dgm:t>
        <a:bodyPr/>
        <a:lstStyle/>
        <a:p>
          <a:endParaRPr lang="en-US" dirty="0"/>
        </a:p>
      </dgm:t>
    </dgm:pt>
    <dgm:pt modelId="{9C0F53EF-991D-4DBA-A14A-90447ECEBE73}" type="parTrans" cxnId="{8A5B9390-0947-469C-AF57-306539292783}">
      <dgm:prSet/>
      <dgm:spPr/>
      <dgm:t>
        <a:bodyPr/>
        <a:lstStyle/>
        <a:p>
          <a:endParaRPr lang="en-US"/>
        </a:p>
      </dgm:t>
    </dgm:pt>
    <dgm:pt modelId="{4BE6E6FB-DE46-42CF-B5F9-8FEFF21EB110}" type="sibTrans" cxnId="{8A5B9390-0947-469C-AF57-306539292783}">
      <dgm:prSet/>
      <dgm:spPr/>
      <dgm:t>
        <a:bodyPr/>
        <a:lstStyle/>
        <a:p>
          <a:endParaRPr lang="en-US"/>
        </a:p>
      </dgm:t>
    </dgm:pt>
    <dgm:pt modelId="{1F5CD806-8264-4727-8767-924E6C278B2C}" type="pres">
      <dgm:prSet presAssocID="{3B9D8EA8-7BE8-4CC5-B546-06EA7373704A}" presName="composite" presStyleCnt="0">
        <dgm:presLayoutVars>
          <dgm:chMax val="1"/>
          <dgm:dir/>
          <dgm:resizeHandles val="exact"/>
        </dgm:presLayoutVars>
      </dgm:prSet>
      <dgm:spPr/>
      <dgm:t>
        <a:bodyPr/>
        <a:lstStyle/>
        <a:p>
          <a:endParaRPr lang="en-US"/>
        </a:p>
      </dgm:t>
    </dgm:pt>
    <dgm:pt modelId="{D658B0BC-9FC6-484F-8512-D74354C12726}" type="pres">
      <dgm:prSet presAssocID="{3B9D8EA8-7BE8-4CC5-B546-06EA7373704A}" presName="radial" presStyleCnt="0">
        <dgm:presLayoutVars>
          <dgm:animLvl val="ctr"/>
        </dgm:presLayoutVars>
      </dgm:prSet>
      <dgm:spPr/>
    </dgm:pt>
    <dgm:pt modelId="{DD863B96-F197-4D5B-8379-2B6A3301DCFF}" type="pres">
      <dgm:prSet presAssocID="{88CFE353-BBA3-4355-B44F-3A1C9CB9F445}" presName="centerShape" presStyleLbl="vennNode1" presStyleIdx="0" presStyleCnt="5" custScaleX="82272" custScaleY="75119"/>
      <dgm:spPr/>
      <dgm:t>
        <a:bodyPr/>
        <a:lstStyle/>
        <a:p>
          <a:endParaRPr lang="en-US"/>
        </a:p>
      </dgm:t>
    </dgm:pt>
    <dgm:pt modelId="{B8E09265-8E67-446B-909A-11C548827DB3}" type="pres">
      <dgm:prSet presAssocID="{BFB54B6E-A542-459D-8B71-84FF691AF23F}" presName="node" presStyleLbl="vennNode1" presStyleIdx="1" presStyleCnt="5" custScaleX="162254" custScaleY="149823" custRadScaleRad="74069" custRadScaleInc="-1857">
        <dgm:presLayoutVars>
          <dgm:bulletEnabled val="1"/>
        </dgm:presLayoutVars>
      </dgm:prSet>
      <dgm:spPr/>
      <dgm:t>
        <a:bodyPr/>
        <a:lstStyle/>
        <a:p>
          <a:endParaRPr lang="en-US"/>
        </a:p>
      </dgm:t>
    </dgm:pt>
    <dgm:pt modelId="{81A48A96-4C24-44E2-A884-7E5DA9112244}" type="pres">
      <dgm:prSet presAssocID="{27D49987-9640-4910-B092-C17ACD6B8DD6}" presName="node" presStyleLbl="vennNode1" presStyleIdx="2" presStyleCnt="5" custScaleX="165424" custScaleY="147483" custRadScaleRad="104389" custRadScaleInc="4160">
        <dgm:presLayoutVars>
          <dgm:bulletEnabled val="1"/>
        </dgm:presLayoutVars>
      </dgm:prSet>
      <dgm:spPr/>
      <dgm:t>
        <a:bodyPr/>
        <a:lstStyle/>
        <a:p>
          <a:endParaRPr lang="en-US"/>
        </a:p>
      </dgm:t>
    </dgm:pt>
    <dgm:pt modelId="{0AC37C96-1FEF-43BF-9CC0-3BF9170CC3E2}" type="pres">
      <dgm:prSet presAssocID="{82601BBC-2DDF-48A6-8067-1C8E3F9F49F7}" presName="node" presStyleLbl="vennNode1" presStyleIdx="3" presStyleCnt="5" custScaleX="153258" custScaleY="147068" custRadScaleRad="76731" custRadScaleInc="-219">
        <dgm:presLayoutVars>
          <dgm:bulletEnabled val="1"/>
        </dgm:presLayoutVars>
      </dgm:prSet>
      <dgm:spPr/>
      <dgm:t>
        <a:bodyPr/>
        <a:lstStyle/>
        <a:p>
          <a:endParaRPr lang="en-US"/>
        </a:p>
      </dgm:t>
    </dgm:pt>
    <dgm:pt modelId="{91304A7E-404A-4E40-B502-556E55CFDE22}" type="pres">
      <dgm:prSet presAssocID="{B6E232A4-73CC-4865-8BD3-FDC5C2E0B423}" presName="node" presStyleLbl="vennNode1" presStyleIdx="4" presStyleCnt="5" custScaleX="149639" custScaleY="143349">
        <dgm:presLayoutVars>
          <dgm:bulletEnabled val="1"/>
        </dgm:presLayoutVars>
      </dgm:prSet>
      <dgm:spPr/>
      <dgm:t>
        <a:bodyPr/>
        <a:lstStyle/>
        <a:p>
          <a:endParaRPr lang="en-US"/>
        </a:p>
      </dgm:t>
    </dgm:pt>
  </dgm:ptLst>
  <dgm:cxnLst>
    <dgm:cxn modelId="{E2C109C5-AAA3-4546-9674-56009E9FABC6}" type="presOf" srcId="{27D49987-9640-4910-B092-C17ACD6B8DD6}" destId="{81A48A96-4C24-44E2-A884-7E5DA9112244}" srcOrd="0" destOrd="0" presId="urn:microsoft.com/office/officeart/2005/8/layout/radial3"/>
    <dgm:cxn modelId="{6136A320-A861-4F00-B5C7-227EA4320750}" srcId="{88CFE353-BBA3-4355-B44F-3A1C9CB9F445}" destId="{27D49987-9640-4910-B092-C17ACD6B8DD6}" srcOrd="1" destOrd="0" parTransId="{0BA85DA0-EB65-4525-82B7-FF7B02F1D2B1}" sibTransId="{0560A052-FB3C-45A6-A443-A347F7F6EB47}"/>
    <dgm:cxn modelId="{F90FF28F-2620-4F55-A83F-DA95F2B13143}" srcId="{88CFE353-BBA3-4355-B44F-3A1C9CB9F445}" destId="{82601BBC-2DDF-48A6-8067-1C8E3F9F49F7}" srcOrd="2" destOrd="0" parTransId="{6DFD35BF-A144-4962-A8DF-41217FEBFEB2}" sibTransId="{2BC01A87-C71F-4017-B7E9-9AAC707E23BF}"/>
    <dgm:cxn modelId="{209E87F7-8C52-434F-B4AD-04D1A847DD25}" type="presOf" srcId="{3B9D8EA8-7BE8-4CC5-B546-06EA7373704A}" destId="{1F5CD806-8264-4727-8767-924E6C278B2C}" srcOrd="0" destOrd="0" presId="urn:microsoft.com/office/officeart/2005/8/layout/radial3"/>
    <dgm:cxn modelId="{8A5B9390-0947-469C-AF57-306539292783}" srcId="{3B9D8EA8-7BE8-4CC5-B546-06EA7373704A}" destId="{EFF9B4CC-FFD7-47A2-9A74-3FE964BDDAE9}" srcOrd="1" destOrd="0" parTransId="{9C0F53EF-991D-4DBA-A14A-90447ECEBE73}" sibTransId="{4BE6E6FB-DE46-42CF-B5F9-8FEFF21EB110}"/>
    <dgm:cxn modelId="{71E2433E-FF94-4EA9-9931-700BC333C9FD}" srcId="{3B9D8EA8-7BE8-4CC5-B546-06EA7373704A}" destId="{88CFE353-BBA3-4355-B44F-3A1C9CB9F445}" srcOrd="0" destOrd="0" parTransId="{CBCFE398-3D0E-4740-ADC3-864B4D0E78D2}" sibTransId="{CF0B8B8F-FAA9-4A78-9B53-6022643C994F}"/>
    <dgm:cxn modelId="{2C519C60-E952-4A25-B8A8-44F2907671B2}" type="presOf" srcId="{B6E232A4-73CC-4865-8BD3-FDC5C2E0B423}" destId="{91304A7E-404A-4E40-B502-556E55CFDE22}" srcOrd="0" destOrd="0" presId="urn:microsoft.com/office/officeart/2005/8/layout/radial3"/>
    <dgm:cxn modelId="{9DD4F0AD-DAFC-485C-9253-554076F656BC}" type="presOf" srcId="{BFB54B6E-A542-459D-8B71-84FF691AF23F}" destId="{B8E09265-8E67-446B-909A-11C548827DB3}" srcOrd="0" destOrd="0" presId="urn:microsoft.com/office/officeart/2005/8/layout/radial3"/>
    <dgm:cxn modelId="{BB59A112-B9D6-4631-AE03-DA03B8D2CAF6}" srcId="{88CFE353-BBA3-4355-B44F-3A1C9CB9F445}" destId="{BFB54B6E-A542-459D-8B71-84FF691AF23F}" srcOrd="0" destOrd="0" parTransId="{92D8CE2F-CBBC-428A-87A5-31CA96428EF1}" sibTransId="{CDFA1B35-B586-44C0-8DD9-2774F3AEE986}"/>
    <dgm:cxn modelId="{D92E6157-4C73-49DB-A724-C2CD7A01C846}" type="presOf" srcId="{88CFE353-BBA3-4355-B44F-3A1C9CB9F445}" destId="{DD863B96-F197-4D5B-8379-2B6A3301DCFF}" srcOrd="0" destOrd="0" presId="urn:microsoft.com/office/officeart/2005/8/layout/radial3"/>
    <dgm:cxn modelId="{6478E3C9-E703-428F-AF70-93F22FC029A5}" type="presOf" srcId="{82601BBC-2DDF-48A6-8067-1C8E3F9F49F7}" destId="{0AC37C96-1FEF-43BF-9CC0-3BF9170CC3E2}" srcOrd="0" destOrd="0" presId="urn:microsoft.com/office/officeart/2005/8/layout/radial3"/>
    <dgm:cxn modelId="{98565429-A7CC-4454-BB21-8C911A28CED8}" srcId="{88CFE353-BBA3-4355-B44F-3A1C9CB9F445}" destId="{B6E232A4-73CC-4865-8BD3-FDC5C2E0B423}" srcOrd="3" destOrd="0" parTransId="{66FF0B77-0C63-4EDF-A989-E79C385D7A78}" sibTransId="{4D1BA392-0511-4612-AD13-9558421B2C10}"/>
    <dgm:cxn modelId="{9C2FBC34-F364-42AC-9AEE-DD720352E4C4}" type="presParOf" srcId="{1F5CD806-8264-4727-8767-924E6C278B2C}" destId="{D658B0BC-9FC6-484F-8512-D74354C12726}" srcOrd="0" destOrd="0" presId="urn:microsoft.com/office/officeart/2005/8/layout/radial3"/>
    <dgm:cxn modelId="{B7A18375-B58B-4B0C-892F-EC822B91A206}" type="presParOf" srcId="{D658B0BC-9FC6-484F-8512-D74354C12726}" destId="{DD863B96-F197-4D5B-8379-2B6A3301DCFF}" srcOrd="0" destOrd="0" presId="urn:microsoft.com/office/officeart/2005/8/layout/radial3"/>
    <dgm:cxn modelId="{D7758AB2-6C1D-4D3C-B540-7C08000EB664}" type="presParOf" srcId="{D658B0BC-9FC6-484F-8512-D74354C12726}" destId="{B8E09265-8E67-446B-909A-11C548827DB3}" srcOrd="1" destOrd="0" presId="urn:microsoft.com/office/officeart/2005/8/layout/radial3"/>
    <dgm:cxn modelId="{99486D11-B863-4CDC-A08C-D016C56553DC}" type="presParOf" srcId="{D658B0BC-9FC6-484F-8512-D74354C12726}" destId="{81A48A96-4C24-44E2-A884-7E5DA9112244}" srcOrd="2" destOrd="0" presId="urn:microsoft.com/office/officeart/2005/8/layout/radial3"/>
    <dgm:cxn modelId="{4F4233AA-CEF8-44DE-9CA6-AF3A4D774CBB}" type="presParOf" srcId="{D658B0BC-9FC6-484F-8512-D74354C12726}" destId="{0AC37C96-1FEF-43BF-9CC0-3BF9170CC3E2}" srcOrd="3" destOrd="0" presId="urn:microsoft.com/office/officeart/2005/8/layout/radial3"/>
    <dgm:cxn modelId="{3D524B23-BBA8-425B-90A7-8EE6A35ACE63}" type="presParOf" srcId="{D658B0BC-9FC6-484F-8512-D74354C12726}" destId="{91304A7E-404A-4E40-B502-556E55CFDE22}"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EAEB30-C508-4B72-B4FF-09DCC5155276}" type="datetimeFigureOut">
              <a:rPr lang="en-US" smtClean="0"/>
              <a:t>8/27/2018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460E9-2E7F-448E-8BF8-B427F723ABB3}" type="slidenum">
              <a:rPr lang="en-US" smtClean="0"/>
              <a:t>‹#›</a:t>
            </a:fld>
            <a:endParaRPr lang="en-US" dirty="0"/>
          </a:p>
        </p:txBody>
      </p:sp>
    </p:spTree>
    <p:extLst>
      <p:ext uri="{BB962C8B-B14F-4D97-AF65-F5344CB8AC3E}">
        <p14:creationId xmlns:p14="http://schemas.microsoft.com/office/powerpoint/2010/main" val="1199289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5FAC9-102C-47CB-9E65-EB32706EA759}" type="datetimeFigureOut">
              <a:rPr lang="en-US" smtClean="0"/>
              <a:t>8/27/2018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C270E-D5CD-4622-8424-D007D653CC89}" type="slidenum">
              <a:rPr lang="en-US" smtClean="0"/>
              <a:t>‹#›</a:t>
            </a:fld>
            <a:endParaRPr lang="en-US" dirty="0"/>
          </a:p>
        </p:txBody>
      </p:sp>
    </p:spTree>
    <p:extLst>
      <p:ext uri="{BB962C8B-B14F-4D97-AF65-F5344CB8AC3E}">
        <p14:creationId xmlns:p14="http://schemas.microsoft.com/office/powerpoint/2010/main" val="209760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C270E-D5CD-4622-8424-D007D653CC89}" type="slidenum">
              <a:rPr lang="en-US" smtClean="0"/>
              <a:t>1</a:t>
            </a:fld>
            <a:endParaRPr lang="en-US" dirty="0"/>
          </a:p>
        </p:txBody>
      </p:sp>
    </p:spTree>
    <p:extLst>
      <p:ext uri="{BB962C8B-B14F-4D97-AF65-F5344CB8AC3E}">
        <p14:creationId xmlns:p14="http://schemas.microsoft.com/office/powerpoint/2010/main" val="2043369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your imagination. Follow up recommendations are by no means harmonized. In this 2017 JAMA paper, </a:t>
            </a:r>
            <a:r>
              <a:rPr lang="en-US" dirty="0" err="1"/>
              <a:t>Merkow</a:t>
            </a:r>
            <a:r>
              <a:rPr lang="en-US" dirty="0"/>
              <a:t> et al looked at 41 guidelines published between 2010 and 2016.</a:t>
            </a:r>
          </a:p>
        </p:txBody>
      </p:sp>
      <p:sp>
        <p:nvSpPr>
          <p:cNvPr id="4" name="Slide Number Placeholder 3"/>
          <p:cNvSpPr>
            <a:spLocks noGrp="1"/>
          </p:cNvSpPr>
          <p:nvPr>
            <p:ph type="sldNum" sz="quarter" idx="10"/>
          </p:nvPr>
        </p:nvSpPr>
        <p:spPr/>
        <p:txBody>
          <a:bodyPr/>
          <a:lstStyle/>
          <a:p>
            <a:fld id="{339C270E-D5CD-4622-8424-D007D653CC89}" type="slidenum">
              <a:rPr lang="en-US" smtClean="0"/>
              <a:t>10</a:t>
            </a:fld>
            <a:endParaRPr lang="en-US" dirty="0"/>
          </a:p>
        </p:txBody>
      </p:sp>
    </p:spTree>
    <p:extLst>
      <p:ext uri="{BB962C8B-B14F-4D97-AF65-F5344CB8AC3E}">
        <p14:creationId xmlns:p14="http://schemas.microsoft.com/office/powerpoint/2010/main" val="384380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2006, the Institute of Medicine published a landmark report entitled From Cancer Patient to Cancer Survivor, Lost in Transition. </a:t>
            </a:r>
          </a:p>
          <a:p>
            <a:r>
              <a:rPr lang="en-US" dirty="0"/>
              <a:t>One of the </a:t>
            </a:r>
            <a:r>
              <a:rPr lang="en-US" dirty="0" err="1"/>
              <a:t>recommnedations</a:t>
            </a:r>
            <a:r>
              <a:rPr lang="en-US" dirty="0"/>
              <a:t> was to put in place a standard communication process between specialty oncology and primary care. </a:t>
            </a:r>
          </a:p>
          <a:p>
            <a:endParaRPr lang="en-US" dirty="0"/>
          </a:p>
          <a:p>
            <a:r>
              <a:rPr lang="en-US" dirty="0"/>
              <a:t>This is what they came up with- a Survivorship Care Plan. </a:t>
            </a:r>
          </a:p>
          <a:p>
            <a:endParaRPr lang="en-US" dirty="0"/>
          </a:p>
          <a:p>
            <a:r>
              <a:rPr lang="en-US" dirty="0"/>
              <a:t>Who has seen one?</a:t>
            </a:r>
          </a:p>
          <a:p>
            <a:endParaRPr lang="en-US" dirty="0"/>
          </a:p>
          <a:p>
            <a:r>
              <a:rPr lang="en-US" dirty="0"/>
              <a:t>Ask your patients to share this with you. If they don’t have one, ask them to request one from their cancer care team. </a:t>
            </a:r>
          </a:p>
        </p:txBody>
      </p:sp>
      <p:sp>
        <p:nvSpPr>
          <p:cNvPr id="4" name="Slide Number Placeholder 3"/>
          <p:cNvSpPr>
            <a:spLocks noGrp="1"/>
          </p:cNvSpPr>
          <p:nvPr>
            <p:ph type="sldNum" sz="quarter" idx="10"/>
          </p:nvPr>
        </p:nvSpPr>
        <p:spPr/>
        <p:txBody>
          <a:bodyPr/>
          <a:lstStyle/>
          <a:p>
            <a:fld id="{339C270E-D5CD-4622-8424-D007D653CC89}" type="slidenum">
              <a:rPr lang="en-US" smtClean="0"/>
              <a:t>11</a:t>
            </a:fld>
            <a:endParaRPr lang="en-US" dirty="0"/>
          </a:p>
        </p:txBody>
      </p:sp>
    </p:spTree>
    <p:extLst>
      <p:ext uri="{BB962C8B-B14F-4D97-AF65-F5344CB8AC3E}">
        <p14:creationId xmlns:p14="http://schemas.microsoft.com/office/powerpoint/2010/main" val="4187411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probably all pretty familiar with late effects of surgery.</a:t>
            </a:r>
          </a:p>
          <a:p>
            <a:endParaRPr lang="en-US" dirty="0"/>
          </a:p>
          <a:p>
            <a:r>
              <a:rPr lang="en-US" dirty="0"/>
              <a:t>For cancer survivors, body image and sexual dysfunction loom large because do you remember which two cancer sites are the most prevalent&gt; Breast and prostate.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39C270E-D5CD-4622-8424-D007D653CC89}" type="slidenum">
              <a:rPr lang="en-US" smtClean="0"/>
              <a:t>13</a:t>
            </a:fld>
            <a:endParaRPr lang="en-US" dirty="0"/>
          </a:p>
        </p:txBody>
      </p:sp>
    </p:spTree>
    <p:extLst>
      <p:ext uri="{BB962C8B-B14F-4D97-AF65-F5344CB8AC3E}">
        <p14:creationId xmlns:p14="http://schemas.microsoft.com/office/powerpoint/2010/main" val="339940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biology refresher</a:t>
            </a:r>
          </a:p>
          <a:p>
            <a:r>
              <a:rPr lang="en-US" dirty="0"/>
              <a:t>Cancer is unchecked cell proliferation</a:t>
            </a:r>
          </a:p>
          <a:p>
            <a:endParaRPr lang="en-US" dirty="0"/>
          </a:p>
        </p:txBody>
      </p:sp>
      <p:sp>
        <p:nvSpPr>
          <p:cNvPr id="4" name="Slide Number Placeholder 3"/>
          <p:cNvSpPr>
            <a:spLocks noGrp="1"/>
          </p:cNvSpPr>
          <p:nvPr>
            <p:ph type="sldNum" sz="quarter" idx="10"/>
          </p:nvPr>
        </p:nvSpPr>
        <p:spPr/>
        <p:txBody>
          <a:bodyPr/>
          <a:lstStyle/>
          <a:p>
            <a:fld id="{339C270E-D5CD-4622-8424-D007D653CC89}" type="slidenum">
              <a:rPr lang="en-US" smtClean="0"/>
              <a:t>14</a:t>
            </a:fld>
            <a:endParaRPr lang="en-US" dirty="0"/>
          </a:p>
        </p:txBody>
      </p:sp>
    </p:spTree>
    <p:extLst>
      <p:ext uri="{BB962C8B-B14F-4D97-AF65-F5344CB8AC3E}">
        <p14:creationId xmlns:p14="http://schemas.microsoft.com/office/powerpoint/2010/main" val="3615769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representative examples of late effects from different chemotherapies.</a:t>
            </a:r>
          </a:p>
          <a:p>
            <a:endParaRPr lang="en-US" dirty="0"/>
          </a:p>
          <a:p>
            <a:r>
              <a:rPr lang="en-US" dirty="0"/>
              <a:t>I don’t expect you to </a:t>
            </a:r>
            <a:r>
              <a:rPr lang="en-US" dirty="0" err="1"/>
              <a:t>rememeber</a:t>
            </a:r>
            <a:r>
              <a:rPr lang="en-US" dirty="0"/>
              <a:t> all these. But I would like to beseech you to find out what drugs your patients received and look up the potential late effects. For example, a patient who received a lot of </a:t>
            </a:r>
            <a:r>
              <a:rPr lang="en-US" dirty="0" err="1"/>
              <a:t>Busulfan</a:t>
            </a:r>
            <a:r>
              <a:rPr lang="en-US" dirty="0"/>
              <a:t> </a:t>
            </a:r>
            <a:r>
              <a:rPr lang="en-US" dirty="0" smtClean="0"/>
              <a:t>or Bleomycin may </a:t>
            </a:r>
            <a:r>
              <a:rPr lang="en-US" dirty="0"/>
              <a:t>be a t great risk for respiratory compromise if they go scuba diving, do to the risk of pulmonary fibrosis. Maybe a </a:t>
            </a:r>
            <a:r>
              <a:rPr lang="en-US" dirty="0" err="1"/>
              <a:t>a</a:t>
            </a:r>
            <a:r>
              <a:rPr lang="en-US" dirty="0"/>
              <a:t> PFT should be ordered to assess respiratory function first. </a:t>
            </a:r>
          </a:p>
        </p:txBody>
      </p:sp>
      <p:sp>
        <p:nvSpPr>
          <p:cNvPr id="4" name="Slide Number Placeholder 3"/>
          <p:cNvSpPr>
            <a:spLocks noGrp="1"/>
          </p:cNvSpPr>
          <p:nvPr>
            <p:ph type="sldNum" sz="quarter" idx="10"/>
          </p:nvPr>
        </p:nvSpPr>
        <p:spPr/>
        <p:txBody>
          <a:bodyPr/>
          <a:lstStyle/>
          <a:p>
            <a:fld id="{339C270E-D5CD-4622-8424-D007D653CC89}" type="slidenum">
              <a:rPr lang="en-US" smtClean="0"/>
              <a:t>15</a:t>
            </a:fld>
            <a:endParaRPr lang="en-US" dirty="0"/>
          </a:p>
        </p:txBody>
      </p:sp>
    </p:spTree>
    <p:extLst>
      <p:ext uri="{BB962C8B-B14F-4D97-AF65-F5344CB8AC3E}">
        <p14:creationId xmlns:p14="http://schemas.microsoft.com/office/powerpoint/2010/main" val="2966201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Depends on the field and the</a:t>
            </a:r>
            <a:r>
              <a:rPr lang="en-US" baseline="0" dirty="0"/>
              <a:t> total  and fractionated dose</a:t>
            </a:r>
          </a:p>
          <a:p>
            <a:endParaRPr lang="en-US" baseline="0" dirty="0"/>
          </a:p>
          <a:p>
            <a:r>
              <a:rPr lang="en-US" baseline="0" dirty="0" smtClean="0"/>
              <a:t>Think </a:t>
            </a:r>
            <a:r>
              <a:rPr lang="en-US" baseline="0" dirty="0"/>
              <a:t>of a patient with radiation </a:t>
            </a:r>
            <a:r>
              <a:rPr lang="en-US" baseline="0" dirty="0" smtClean="0"/>
              <a:t>to the neck. </a:t>
            </a:r>
            <a:r>
              <a:rPr lang="en-US" baseline="0" dirty="0"/>
              <a:t>Risk is to the structures in that </a:t>
            </a:r>
            <a:r>
              <a:rPr lang="en-US" baseline="0" dirty="0" smtClean="0"/>
              <a:t>area- what is the thyroid function? </a:t>
            </a:r>
            <a:r>
              <a:rPr lang="en-US" baseline="0" dirty="0"/>
              <a:t>Is the patient having trouble swallowing? Have they lost weight because of it?</a:t>
            </a:r>
          </a:p>
          <a:p>
            <a:r>
              <a:rPr lang="en-US" baseline="0" dirty="0" smtClean="0"/>
              <a:t>In terms of immune status, think of the main hematopoiesis centers (bone marrow), the spleen, and the thymus in children. </a:t>
            </a:r>
            <a:endParaRPr lang="en-US" dirty="0"/>
          </a:p>
        </p:txBody>
      </p:sp>
      <p:sp>
        <p:nvSpPr>
          <p:cNvPr id="4" name="Slide Number Placeholder 3"/>
          <p:cNvSpPr>
            <a:spLocks noGrp="1"/>
          </p:cNvSpPr>
          <p:nvPr>
            <p:ph type="sldNum" sz="quarter" idx="10"/>
          </p:nvPr>
        </p:nvSpPr>
        <p:spPr/>
        <p:txBody>
          <a:bodyPr/>
          <a:lstStyle/>
          <a:p>
            <a:fld id="{339C270E-D5CD-4622-8424-D007D653CC89}" type="slidenum">
              <a:rPr lang="en-US" smtClean="0"/>
              <a:t>17</a:t>
            </a:fld>
            <a:endParaRPr lang="en-US" dirty="0"/>
          </a:p>
        </p:txBody>
      </p:sp>
    </p:spTree>
    <p:extLst>
      <p:ext uri="{BB962C8B-B14F-4D97-AF65-F5344CB8AC3E}">
        <p14:creationId xmlns:p14="http://schemas.microsoft.com/office/powerpoint/2010/main" val="1920796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Immunotherapy seems like the new kid on the block, but researchers have been trying to hack the immune system’s power to eliminate cancer cells for over 100 years. </a:t>
            </a:r>
          </a:p>
          <a:p>
            <a:endParaRPr lang="en-US" dirty="0"/>
          </a:p>
          <a:p>
            <a:r>
              <a:rPr lang="en-US" dirty="0"/>
              <a:t>Coley’s Toxins were killed bacteria injected into patients based on observations by Dr. Coley that a patient’s tumor regressed after a serious skin infection. It was dangerous and not a well controlled process and fell into obscurity.</a:t>
            </a:r>
          </a:p>
          <a:p>
            <a:endParaRPr lang="en-US" dirty="0"/>
          </a:p>
          <a:p>
            <a:r>
              <a:rPr lang="en-US" dirty="0" err="1"/>
              <a:t>Provenge</a:t>
            </a:r>
            <a:r>
              <a:rPr lang="en-US" dirty="0"/>
              <a:t> was a prostate cancer vaccine that hasn’t lived up to its promise.</a:t>
            </a:r>
          </a:p>
          <a:p>
            <a:endParaRPr lang="en-US" dirty="0"/>
          </a:p>
          <a:p>
            <a:r>
              <a:rPr lang="en-US" dirty="0"/>
              <a:t>Checkpoint inhibitors on the other hand are being approved for new indications as we speak. </a:t>
            </a:r>
          </a:p>
          <a:p>
            <a:endParaRPr lang="en-US" dirty="0"/>
          </a:p>
          <a:p>
            <a:r>
              <a:rPr lang="en-US" dirty="0"/>
              <a:t>Car-T cell therapy is true designer medicine, and a very exciting frontier. </a:t>
            </a:r>
          </a:p>
          <a:p>
            <a:endParaRPr lang="en-US" dirty="0"/>
          </a:p>
          <a:p>
            <a:r>
              <a:rPr lang="en-US" dirty="0"/>
              <a:t>Checkpoint inhibitors: T cells on patrol assess</a:t>
            </a:r>
            <a:r>
              <a:rPr lang="en-US" baseline="0" dirty="0"/>
              <a:t> proteins on the surfaces of cells to determine if they belong or are an enemy. If they determine it is a danger, they attack. Cancer cells can commit identity theft by wearing these proteins of normal cells, which allows them to evade the attack. Checkpoint inhibitors block these proteins so that T-cells can identify the cancerous cells. They inhibit the inhibitors.</a:t>
            </a:r>
          </a:p>
          <a:p>
            <a:endParaRPr lang="en-US" baseline="0" dirty="0"/>
          </a:p>
          <a:p>
            <a:r>
              <a:rPr lang="en-US" baseline="0" dirty="0"/>
              <a:t>CAR-T therapy- Chimeric antigen receptor T-cell therapy: T cells from the patient are removed and genetically engineered to attack the patient’s cancer cells. FDA approved for some  advanced </a:t>
            </a:r>
            <a:r>
              <a:rPr lang="en-US" baseline="0" dirty="0" err="1"/>
              <a:t>leukemias</a:t>
            </a:r>
            <a:r>
              <a:rPr lang="en-US" baseline="0" dirty="0"/>
              <a:t> and now lymphomas.</a:t>
            </a:r>
            <a:endParaRPr lang="en-US" dirty="0"/>
          </a:p>
        </p:txBody>
      </p:sp>
      <p:sp>
        <p:nvSpPr>
          <p:cNvPr id="4" name="Slide Number Placeholder 3"/>
          <p:cNvSpPr>
            <a:spLocks noGrp="1"/>
          </p:cNvSpPr>
          <p:nvPr>
            <p:ph type="sldNum" sz="quarter" idx="10"/>
          </p:nvPr>
        </p:nvSpPr>
        <p:spPr/>
        <p:txBody>
          <a:bodyPr/>
          <a:lstStyle/>
          <a:p>
            <a:fld id="{339C270E-D5CD-4622-8424-D007D653CC89}" type="slidenum">
              <a:rPr lang="en-US" smtClean="0"/>
              <a:t>18</a:t>
            </a:fld>
            <a:endParaRPr lang="en-US" dirty="0"/>
          </a:p>
        </p:txBody>
      </p:sp>
    </p:spTree>
    <p:extLst>
      <p:ext uri="{BB962C8B-B14F-4D97-AF65-F5344CB8AC3E}">
        <p14:creationId xmlns:p14="http://schemas.microsoft.com/office/powerpoint/2010/main" val="536555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haven’t been in use for long enough to have a good handle on late effects. But as an FYI, if you are caring for a patient currently receiving immunotherapy, remember they ramp up immune response. </a:t>
            </a:r>
          </a:p>
          <a:p>
            <a:endParaRPr lang="en-US" dirty="0"/>
          </a:p>
          <a:p>
            <a:r>
              <a:rPr lang="en-US" dirty="0"/>
              <a:t>So while you would want to rule out infections, you should also consider </a:t>
            </a:r>
            <a:r>
              <a:rPr lang="en-US" dirty="0" err="1"/>
              <a:t>hyperimmunity</a:t>
            </a:r>
            <a:r>
              <a:rPr lang="en-US" dirty="0"/>
              <a:t>.</a:t>
            </a:r>
          </a:p>
          <a:p>
            <a:endParaRPr lang="en-US" dirty="0"/>
          </a:p>
          <a:p>
            <a:r>
              <a:rPr lang="en-US" dirty="0"/>
              <a:t>Communicate with the oncologist about these patients!</a:t>
            </a:r>
          </a:p>
        </p:txBody>
      </p:sp>
      <p:sp>
        <p:nvSpPr>
          <p:cNvPr id="4" name="Slide Number Placeholder 3"/>
          <p:cNvSpPr>
            <a:spLocks noGrp="1"/>
          </p:cNvSpPr>
          <p:nvPr>
            <p:ph type="sldNum" sz="quarter" idx="10"/>
          </p:nvPr>
        </p:nvSpPr>
        <p:spPr/>
        <p:txBody>
          <a:bodyPr/>
          <a:lstStyle/>
          <a:p>
            <a:fld id="{339C270E-D5CD-4622-8424-D007D653CC89}" type="slidenum">
              <a:rPr lang="en-US" smtClean="0"/>
              <a:t>19</a:t>
            </a:fld>
            <a:endParaRPr lang="en-US" dirty="0"/>
          </a:p>
        </p:txBody>
      </p:sp>
    </p:spTree>
    <p:extLst>
      <p:ext uri="{BB962C8B-B14F-4D97-AF65-F5344CB8AC3E}">
        <p14:creationId xmlns:p14="http://schemas.microsoft.com/office/powerpoint/2010/main" val="115087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Bone marrow function is impaired by cytotoxic therapy. Red cells, white cells and platelets are affected. Some patients are bone marrow suppressed for an extended time, especially patients with hematological cancers and are at risk for the following .</a:t>
            </a:r>
          </a:p>
          <a:p>
            <a:endParaRPr lang="en-US" dirty="0"/>
          </a:p>
          <a:p>
            <a:r>
              <a:rPr lang="en-US" dirty="0"/>
              <a:t>People at risk for MDRO infections are: </a:t>
            </a:r>
          </a:p>
          <a:p>
            <a:r>
              <a:rPr lang="en-US" dirty="0"/>
              <a:t>Are older</a:t>
            </a:r>
          </a:p>
          <a:p>
            <a:r>
              <a:rPr lang="en-US" dirty="0"/>
              <a:t>Have weakened immune systems</a:t>
            </a:r>
          </a:p>
          <a:p>
            <a:r>
              <a:rPr lang="en-US" dirty="0"/>
              <a:t>Have chronic illnesses</a:t>
            </a:r>
          </a:p>
          <a:p>
            <a:r>
              <a:rPr lang="en-US" dirty="0"/>
              <a:t>Have been treated with antibiotics in the past</a:t>
            </a:r>
          </a:p>
          <a:p>
            <a:r>
              <a:rPr lang="en-US" dirty="0"/>
              <a:t>Had a recent surgery</a:t>
            </a:r>
          </a:p>
          <a:p>
            <a:r>
              <a:rPr lang="en-US" dirty="0"/>
              <a:t>Have had repeated or prolonged hospitalizations</a:t>
            </a:r>
          </a:p>
          <a:p>
            <a:r>
              <a:rPr lang="en-US" dirty="0"/>
              <a:t>Have open wounds or sores</a:t>
            </a:r>
          </a:p>
          <a:p>
            <a:r>
              <a:rPr lang="en-US" dirty="0"/>
              <a:t>Have tubes or drains in the body</a:t>
            </a:r>
          </a:p>
        </p:txBody>
      </p:sp>
      <p:sp>
        <p:nvSpPr>
          <p:cNvPr id="4" name="Slide Number Placeholder 3"/>
          <p:cNvSpPr>
            <a:spLocks noGrp="1"/>
          </p:cNvSpPr>
          <p:nvPr>
            <p:ph type="sldNum" sz="quarter" idx="10"/>
          </p:nvPr>
        </p:nvSpPr>
        <p:spPr/>
        <p:txBody>
          <a:bodyPr/>
          <a:lstStyle/>
          <a:p>
            <a:fld id="{339C270E-D5CD-4622-8424-D007D653CC89}" type="slidenum">
              <a:rPr lang="en-US" smtClean="0"/>
              <a:t>20</a:t>
            </a:fld>
            <a:endParaRPr lang="en-US" dirty="0"/>
          </a:p>
        </p:txBody>
      </p:sp>
    </p:spTree>
    <p:extLst>
      <p:ext uri="{BB962C8B-B14F-4D97-AF65-F5344CB8AC3E}">
        <p14:creationId xmlns:p14="http://schemas.microsoft.com/office/powerpoint/2010/main" val="580160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C270E-D5CD-4622-8424-D007D653CC89}" type="slidenum">
              <a:rPr lang="en-US" smtClean="0"/>
              <a:t>28</a:t>
            </a:fld>
            <a:endParaRPr lang="en-US" dirty="0"/>
          </a:p>
        </p:txBody>
      </p:sp>
    </p:spTree>
    <p:extLst>
      <p:ext uri="{BB962C8B-B14F-4D97-AF65-F5344CB8AC3E}">
        <p14:creationId xmlns:p14="http://schemas.microsoft.com/office/powerpoint/2010/main" val="147099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disclosure – the ongoing health of cancer survivors is an ENORMOUS topic!</a:t>
            </a:r>
          </a:p>
          <a:p>
            <a:endParaRPr lang="en-US" dirty="0"/>
          </a:p>
          <a:p>
            <a:r>
              <a:rPr lang="en-US" dirty="0"/>
              <a:t>We will only scratch the surface today.</a:t>
            </a:r>
          </a:p>
          <a:p>
            <a:endParaRPr lang="en-US" dirty="0"/>
          </a:p>
          <a:p>
            <a:r>
              <a:rPr lang="en-US" dirty="0"/>
              <a:t>I do hope you will leave here with a better understanding of their needs and where to find quality information and resources to help you as you care for these often vulnerable people, </a:t>
            </a:r>
          </a:p>
        </p:txBody>
      </p:sp>
      <p:sp>
        <p:nvSpPr>
          <p:cNvPr id="4" name="Slide Number Placeholder 3"/>
          <p:cNvSpPr>
            <a:spLocks noGrp="1"/>
          </p:cNvSpPr>
          <p:nvPr>
            <p:ph type="sldNum" sz="quarter" idx="10"/>
          </p:nvPr>
        </p:nvSpPr>
        <p:spPr/>
        <p:txBody>
          <a:bodyPr/>
          <a:lstStyle/>
          <a:p>
            <a:fld id="{339C270E-D5CD-4622-8424-D007D653CC89}" type="slidenum">
              <a:rPr lang="en-US" smtClean="0"/>
              <a:t>2</a:t>
            </a:fld>
            <a:endParaRPr lang="en-US" dirty="0"/>
          </a:p>
        </p:txBody>
      </p:sp>
    </p:spTree>
    <p:extLst>
      <p:ext uri="{BB962C8B-B14F-4D97-AF65-F5344CB8AC3E}">
        <p14:creationId xmlns:p14="http://schemas.microsoft.com/office/powerpoint/2010/main" val="2796761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Serum antibody levels after chemotherapy were examined in 192 children</a:t>
            </a:r>
          </a:p>
          <a:p>
            <a:r>
              <a:rPr lang="en-US" dirty="0" smtClean="0"/>
              <a:t>70.3%</a:t>
            </a:r>
            <a:r>
              <a:rPr lang="en-US" baseline="0" dirty="0" smtClean="0"/>
              <a:t> - hematologic malignancies</a:t>
            </a:r>
          </a:p>
          <a:p>
            <a:endParaRPr lang="en-US" dirty="0"/>
          </a:p>
        </p:txBody>
      </p:sp>
      <p:sp>
        <p:nvSpPr>
          <p:cNvPr id="4" name="Slide Number Placeholder 3"/>
          <p:cNvSpPr>
            <a:spLocks noGrp="1"/>
          </p:cNvSpPr>
          <p:nvPr>
            <p:ph type="sldNum" sz="quarter" idx="10"/>
          </p:nvPr>
        </p:nvSpPr>
        <p:spPr/>
        <p:txBody>
          <a:bodyPr/>
          <a:lstStyle/>
          <a:p>
            <a:fld id="{339C270E-D5CD-4622-8424-D007D653CC89}" type="slidenum">
              <a:rPr lang="en-US" smtClean="0"/>
              <a:t>29</a:t>
            </a:fld>
            <a:endParaRPr lang="en-US" dirty="0"/>
          </a:p>
        </p:txBody>
      </p:sp>
    </p:spTree>
    <p:extLst>
      <p:ext uri="{BB962C8B-B14F-4D97-AF65-F5344CB8AC3E}">
        <p14:creationId xmlns:p14="http://schemas.microsoft.com/office/powerpoint/2010/main" val="428401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Assessment, and Management of:</a:t>
            </a:r>
          </a:p>
          <a:p>
            <a:r>
              <a:rPr lang="en-US" dirty="0"/>
              <a:t>Follow-Up Care, Surveillance Protocol, and Secondary Prevention Measures for Survivors of:</a:t>
            </a:r>
          </a:p>
        </p:txBody>
      </p:sp>
      <p:sp>
        <p:nvSpPr>
          <p:cNvPr id="4" name="Slide Number Placeholder 3"/>
          <p:cNvSpPr>
            <a:spLocks noGrp="1"/>
          </p:cNvSpPr>
          <p:nvPr>
            <p:ph type="sldNum" sz="quarter" idx="10"/>
          </p:nvPr>
        </p:nvSpPr>
        <p:spPr/>
        <p:txBody>
          <a:bodyPr/>
          <a:lstStyle/>
          <a:p>
            <a:fld id="{339C270E-D5CD-4622-8424-D007D653CC89}" type="slidenum">
              <a:rPr lang="en-US" smtClean="0"/>
              <a:t>30</a:t>
            </a:fld>
            <a:endParaRPr lang="en-US" dirty="0"/>
          </a:p>
        </p:txBody>
      </p:sp>
    </p:spTree>
    <p:extLst>
      <p:ext uri="{BB962C8B-B14F-4D97-AF65-F5344CB8AC3E}">
        <p14:creationId xmlns:p14="http://schemas.microsoft.com/office/powerpoint/2010/main" val="2802232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NCCN is a coalition of 27 leading US Cancer Centers. They have put together a set of evidence based guidelines that are available on their website for free- you have to register. </a:t>
            </a:r>
          </a:p>
        </p:txBody>
      </p:sp>
      <p:sp>
        <p:nvSpPr>
          <p:cNvPr id="4" name="Slide Number Placeholder 3"/>
          <p:cNvSpPr>
            <a:spLocks noGrp="1"/>
          </p:cNvSpPr>
          <p:nvPr>
            <p:ph type="sldNum" sz="quarter" idx="10"/>
          </p:nvPr>
        </p:nvSpPr>
        <p:spPr/>
        <p:txBody>
          <a:bodyPr/>
          <a:lstStyle/>
          <a:p>
            <a:fld id="{339C270E-D5CD-4622-8424-D007D653CC89}" type="slidenum">
              <a:rPr lang="en-US" smtClean="0"/>
              <a:t>31</a:t>
            </a:fld>
            <a:endParaRPr lang="en-US" dirty="0"/>
          </a:p>
        </p:txBody>
      </p:sp>
    </p:spTree>
    <p:extLst>
      <p:ext uri="{BB962C8B-B14F-4D97-AF65-F5344CB8AC3E}">
        <p14:creationId xmlns:p14="http://schemas.microsoft.com/office/powerpoint/2010/main" val="510307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C270E-D5CD-4622-8424-D007D653CC89}" type="slidenum">
              <a:rPr lang="en-US" smtClean="0"/>
              <a:t>33</a:t>
            </a:fld>
            <a:endParaRPr lang="en-US" dirty="0"/>
          </a:p>
        </p:txBody>
      </p:sp>
    </p:spTree>
    <p:extLst>
      <p:ext uri="{BB962C8B-B14F-4D97-AF65-F5344CB8AC3E}">
        <p14:creationId xmlns:p14="http://schemas.microsoft.com/office/powerpoint/2010/main" val="2632842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heard someone say they hate the term, survivor? </a:t>
            </a:r>
          </a:p>
          <a:p>
            <a:endParaRPr lang="en-US" dirty="0"/>
          </a:p>
          <a:p>
            <a:r>
              <a:rPr lang="en-US" dirty="0"/>
              <a:t>The word comes laden with understated meanings, for sure.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39C270E-D5CD-4622-8424-D007D653CC89}" type="slidenum">
              <a:rPr lang="en-US" smtClean="0"/>
              <a:t>3</a:t>
            </a:fld>
            <a:endParaRPr lang="en-US" dirty="0"/>
          </a:p>
        </p:txBody>
      </p:sp>
    </p:spTree>
    <p:extLst>
      <p:ext uri="{BB962C8B-B14F-4D97-AF65-F5344CB8AC3E}">
        <p14:creationId xmlns:p14="http://schemas.microsoft.com/office/powerpoint/2010/main" val="131738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lots of ways to define survivor. For the purposes of this talk, we are going to limit our discussion to the Memorial Sloan Kettering framework which focuses on a particular period in a cancer patient’s life – after active treatment is complete and not including end of life care. </a:t>
            </a:r>
            <a:endParaRPr lang="en-US" dirty="0"/>
          </a:p>
        </p:txBody>
      </p:sp>
      <p:sp>
        <p:nvSpPr>
          <p:cNvPr id="4" name="Slide Number Placeholder 3"/>
          <p:cNvSpPr>
            <a:spLocks noGrp="1"/>
          </p:cNvSpPr>
          <p:nvPr>
            <p:ph type="sldNum" sz="quarter" idx="10"/>
          </p:nvPr>
        </p:nvSpPr>
        <p:spPr/>
        <p:txBody>
          <a:bodyPr/>
          <a:lstStyle/>
          <a:p>
            <a:fld id="{339C270E-D5CD-4622-8424-D007D653CC89}" type="slidenum">
              <a:rPr lang="en-US" smtClean="0"/>
              <a:t>4</a:t>
            </a:fld>
            <a:endParaRPr lang="en-US" dirty="0"/>
          </a:p>
        </p:txBody>
      </p:sp>
    </p:spTree>
    <p:extLst>
      <p:ext uri="{BB962C8B-B14F-4D97-AF65-F5344CB8AC3E}">
        <p14:creationId xmlns:p14="http://schemas.microsoft.com/office/powerpoint/2010/main" val="2104424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nice infographic of a very generalized cancer treatment trajectory.</a:t>
            </a:r>
          </a:p>
          <a:p>
            <a:endParaRPr lang="en-US" dirty="0"/>
          </a:p>
          <a:p>
            <a:r>
              <a:rPr lang="en-US" dirty="0"/>
              <a:t>Depending on the potential treatment options and the patient’s goals, the treatment might be intended to be curative or palliative. </a:t>
            </a:r>
          </a:p>
          <a:p>
            <a:endParaRPr lang="en-US" dirty="0"/>
          </a:p>
          <a:p>
            <a:r>
              <a:rPr lang="en-US" dirty="0"/>
              <a:t>After treatment, the cancer may be cured or may be managed  like a chronic disease. </a:t>
            </a:r>
          </a:p>
          <a:p>
            <a:endParaRPr lang="en-US" dirty="0"/>
          </a:p>
          <a:p>
            <a:r>
              <a:rPr lang="en-US" dirty="0"/>
              <a:t>Let’s focus on patients who are in that pink box. </a:t>
            </a:r>
          </a:p>
        </p:txBody>
      </p:sp>
      <p:sp>
        <p:nvSpPr>
          <p:cNvPr id="4" name="Slide Number Placeholder 3"/>
          <p:cNvSpPr>
            <a:spLocks noGrp="1"/>
          </p:cNvSpPr>
          <p:nvPr>
            <p:ph type="sldNum" sz="quarter" idx="10"/>
          </p:nvPr>
        </p:nvSpPr>
        <p:spPr/>
        <p:txBody>
          <a:bodyPr/>
          <a:lstStyle/>
          <a:p>
            <a:fld id="{339C270E-D5CD-4622-8424-D007D653CC89}" type="slidenum">
              <a:rPr lang="en-US" smtClean="0"/>
              <a:t>5</a:t>
            </a:fld>
            <a:endParaRPr lang="en-US" dirty="0"/>
          </a:p>
        </p:txBody>
      </p:sp>
    </p:spTree>
    <p:extLst>
      <p:ext uri="{BB962C8B-B14F-4D97-AF65-F5344CB8AC3E}">
        <p14:creationId xmlns:p14="http://schemas.microsoft.com/office/powerpoint/2010/main" val="296571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Association for Cancer Research projects number of cancer survivors will increase by 68% from 2016 - 2040</a:t>
            </a:r>
          </a:p>
          <a:p>
            <a:r>
              <a:rPr lang="en-US" dirty="0"/>
              <a:t>Demographics (aging population)</a:t>
            </a:r>
          </a:p>
          <a:p>
            <a:r>
              <a:rPr lang="en-US" dirty="0"/>
              <a:t>Better screening (catching earlier)</a:t>
            </a:r>
          </a:p>
          <a:p>
            <a:r>
              <a:rPr lang="en-US" dirty="0"/>
              <a:t>Better curative treatment(more success at eliminating disease)</a:t>
            </a:r>
          </a:p>
          <a:p>
            <a:r>
              <a:rPr lang="en-US" dirty="0"/>
              <a:t>Better palliative treatment (more success at managing late stage disease and treating toxicities)</a:t>
            </a:r>
          </a:p>
          <a:p>
            <a:endParaRPr lang="en-US" dirty="0"/>
          </a:p>
        </p:txBody>
      </p:sp>
      <p:sp>
        <p:nvSpPr>
          <p:cNvPr id="4" name="Slide Number Placeholder 3"/>
          <p:cNvSpPr>
            <a:spLocks noGrp="1"/>
          </p:cNvSpPr>
          <p:nvPr>
            <p:ph type="sldNum" sz="quarter" idx="10"/>
          </p:nvPr>
        </p:nvSpPr>
        <p:spPr/>
        <p:txBody>
          <a:bodyPr/>
          <a:lstStyle/>
          <a:p>
            <a:fld id="{339C270E-D5CD-4622-8424-D007D653CC89}" type="slidenum">
              <a:rPr lang="en-US" smtClean="0"/>
              <a:t>6</a:t>
            </a:fld>
            <a:endParaRPr lang="en-US" dirty="0"/>
          </a:p>
        </p:txBody>
      </p:sp>
    </p:spTree>
    <p:extLst>
      <p:ext uri="{BB962C8B-B14F-4D97-AF65-F5344CB8AC3E}">
        <p14:creationId xmlns:p14="http://schemas.microsoft.com/office/powerpoint/2010/main" val="3955788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that there is not a huge projected change for people in their 1</a:t>
            </a:r>
            <a:r>
              <a:rPr lang="en-US" baseline="30000" dirty="0"/>
              <a:t>st</a:t>
            </a:r>
            <a:r>
              <a:rPr lang="en-US" dirty="0"/>
              <a:t> year of survivorship. These people are usually still closely followed by their oncologists anyway.</a:t>
            </a:r>
          </a:p>
          <a:p>
            <a:endParaRPr lang="en-US" dirty="0"/>
          </a:p>
          <a:p>
            <a:r>
              <a:rPr lang="en-US" dirty="0"/>
              <a:t>But look at the growth in the other categories. </a:t>
            </a:r>
          </a:p>
          <a:p>
            <a:endParaRPr lang="en-US" dirty="0"/>
          </a:p>
          <a:p>
            <a:r>
              <a:rPr lang="en-US" dirty="0"/>
              <a:t>Patients who are over 5 years out usually seek most of their care in the community. That would be the green, purple and blue categories.</a:t>
            </a:r>
          </a:p>
        </p:txBody>
      </p:sp>
      <p:sp>
        <p:nvSpPr>
          <p:cNvPr id="4" name="Slide Number Placeholder 3"/>
          <p:cNvSpPr>
            <a:spLocks noGrp="1"/>
          </p:cNvSpPr>
          <p:nvPr>
            <p:ph type="sldNum" sz="quarter" idx="10"/>
          </p:nvPr>
        </p:nvSpPr>
        <p:spPr/>
        <p:txBody>
          <a:bodyPr/>
          <a:lstStyle/>
          <a:p>
            <a:fld id="{339C270E-D5CD-4622-8424-D007D653CC89}" type="slidenum">
              <a:rPr lang="en-US" smtClean="0"/>
              <a:t>7</a:t>
            </a:fld>
            <a:endParaRPr lang="en-US" dirty="0"/>
          </a:p>
        </p:txBody>
      </p:sp>
    </p:spTree>
    <p:extLst>
      <p:ext uri="{BB962C8B-B14F-4D97-AF65-F5344CB8AC3E}">
        <p14:creationId xmlns:p14="http://schemas.microsoft.com/office/powerpoint/2010/main" val="74313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Female </a:t>
            </a:r>
            <a:r>
              <a:rPr lang="en-US" dirty="0"/>
              <a:t>breast, prostate, colorectal, and melanoma make up almost 2/3 of adult survivors. </a:t>
            </a:r>
          </a:p>
          <a:p>
            <a:endParaRPr lang="en-US" dirty="0"/>
          </a:p>
          <a:p>
            <a:r>
              <a:rPr lang="en-US" dirty="0"/>
              <a:t>The point is, when talking about cancer survivors, we are talking about a diverse group. Even within these categories, treatments and prognoses vary. One size does not fit all. </a:t>
            </a:r>
          </a:p>
        </p:txBody>
      </p:sp>
      <p:sp>
        <p:nvSpPr>
          <p:cNvPr id="4" name="Slide Number Placeholder 3"/>
          <p:cNvSpPr>
            <a:spLocks noGrp="1"/>
          </p:cNvSpPr>
          <p:nvPr>
            <p:ph type="sldNum" sz="quarter" idx="10"/>
          </p:nvPr>
        </p:nvSpPr>
        <p:spPr/>
        <p:txBody>
          <a:bodyPr/>
          <a:lstStyle/>
          <a:p>
            <a:fld id="{339C270E-D5CD-4622-8424-D007D653CC89}" type="slidenum">
              <a:rPr lang="en-US" smtClean="0"/>
              <a:t>8</a:t>
            </a:fld>
            <a:endParaRPr lang="en-US" dirty="0"/>
          </a:p>
        </p:txBody>
      </p:sp>
    </p:spTree>
    <p:extLst>
      <p:ext uri="{BB962C8B-B14F-4D97-AF65-F5344CB8AC3E}">
        <p14:creationId xmlns:p14="http://schemas.microsoft.com/office/powerpoint/2010/main" val="325772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unique subset of survivors are those adults</a:t>
            </a:r>
            <a:r>
              <a:rPr lang="en-US" baseline="0" dirty="0"/>
              <a:t> who originally experienced cancer during childhood. These have been the canaries in the coal mine that have informed our understanding of the complexities of </a:t>
            </a:r>
            <a:r>
              <a:rPr lang="en-US" baseline="0" dirty="0" smtClean="0"/>
              <a:t>survivorship.</a:t>
            </a:r>
          </a:p>
          <a:p>
            <a:endParaRPr lang="en-US" baseline="0" dirty="0" smtClean="0"/>
          </a:p>
          <a:p>
            <a:r>
              <a:rPr lang="en-US" dirty="0" smtClean="0"/>
              <a:t>Common childhood cancers and adult onset cancers often arise from different tissues (epithelial vs mesenchymal) and are treated through different protocols</a:t>
            </a:r>
          </a:p>
          <a:p>
            <a:r>
              <a:rPr lang="en-US" dirty="0" smtClean="0"/>
              <a:t>More comorbidities in adults</a:t>
            </a:r>
          </a:p>
          <a:p>
            <a:r>
              <a:rPr lang="en-US" dirty="0" smtClean="0"/>
              <a:t>Pediatric growth and development issues </a:t>
            </a:r>
            <a:endParaRPr lang="en-US" baseline="0" dirty="0"/>
          </a:p>
        </p:txBody>
      </p:sp>
      <p:sp>
        <p:nvSpPr>
          <p:cNvPr id="4" name="Slide Number Placeholder 3"/>
          <p:cNvSpPr>
            <a:spLocks noGrp="1"/>
          </p:cNvSpPr>
          <p:nvPr>
            <p:ph type="sldNum" sz="quarter" idx="10"/>
          </p:nvPr>
        </p:nvSpPr>
        <p:spPr/>
        <p:txBody>
          <a:bodyPr/>
          <a:lstStyle/>
          <a:p>
            <a:fld id="{339C270E-D5CD-4622-8424-D007D653CC89}" type="slidenum">
              <a:rPr lang="en-US" smtClean="0"/>
              <a:t>9</a:t>
            </a:fld>
            <a:endParaRPr lang="en-US" dirty="0"/>
          </a:p>
        </p:txBody>
      </p:sp>
    </p:spTree>
    <p:extLst>
      <p:ext uri="{BB962C8B-B14F-4D97-AF65-F5344CB8AC3E}">
        <p14:creationId xmlns:p14="http://schemas.microsoft.com/office/powerpoint/2010/main" val="439891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273E7C-F893-459D-A61F-81AE6287168C}" type="datetime1">
              <a:rPr lang="en-US" smtClean="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7F5EFC-0A6B-4038-8A7D-7104D23C4405}" type="slidenum">
              <a:rPr lang="en-US" smtClean="0"/>
              <a:t>‹#›</a:t>
            </a:fld>
            <a:endParaRPr lang="en-US" dirty="0"/>
          </a:p>
        </p:txBody>
      </p:sp>
    </p:spTree>
    <p:extLst>
      <p:ext uri="{BB962C8B-B14F-4D97-AF65-F5344CB8AC3E}">
        <p14:creationId xmlns:p14="http://schemas.microsoft.com/office/powerpoint/2010/main" val="343256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7FAC2-C86B-4DA3-8A3C-A45816493822}" type="datetime1">
              <a:rPr lang="en-US" smtClean="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7F5EFC-0A6B-4038-8A7D-7104D23C4405}" type="slidenum">
              <a:rPr lang="en-US" smtClean="0"/>
              <a:t>‹#›</a:t>
            </a:fld>
            <a:endParaRPr lang="en-US" dirty="0"/>
          </a:p>
        </p:txBody>
      </p:sp>
    </p:spTree>
    <p:extLst>
      <p:ext uri="{BB962C8B-B14F-4D97-AF65-F5344CB8AC3E}">
        <p14:creationId xmlns:p14="http://schemas.microsoft.com/office/powerpoint/2010/main" val="89166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152A0-37AA-46A6-BEC4-78ADE6A9449C}" type="datetime1">
              <a:rPr lang="en-US" smtClean="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7F5EFC-0A6B-4038-8A7D-7104D23C4405}" type="slidenum">
              <a:rPr lang="en-US" smtClean="0"/>
              <a:t>‹#›</a:t>
            </a:fld>
            <a:endParaRPr lang="en-US" dirty="0"/>
          </a:p>
        </p:txBody>
      </p:sp>
    </p:spTree>
    <p:extLst>
      <p:ext uri="{BB962C8B-B14F-4D97-AF65-F5344CB8AC3E}">
        <p14:creationId xmlns:p14="http://schemas.microsoft.com/office/powerpoint/2010/main" val="2433172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867F03-A836-4DC2-9C93-9B0EBEB0ABAE}"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E7888-87C7-4D0C-984D-40A48D7FD124}" type="slidenum">
              <a:rPr lang="en-US" smtClean="0"/>
              <a:t>‹#›</a:t>
            </a:fld>
            <a:endParaRPr lang="en-US"/>
          </a:p>
        </p:txBody>
      </p:sp>
    </p:spTree>
    <p:extLst>
      <p:ext uri="{BB962C8B-B14F-4D97-AF65-F5344CB8AC3E}">
        <p14:creationId xmlns:p14="http://schemas.microsoft.com/office/powerpoint/2010/main" val="1176972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67F03-A836-4DC2-9C93-9B0EBEB0ABAE}"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E7888-87C7-4D0C-984D-40A48D7FD124}" type="slidenum">
              <a:rPr lang="en-US" smtClean="0"/>
              <a:t>‹#›</a:t>
            </a:fld>
            <a:endParaRPr lang="en-US"/>
          </a:p>
        </p:txBody>
      </p:sp>
    </p:spTree>
    <p:extLst>
      <p:ext uri="{BB962C8B-B14F-4D97-AF65-F5344CB8AC3E}">
        <p14:creationId xmlns:p14="http://schemas.microsoft.com/office/powerpoint/2010/main" val="1864071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867F03-A836-4DC2-9C93-9B0EBEB0ABAE}"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E7888-87C7-4D0C-984D-40A48D7FD124}" type="slidenum">
              <a:rPr lang="en-US" smtClean="0"/>
              <a:t>‹#›</a:t>
            </a:fld>
            <a:endParaRPr lang="en-US"/>
          </a:p>
        </p:txBody>
      </p:sp>
    </p:spTree>
    <p:extLst>
      <p:ext uri="{BB962C8B-B14F-4D97-AF65-F5344CB8AC3E}">
        <p14:creationId xmlns:p14="http://schemas.microsoft.com/office/powerpoint/2010/main" val="365754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867F03-A836-4DC2-9C93-9B0EBEB0ABAE}"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E7888-87C7-4D0C-984D-40A48D7FD124}" type="slidenum">
              <a:rPr lang="en-US" smtClean="0"/>
              <a:t>‹#›</a:t>
            </a:fld>
            <a:endParaRPr lang="en-US"/>
          </a:p>
        </p:txBody>
      </p:sp>
    </p:spTree>
    <p:extLst>
      <p:ext uri="{BB962C8B-B14F-4D97-AF65-F5344CB8AC3E}">
        <p14:creationId xmlns:p14="http://schemas.microsoft.com/office/powerpoint/2010/main" val="76072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867F03-A836-4DC2-9C93-9B0EBEB0ABAE}" type="datetimeFigureOut">
              <a:rPr lang="en-US" smtClean="0"/>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E7888-87C7-4D0C-984D-40A48D7FD124}" type="slidenum">
              <a:rPr lang="en-US" smtClean="0"/>
              <a:t>‹#›</a:t>
            </a:fld>
            <a:endParaRPr lang="en-US"/>
          </a:p>
        </p:txBody>
      </p:sp>
    </p:spTree>
    <p:extLst>
      <p:ext uri="{BB962C8B-B14F-4D97-AF65-F5344CB8AC3E}">
        <p14:creationId xmlns:p14="http://schemas.microsoft.com/office/powerpoint/2010/main" val="2340315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867F03-A836-4DC2-9C93-9B0EBEB0ABAE}" type="datetimeFigureOut">
              <a:rPr lang="en-US" smtClean="0"/>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E7888-87C7-4D0C-984D-40A48D7FD124}" type="slidenum">
              <a:rPr lang="en-US" smtClean="0"/>
              <a:t>‹#›</a:t>
            </a:fld>
            <a:endParaRPr lang="en-US"/>
          </a:p>
        </p:txBody>
      </p:sp>
    </p:spTree>
    <p:extLst>
      <p:ext uri="{BB962C8B-B14F-4D97-AF65-F5344CB8AC3E}">
        <p14:creationId xmlns:p14="http://schemas.microsoft.com/office/powerpoint/2010/main" val="1391832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67F03-A836-4DC2-9C93-9B0EBEB0ABAE}" type="datetimeFigureOut">
              <a:rPr lang="en-US" smtClean="0"/>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E7888-87C7-4D0C-984D-40A48D7FD124}" type="slidenum">
              <a:rPr lang="en-US" smtClean="0"/>
              <a:t>‹#›</a:t>
            </a:fld>
            <a:endParaRPr lang="en-US"/>
          </a:p>
        </p:txBody>
      </p:sp>
    </p:spTree>
    <p:extLst>
      <p:ext uri="{BB962C8B-B14F-4D97-AF65-F5344CB8AC3E}">
        <p14:creationId xmlns:p14="http://schemas.microsoft.com/office/powerpoint/2010/main" val="2781655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867F03-A836-4DC2-9C93-9B0EBEB0ABAE}"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E7888-87C7-4D0C-984D-40A48D7FD124}" type="slidenum">
              <a:rPr lang="en-US" smtClean="0"/>
              <a:t>‹#›</a:t>
            </a:fld>
            <a:endParaRPr lang="en-US"/>
          </a:p>
        </p:txBody>
      </p:sp>
    </p:spTree>
    <p:extLst>
      <p:ext uri="{BB962C8B-B14F-4D97-AF65-F5344CB8AC3E}">
        <p14:creationId xmlns:p14="http://schemas.microsoft.com/office/powerpoint/2010/main" val="68963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8751DB-E934-42C3-B69C-D75DC95D8E17}" type="datetime1">
              <a:rPr lang="en-US" smtClean="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7F5EFC-0A6B-4038-8A7D-7104D23C4405}" type="slidenum">
              <a:rPr lang="en-US" smtClean="0"/>
              <a:t>‹#›</a:t>
            </a:fld>
            <a:endParaRPr lang="en-US" dirty="0"/>
          </a:p>
        </p:txBody>
      </p:sp>
    </p:spTree>
    <p:extLst>
      <p:ext uri="{BB962C8B-B14F-4D97-AF65-F5344CB8AC3E}">
        <p14:creationId xmlns:p14="http://schemas.microsoft.com/office/powerpoint/2010/main" val="280630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867F03-A836-4DC2-9C93-9B0EBEB0ABAE}"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E7888-87C7-4D0C-984D-40A48D7FD124}" type="slidenum">
              <a:rPr lang="en-US" smtClean="0"/>
              <a:t>‹#›</a:t>
            </a:fld>
            <a:endParaRPr lang="en-US"/>
          </a:p>
        </p:txBody>
      </p:sp>
    </p:spTree>
    <p:extLst>
      <p:ext uri="{BB962C8B-B14F-4D97-AF65-F5344CB8AC3E}">
        <p14:creationId xmlns:p14="http://schemas.microsoft.com/office/powerpoint/2010/main" val="388065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67F03-A836-4DC2-9C93-9B0EBEB0ABAE}"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E7888-87C7-4D0C-984D-40A48D7FD124}" type="slidenum">
              <a:rPr lang="en-US" smtClean="0"/>
              <a:t>‹#›</a:t>
            </a:fld>
            <a:endParaRPr lang="en-US"/>
          </a:p>
        </p:txBody>
      </p:sp>
    </p:spTree>
    <p:extLst>
      <p:ext uri="{BB962C8B-B14F-4D97-AF65-F5344CB8AC3E}">
        <p14:creationId xmlns:p14="http://schemas.microsoft.com/office/powerpoint/2010/main" val="298863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67F03-A836-4DC2-9C93-9B0EBEB0ABAE}"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E7888-87C7-4D0C-984D-40A48D7FD124}" type="slidenum">
              <a:rPr lang="en-US" smtClean="0"/>
              <a:t>‹#›</a:t>
            </a:fld>
            <a:endParaRPr lang="en-US"/>
          </a:p>
        </p:txBody>
      </p:sp>
    </p:spTree>
    <p:extLst>
      <p:ext uri="{BB962C8B-B14F-4D97-AF65-F5344CB8AC3E}">
        <p14:creationId xmlns:p14="http://schemas.microsoft.com/office/powerpoint/2010/main" val="30083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EC2989BE-8EF8-4DE9-AF65-1B5280A0F0B6}" type="datetime1">
              <a:rPr lang="en-US" smtClean="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7F5EFC-0A6B-4038-8A7D-7104D23C4405}" type="slidenum">
              <a:rPr lang="en-US" smtClean="0"/>
              <a:t>‹#›</a:t>
            </a:fld>
            <a:endParaRPr lang="en-US" dirty="0"/>
          </a:p>
        </p:txBody>
      </p:sp>
    </p:spTree>
    <p:extLst>
      <p:ext uri="{BB962C8B-B14F-4D97-AF65-F5344CB8AC3E}">
        <p14:creationId xmlns:p14="http://schemas.microsoft.com/office/powerpoint/2010/main" val="384077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89B35C-4BEB-472E-9FD9-BBE732384778}" type="datetime1">
              <a:rPr lang="en-US" smtClean="0"/>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7F5EFC-0A6B-4038-8A7D-7104D23C4405}" type="slidenum">
              <a:rPr lang="en-US" smtClean="0"/>
              <a:t>‹#›</a:t>
            </a:fld>
            <a:endParaRPr lang="en-US" dirty="0"/>
          </a:p>
        </p:txBody>
      </p:sp>
    </p:spTree>
    <p:extLst>
      <p:ext uri="{BB962C8B-B14F-4D97-AF65-F5344CB8AC3E}">
        <p14:creationId xmlns:p14="http://schemas.microsoft.com/office/powerpoint/2010/main" val="413460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a:t>Click to edit Master title style</a:t>
            </a: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03DA6E-11AF-4C2A-823F-A9658A489C35}" type="datetime1">
              <a:rPr lang="en-US" smtClean="0"/>
              <a:t>8/27/2018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7F5EFC-0A6B-4038-8A7D-7104D23C4405}" type="slidenum">
              <a:rPr lang="en-US" smtClean="0"/>
              <a:t>‹#›</a:t>
            </a:fld>
            <a:endParaRPr lang="en-US" dirty="0"/>
          </a:p>
        </p:txBody>
      </p:sp>
    </p:spTree>
    <p:extLst>
      <p:ext uri="{BB962C8B-B14F-4D97-AF65-F5344CB8AC3E}">
        <p14:creationId xmlns:p14="http://schemas.microsoft.com/office/powerpoint/2010/main" val="227098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800"/>
          </a:xfrm>
        </p:spPr>
        <p:txBody>
          <a:bodyPr>
            <a:normAutofit/>
          </a:bodyPr>
          <a:lstStyle>
            <a:lvl1pPr algn="ctr">
              <a:defRPr sz="2800" b="1"/>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7E2706-6733-41FF-8EB0-37731EC0CC79}" type="datetime1">
              <a:rPr lang="en-US" smtClean="0"/>
              <a:t>8/27/2018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7F5EFC-0A6B-4038-8A7D-7104D23C4405}" type="slidenum">
              <a:rPr lang="en-US" smtClean="0"/>
              <a:t>‹#›</a:t>
            </a:fld>
            <a:endParaRPr lang="en-US" dirty="0"/>
          </a:p>
        </p:txBody>
      </p:sp>
    </p:spTree>
    <p:extLst>
      <p:ext uri="{BB962C8B-B14F-4D97-AF65-F5344CB8AC3E}">
        <p14:creationId xmlns:p14="http://schemas.microsoft.com/office/powerpoint/2010/main" val="113849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F5980-65EF-4F3E-B8BD-6F43BADBA180}" type="datetime1">
              <a:rPr lang="en-US" smtClean="0"/>
              <a:t>8/27/2018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7F5EFC-0A6B-4038-8A7D-7104D23C4405}" type="slidenum">
              <a:rPr lang="en-US" smtClean="0"/>
              <a:t>‹#›</a:t>
            </a:fld>
            <a:endParaRPr lang="en-US" dirty="0"/>
          </a:p>
        </p:txBody>
      </p:sp>
    </p:spTree>
    <p:extLst>
      <p:ext uri="{BB962C8B-B14F-4D97-AF65-F5344CB8AC3E}">
        <p14:creationId xmlns:p14="http://schemas.microsoft.com/office/powerpoint/2010/main" val="272855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61025-A7EF-43A9-AF6F-9D4832283C23}" type="datetime1">
              <a:rPr lang="en-US" smtClean="0"/>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7F5EFC-0A6B-4038-8A7D-7104D23C4405}" type="slidenum">
              <a:rPr lang="en-US" smtClean="0"/>
              <a:t>‹#›</a:t>
            </a:fld>
            <a:endParaRPr lang="en-US" dirty="0"/>
          </a:p>
        </p:txBody>
      </p:sp>
    </p:spTree>
    <p:extLst>
      <p:ext uri="{BB962C8B-B14F-4D97-AF65-F5344CB8AC3E}">
        <p14:creationId xmlns:p14="http://schemas.microsoft.com/office/powerpoint/2010/main" val="216804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E24DB4-54E0-4C8B-AB33-EF7CBDA41000}" type="datetime1">
              <a:rPr lang="en-US" smtClean="0"/>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7F5EFC-0A6B-4038-8A7D-7104D23C4405}" type="slidenum">
              <a:rPr lang="en-US" smtClean="0"/>
              <a:t>‹#›</a:t>
            </a:fld>
            <a:endParaRPr lang="en-US" dirty="0"/>
          </a:p>
        </p:txBody>
      </p:sp>
    </p:spTree>
    <p:extLst>
      <p:ext uri="{BB962C8B-B14F-4D97-AF65-F5344CB8AC3E}">
        <p14:creationId xmlns:p14="http://schemas.microsoft.com/office/powerpoint/2010/main" val="253832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254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BFDC6-1C4B-4E54-8070-74103E183513}" type="datetime1">
              <a:rPr lang="en-US" smtClean="0"/>
              <a:t>8/27/2018</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F5EFC-0A6B-4038-8A7D-7104D23C4405}" type="slidenum">
              <a:rPr lang="en-US" smtClean="0"/>
              <a:t>‹#›</a:t>
            </a:fld>
            <a:endParaRPr lang="en-US" dirty="0"/>
          </a:p>
        </p:txBody>
      </p:sp>
    </p:spTree>
    <p:extLst>
      <p:ext uri="{BB962C8B-B14F-4D97-AF65-F5344CB8AC3E}">
        <p14:creationId xmlns:p14="http://schemas.microsoft.com/office/powerpoint/2010/main" val="1591810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67F03-A836-4DC2-9C93-9B0EBEB0ABAE}" type="datetimeFigureOut">
              <a:rPr lang="en-US" smtClean="0"/>
              <a:t>8/27/2018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E7888-87C7-4D0C-984D-40A48D7FD124}" type="slidenum">
              <a:rPr lang="en-US" smtClean="0"/>
              <a:t>‹#›</a:t>
            </a:fld>
            <a:endParaRPr lang="en-US"/>
          </a:p>
        </p:txBody>
      </p:sp>
    </p:spTree>
    <p:extLst>
      <p:ext uri="{BB962C8B-B14F-4D97-AF65-F5344CB8AC3E}">
        <p14:creationId xmlns:p14="http://schemas.microsoft.com/office/powerpoint/2010/main" val="26228827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stro.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oi.org/10.4317/medoral.1993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cancer.ne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nccn.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survivorshipguidelines.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hyperlink" Target="https://www.ncbi.nlm.nih.gov/pmc/articles/PMC4933329/" TargetMode="External"/><Relationship Id="rId4" Type="http://schemas.openxmlformats.org/officeDocument/2006/relationships/hyperlink" Target="http://doi.org/10.1158/1055-9965.EPI-16-013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2" name="Group 7" title="intersecting circles">
            <a:extLst>
              <a:ext uri="{FF2B5EF4-FFF2-40B4-BE49-F238E27FC236}">
                <a16:creationId xmlns="" xmlns:a16="http://schemas.microsoft.com/office/drawing/2014/main" id="{D2C4BFA1-2075-4901-9E24-E41D1FDD51FD}"/>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 xmlns:a16="http://schemas.microsoft.com/office/drawing/2014/main" id="{985A7375-E3AF-4F5C-85AE-17E8832952CA}"/>
                </a:ext>
              </a:extLst>
            </p:cNvPr>
            <p:cNvSpPr>
              <a:spLocks noChangeArrowheads="1"/>
            </p:cNvSpPr>
            <p:nvPr>
              <p:extLst>
                <p:ext uri="{386F3935-93C4-4BCD-93E2-E3B085C9AB24}">
                  <p16:designElem xmlns=""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4" name="Oval 9">
              <a:extLst>
                <a:ext uri="{FF2B5EF4-FFF2-40B4-BE49-F238E27FC236}">
                  <a16:creationId xmlns="" xmlns:a16="http://schemas.microsoft.com/office/drawing/2014/main" id="{F0307F65-8304-4FA8-A841-D4D7625411BE}"/>
                </a:ext>
              </a:extLst>
            </p:cNvPr>
            <p:cNvSpPr>
              <a:spLocks noChangeArrowheads="1"/>
            </p:cNvSpPr>
            <p:nvPr>
              <p:extLst>
                <p:ext uri="{386F3935-93C4-4BCD-93E2-E3B085C9AB24}">
                  <p16:designElem xmlns=""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 xmlns:a16="http://schemas.microsoft.com/office/drawing/2014/main" id="{C8B8394C-136F-4E05-A002-D93A5E79CD50}"/>
                </a:ext>
              </a:extLst>
            </p:cNvPr>
            <p:cNvSpPr>
              <a:spLocks noChangeArrowheads="1"/>
            </p:cNvSpPr>
            <p:nvPr>
              <p:extLst>
                <p:ext uri="{386F3935-93C4-4BCD-93E2-E3B085C9AB24}">
                  <p16:designElem xmlns=""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a:ext uri="{FF2B5EF4-FFF2-40B4-BE49-F238E27FC236}">
                <a16:creationId xmlns=""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7785233A-DBBC-441A-BE10-CA28B8EE6015}"/>
              </a:ext>
            </a:extLst>
          </p:cNvPr>
          <p:cNvSpPr>
            <a:spLocks noGrp="1"/>
          </p:cNvSpPr>
          <p:nvPr>
            <p:ph type="ctrTitle"/>
          </p:nvPr>
        </p:nvSpPr>
        <p:spPr>
          <a:xfrm>
            <a:off x="1524000" y="2776538"/>
            <a:ext cx="9144000" cy="1381188"/>
          </a:xfrm>
        </p:spPr>
        <p:txBody>
          <a:bodyPr anchor="ctr">
            <a:normAutofit/>
          </a:bodyPr>
          <a:lstStyle/>
          <a:p>
            <a:r>
              <a:rPr lang="en-US" sz="4000" dirty="0">
                <a:solidFill>
                  <a:schemeClr val="bg2"/>
                </a:solidFill>
              </a:rPr>
              <a:t>Immunization for Cancer Survivors</a:t>
            </a:r>
          </a:p>
        </p:txBody>
      </p:sp>
      <p:sp>
        <p:nvSpPr>
          <p:cNvPr id="3" name="Subtitle 2">
            <a:extLst>
              <a:ext uri="{FF2B5EF4-FFF2-40B4-BE49-F238E27FC236}">
                <a16:creationId xmlns="" xmlns:a16="http://schemas.microsoft.com/office/drawing/2014/main" id="{7B1C5F40-E9C3-4B25-B40A-48CBF6B5A118}"/>
              </a:ext>
            </a:extLst>
          </p:cNvPr>
          <p:cNvSpPr>
            <a:spLocks noGrp="1"/>
          </p:cNvSpPr>
          <p:nvPr>
            <p:ph type="subTitle" idx="1"/>
          </p:nvPr>
        </p:nvSpPr>
        <p:spPr>
          <a:xfrm>
            <a:off x="1524000" y="4495800"/>
            <a:ext cx="9144000" cy="762000"/>
          </a:xfrm>
        </p:spPr>
        <p:txBody>
          <a:bodyPr>
            <a:normAutofit/>
          </a:bodyPr>
          <a:lstStyle/>
          <a:p>
            <a:r>
              <a:rPr lang="en-US" sz="1300" dirty="0"/>
              <a:t>Charmian Lykins, MPH, RN, OCN</a:t>
            </a:r>
          </a:p>
          <a:p>
            <a:r>
              <a:rPr lang="en-US" sz="1300" dirty="0"/>
              <a:t>Renown Institute for Cancer</a:t>
            </a:r>
          </a:p>
          <a:p>
            <a:r>
              <a:rPr lang="en-US" sz="1300" dirty="0"/>
              <a:t>Reno, NV</a:t>
            </a:r>
          </a:p>
        </p:txBody>
      </p:sp>
    </p:spTree>
    <p:extLst>
      <p:ext uri="{BB962C8B-B14F-4D97-AF65-F5344CB8AC3E}">
        <p14:creationId xmlns:p14="http://schemas.microsoft.com/office/powerpoint/2010/main" val="11798923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E181E7-5155-4E7B-8469-F3C62033894A}"/>
              </a:ext>
            </a:extLst>
          </p:cNvPr>
          <p:cNvSpPr>
            <a:spLocks noGrp="1"/>
          </p:cNvSpPr>
          <p:nvPr>
            <p:ph type="title"/>
          </p:nvPr>
        </p:nvSpPr>
        <p:spPr>
          <a:xfrm>
            <a:off x="838200" y="365125"/>
            <a:ext cx="10515600" cy="930275"/>
          </a:xfrm>
        </p:spPr>
        <p:txBody>
          <a:bodyPr>
            <a:normAutofit/>
          </a:bodyPr>
          <a:lstStyle/>
          <a:p>
            <a:r>
              <a:rPr lang="en-US" sz="2400" b="1" dirty="0"/>
              <a:t>Care coordination:  Ambiguous follow up recommendations</a:t>
            </a:r>
          </a:p>
        </p:txBody>
      </p:sp>
      <p:sp>
        <p:nvSpPr>
          <p:cNvPr id="5" name="Freeform: Shape 4">
            <a:extLst>
              <a:ext uri="{FF2B5EF4-FFF2-40B4-BE49-F238E27FC236}">
                <a16:creationId xmlns="" xmlns:a16="http://schemas.microsoft.com/office/drawing/2014/main" id="{E3F6CD3E-BCCC-4650-B10A-63C46A7045CF}"/>
              </a:ext>
            </a:extLst>
          </p:cNvPr>
          <p:cNvSpPr/>
          <p:nvPr/>
        </p:nvSpPr>
        <p:spPr>
          <a:xfrm>
            <a:off x="838200" y="1426773"/>
            <a:ext cx="9820200" cy="3678627"/>
          </a:xfrm>
          <a:custGeom>
            <a:avLst/>
            <a:gdLst>
              <a:gd name="connsiteX0" fmla="*/ 0 w 9820200"/>
              <a:gd name="connsiteY0" fmla="*/ 404336 h 4043363"/>
              <a:gd name="connsiteX1" fmla="*/ 404336 w 9820200"/>
              <a:gd name="connsiteY1" fmla="*/ 0 h 4043363"/>
              <a:gd name="connsiteX2" fmla="*/ 9415864 w 9820200"/>
              <a:gd name="connsiteY2" fmla="*/ 0 h 4043363"/>
              <a:gd name="connsiteX3" fmla="*/ 9820200 w 9820200"/>
              <a:gd name="connsiteY3" fmla="*/ 404336 h 4043363"/>
              <a:gd name="connsiteX4" fmla="*/ 9820200 w 9820200"/>
              <a:gd name="connsiteY4" fmla="*/ 3639027 h 4043363"/>
              <a:gd name="connsiteX5" fmla="*/ 9415864 w 9820200"/>
              <a:gd name="connsiteY5" fmla="*/ 4043363 h 4043363"/>
              <a:gd name="connsiteX6" fmla="*/ 404336 w 9820200"/>
              <a:gd name="connsiteY6" fmla="*/ 4043363 h 4043363"/>
              <a:gd name="connsiteX7" fmla="*/ 0 w 9820200"/>
              <a:gd name="connsiteY7" fmla="*/ 3639027 h 4043363"/>
              <a:gd name="connsiteX8" fmla="*/ 0 w 9820200"/>
              <a:gd name="connsiteY8" fmla="*/ 404336 h 404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0200" h="4043363">
                <a:moveTo>
                  <a:pt x="0" y="404336"/>
                </a:moveTo>
                <a:cubicBezTo>
                  <a:pt x="0" y="181027"/>
                  <a:pt x="181027" y="0"/>
                  <a:pt x="404336" y="0"/>
                </a:cubicBezTo>
                <a:lnTo>
                  <a:pt x="9415864" y="0"/>
                </a:lnTo>
                <a:cubicBezTo>
                  <a:pt x="9639173" y="0"/>
                  <a:pt x="9820200" y="181027"/>
                  <a:pt x="9820200" y="404336"/>
                </a:cubicBezTo>
                <a:lnTo>
                  <a:pt x="9820200" y="3639027"/>
                </a:lnTo>
                <a:cubicBezTo>
                  <a:pt x="9820200" y="3862336"/>
                  <a:pt x="9639173" y="4043363"/>
                  <a:pt x="9415864" y="4043363"/>
                </a:cubicBezTo>
                <a:lnTo>
                  <a:pt x="404336" y="4043363"/>
                </a:lnTo>
                <a:cubicBezTo>
                  <a:pt x="181027" y="4043363"/>
                  <a:pt x="0" y="3862336"/>
                  <a:pt x="0" y="3639027"/>
                </a:cubicBezTo>
                <a:lnTo>
                  <a:pt x="0" y="4043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296" tIns="221296" rIns="221296" bIns="221296" numCol="1" spcCol="1270" anchor="t" anchorCtr="0">
            <a:noAutofit/>
          </a:bodyPr>
          <a:lstStyle/>
          <a:p>
            <a:pPr marL="228600" lvl="1" indent="-228600" algn="l" defTabSz="933450">
              <a:lnSpc>
                <a:spcPct val="90000"/>
              </a:lnSpc>
              <a:spcBef>
                <a:spcPct val="0"/>
              </a:spcBef>
              <a:spcAft>
                <a:spcPct val="15000"/>
              </a:spcAft>
              <a:buChar char="•"/>
            </a:pPr>
            <a:r>
              <a:rPr lang="en-US" sz="2100" kern="1200" dirty="0"/>
              <a:t>41 guidelines published between 2010 -2016. </a:t>
            </a:r>
            <a:endParaRPr lang="en-US" sz="2100" dirty="0"/>
          </a:p>
          <a:p>
            <a:pPr marL="685800" lvl="2" indent="-228600" defTabSz="933450">
              <a:lnSpc>
                <a:spcPct val="90000"/>
              </a:lnSpc>
              <a:spcBef>
                <a:spcPct val="0"/>
              </a:spcBef>
              <a:spcAft>
                <a:spcPct val="15000"/>
              </a:spcAft>
              <a:buChar char="•"/>
            </a:pPr>
            <a:r>
              <a:rPr lang="en-US" sz="2100" kern="1200" dirty="0"/>
              <a:t>85% of guidelines from professional organizations</a:t>
            </a:r>
          </a:p>
          <a:p>
            <a:pPr marL="457200" lvl="2" defTabSz="933450">
              <a:lnSpc>
                <a:spcPct val="90000"/>
              </a:lnSpc>
              <a:spcBef>
                <a:spcPct val="0"/>
              </a:spcBef>
              <a:spcAft>
                <a:spcPct val="15000"/>
              </a:spcAft>
            </a:pPr>
            <a:endParaRPr lang="en-US" sz="2100" kern="1200" dirty="0"/>
          </a:p>
          <a:p>
            <a:pPr marL="228600" lvl="1" indent="-228600" algn="l" defTabSz="933450">
              <a:lnSpc>
                <a:spcPct val="90000"/>
              </a:lnSpc>
              <a:spcBef>
                <a:spcPct val="0"/>
              </a:spcBef>
              <a:spcAft>
                <a:spcPct val="15000"/>
              </a:spcAft>
              <a:buChar char="•"/>
            </a:pPr>
            <a:r>
              <a:rPr lang="en-US" sz="2100" kern="1200" dirty="0"/>
              <a:t>Ambiguous recommendations present in </a:t>
            </a:r>
            <a:r>
              <a:rPr lang="en-US" sz="2100" b="1" kern="1200" dirty="0"/>
              <a:t>83% of guidelines</a:t>
            </a:r>
          </a:p>
          <a:p>
            <a:pPr marL="228600" lvl="1" indent="-228600" algn="l" defTabSz="933450">
              <a:lnSpc>
                <a:spcPct val="90000"/>
              </a:lnSpc>
              <a:spcBef>
                <a:spcPct val="0"/>
              </a:spcBef>
              <a:spcAft>
                <a:spcPct val="15000"/>
              </a:spcAft>
              <a:buChar char="•"/>
            </a:pPr>
            <a:r>
              <a:rPr lang="en-US" sz="2100" kern="1200" dirty="0"/>
              <a:t>44% recommended against at least 1 test</a:t>
            </a:r>
          </a:p>
          <a:p>
            <a:pPr marL="228600" lvl="1" indent="-228600" algn="l" defTabSz="933450">
              <a:lnSpc>
                <a:spcPct val="90000"/>
              </a:lnSpc>
              <a:spcBef>
                <a:spcPct val="0"/>
              </a:spcBef>
              <a:spcAft>
                <a:spcPct val="15000"/>
              </a:spcAft>
              <a:buChar char="•"/>
            </a:pPr>
            <a:r>
              <a:rPr lang="en-US" sz="2100" kern="1200" dirty="0"/>
              <a:t>Recommendations specified testing frequency but infrequently provided a definitive stop time.</a:t>
            </a:r>
          </a:p>
          <a:p>
            <a:pPr marL="228600" lvl="1" indent="-228600" algn="l" defTabSz="933450">
              <a:lnSpc>
                <a:spcPct val="90000"/>
              </a:lnSpc>
              <a:spcBef>
                <a:spcPct val="0"/>
              </a:spcBef>
              <a:spcAft>
                <a:spcPct val="15000"/>
              </a:spcAft>
              <a:buChar char="•"/>
            </a:pPr>
            <a:r>
              <a:rPr lang="en-US" sz="2100" kern="1200" dirty="0"/>
              <a:t>Imaging recommendations varied among guidelines for each cancer.</a:t>
            </a:r>
          </a:p>
        </p:txBody>
      </p:sp>
      <p:sp>
        <p:nvSpPr>
          <p:cNvPr id="3" name="Rectangle 2"/>
          <p:cNvSpPr/>
          <p:nvPr/>
        </p:nvSpPr>
        <p:spPr>
          <a:xfrm>
            <a:off x="862647" y="5715000"/>
            <a:ext cx="9829800" cy="523220"/>
          </a:xfrm>
          <a:prstGeom prst="rect">
            <a:avLst/>
          </a:prstGeom>
          <a:solidFill>
            <a:schemeClr val="bg1"/>
          </a:solidFill>
        </p:spPr>
        <p:txBody>
          <a:bodyPr wrap="square">
            <a:spAutoFit/>
          </a:bodyPr>
          <a:lstStyle/>
          <a:p>
            <a:r>
              <a:rPr lang="en-US" sz="1400" dirty="0"/>
              <a:t>Merkow RP, </a:t>
            </a:r>
            <a:r>
              <a:rPr lang="en-US" sz="1400" dirty="0" err="1"/>
              <a:t>Korenstein</a:t>
            </a:r>
            <a:r>
              <a:rPr lang="en-US" sz="1400" dirty="0"/>
              <a:t> D, </a:t>
            </a:r>
            <a:r>
              <a:rPr lang="en-US" sz="1400" dirty="0" err="1"/>
              <a:t>Yeahia</a:t>
            </a:r>
            <a:r>
              <a:rPr lang="en-US" sz="1400" dirty="0"/>
              <a:t> R, Bach PB, </a:t>
            </a:r>
            <a:r>
              <a:rPr lang="en-US" sz="1400" dirty="0" err="1"/>
              <a:t>Baxi</a:t>
            </a:r>
            <a:r>
              <a:rPr lang="en-US" sz="1400" dirty="0"/>
              <a:t> SS. (2017). Quality of cancer surveillance clinical practice guidelines: specificity and consistency of recommendations. JAMA Intern Med;177(5):701–709. doi:10.1001/jamainternmed.2017.0079</a:t>
            </a:r>
          </a:p>
        </p:txBody>
      </p:sp>
    </p:spTree>
    <p:extLst>
      <p:ext uri="{BB962C8B-B14F-4D97-AF65-F5344CB8AC3E}">
        <p14:creationId xmlns:p14="http://schemas.microsoft.com/office/powerpoint/2010/main" val="88585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E402EC7-8CFF-4169-B365-2ADA1C54108D}"/>
              </a:ext>
            </a:extLst>
          </p:cNvPr>
          <p:cNvPicPr>
            <a:picLocks noChangeAspect="1"/>
          </p:cNvPicPr>
          <p:nvPr/>
        </p:nvPicPr>
        <p:blipFill>
          <a:blip r:embed="rId3"/>
          <a:stretch>
            <a:fillRect/>
          </a:stretch>
        </p:blipFill>
        <p:spPr>
          <a:xfrm>
            <a:off x="1295400" y="804729"/>
            <a:ext cx="9514764" cy="5957843"/>
          </a:xfrm>
          <a:prstGeom prst="rect">
            <a:avLst/>
          </a:prstGeom>
        </p:spPr>
      </p:pic>
      <p:sp>
        <p:nvSpPr>
          <p:cNvPr id="2" name="TextBox 1"/>
          <p:cNvSpPr txBox="1"/>
          <p:nvPr/>
        </p:nvSpPr>
        <p:spPr>
          <a:xfrm>
            <a:off x="2286000" y="373868"/>
            <a:ext cx="6484660" cy="461665"/>
          </a:xfrm>
          <a:prstGeom prst="rect">
            <a:avLst/>
          </a:prstGeom>
          <a:noFill/>
        </p:spPr>
        <p:txBody>
          <a:bodyPr wrap="none" rtlCol="0">
            <a:spAutoFit/>
          </a:bodyPr>
          <a:lstStyle/>
          <a:p>
            <a:r>
              <a:rPr lang="en-US" sz="2400" b="1" dirty="0"/>
              <a:t>Care coordination: Sample Survivorship Care Plan</a:t>
            </a:r>
          </a:p>
        </p:txBody>
      </p:sp>
    </p:spTree>
    <p:extLst>
      <p:ext uri="{BB962C8B-B14F-4D97-AF65-F5344CB8AC3E}">
        <p14:creationId xmlns:p14="http://schemas.microsoft.com/office/powerpoint/2010/main" val="922118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5CEA8E-5971-4B72-B9E9-B38FED7EAFB5}"/>
              </a:ext>
            </a:extLst>
          </p:cNvPr>
          <p:cNvSpPr>
            <a:spLocks noGrp="1"/>
          </p:cNvSpPr>
          <p:nvPr>
            <p:ph type="title"/>
          </p:nvPr>
        </p:nvSpPr>
        <p:spPr>
          <a:xfrm>
            <a:off x="609600" y="365125"/>
            <a:ext cx="10744200" cy="625475"/>
          </a:xfrm>
        </p:spPr>
        <p:txBody>
          <a:bodyPr>
            <a:noAutofit/>
          </a:bodyPr>
          <a:lstStyle/>
          <a:p>
            <a:r>
              <a:rPr lang="en-US" sz="2400" b="1" dirty="0">
                <a:solidFill>
                  <a:prstClr val="black"/>
                </a:solidFill>
              </a:rPr>
              <a:t>Late and long-term effects:  </a:t>
            </a:r>
            <a:r>
              <a:rPr lang="en-US" sz="2400" b="1" dirty="0"/>
              <a:t>Cancer treatment is finished - the effects may linger</a:t>
            </a:r>
          </a:p>
        </p:txBody>
      </p:sp>
      <p:sp>
        <p:nvSpPr>
          <p:cNvPr id="3" name="Content Placeholder 2">
            <a:extLst>
              <a:ext uri="{FF2B5EF4-FFF2-40B4-BE49-F238E27FC236}">
                <a16:creationId xmlns="" xmlns:a16="http://schemas.microsoft.com/office/drawing/2014/main" id="{713B5886-74B6-4531-B546-3AFCC390C672}"/>
              </a:ext>
            </a:extLst>
          </p:cNvPr>
          <p:cNvSpPr>
            <a:spLocks noGrp="1"/>
          </p:cNvSpPr>
          <p:nvPr>
            <p:ph idx="1"/>
          </p:nvPr>
        </p:nvSpPr>
        <p:spPr>
          <a:xfrm>
            <a:off x="838200" y="1371600"/>
            <a:ext cx="10515600" cy="4351338"/>
          </a:xfrm>
        </p:spPr>
        <p:txBody>
          <a:bodyPr>
            <a:normAutofit lnSpcReduction="10000"/>
          </a:bodyPr>
          <a:lstStyle/>
          <a:p>
            <a:r>
              <a:rPr lang="en-US" dirty="0">
                <a:solidFill>
                  <a:srgbClr val="C00000"/>
                </a:solidFill>
              </a:rPr>
              <a:t>Long term effects</a:t>
            </a:r>
            <a:r>
              <a:rPr lang="en-US" dirty="0"/>
              <a:t>: Effects caused by cancer or its treatment that started during treatment and continue after treatment is complete.</a:t>
            </a:r>
          </a:p>
          <a:p>
            <a:r>
              <a:rPr lang="en-US" dirty="0">
                <a:solidFill>
                  <a:srgbClr val="C00000"/>
                </a:solidFill>
              </a:rPr>
              <a:t>Late effects</a:t>
            </a:r>
            <a:r>
              <a:rPr lang="en-US" dirty="0"/>
              <a:t>: Effects that show up after cancer treatment is completed, sometimes separated from treatment by many years or decades. </a:t>
            </a:r>
          </a:p>
          <a:p>
            <a:r>
              <a:rPr lang="en-US" dirty="0"/>
              <a:t>What to expect? </a:t>
            </a:r>
            <a:r>
              <a:rPr lang="en-US" dirty="0">
                <a:solidFill>
                  <a:srgbClr val="C00000"/>
                </a:solidFill>
              </a:rPr>
              <a:t>It all depends</a:t>
            </a:r>
            <a:r>
              <a:rPr lang="en-US" dirty="0"/>
              <a:t>:</a:t>
            </a:r>
          </a:p>
          <a:p>
            <a:pPr lvl="1"/>
            <a:r>
              <a:rPr lang="en-US" dirty="0"/>
              <a:t>Stage upon diagnosis</a:t>
            </a:r>
          </a:p>
          <a:p>
            <a:pPr lvl="1"/>
            <a:r>
              <a:rPr lang="en-US" dirty="0"/>
              <a:t>Treatment modalities</a:t>
            </a:r>
          </a:p>
          <a:p>
            <a:pPr lvl="1"/>
            <a:r>
              <a:rPr lang="en-US" dirty="0"/>
              <a:t>Time since treatment</a:t>
            </a:r>
          </a:p>
          <a:p>
            <a:pPr lvl="1"/>
            <a:r>
              <a:rPr lang="en-US" dirty="0"/>
              <a:t>Underlying comorbidities</a:t>
            </a:r>
          </a:p>
          <a:p>
            <a:endParaRPr lang="en-US" dirty="0"/>
          </a:p>
          <a:p>
            <a:endParaRPr lang="en-US" dirty="0"/>
          </a:p>
        </p:txBody>
      </p:sp>
      <p:pic>
        <p:nvPicPr>
          <p:cNvPr id="6" name="Picture 5"/>
          <p:cNvPicPr>
            <a:picLocks noChangeAspect="1"/>
          </p:cNvPicPr>
          <p:nvPr/>
        </p:nvPicPr>
        <p:blipFill>
          <a:blip r:embed="rId2"/>
          <a:stretch>
            <a:fillRect/>
          </a:stretch>
        </p:blipFill>
        <p:spPr>
          <a:xfrm>
            <a:off x="7315200" y="3352800"/>
            <a:ext cx="3154026" cy="2976562"/>
          </a:xfrm>
          <a:prstGeom prst="rect">
            <a:avLst/>
          </a:prstGeom>
        </p:spPr>
      </p:pic>
    </p:spTree>
    <p:extLst>
      <p:ext uri="{BB962C8B-B14F-4D97-AF65-F5344CB8AC3E}">
        <p14:creationId xmlns:p14="http://schemas.microsoft.com/office/powerpoint/2010/main" val="208946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2A26E3-C8F0-48A8-9763-B6F0BBB316A3}"/>
              </a:ext>
            </a:extLst>
          </p:cNvPr>
          <p:cNvSpPr>
            <a:spLocks noGrp="1"/>
          </p:cNvSpPr>
          <p:nvPr>
            <p:ph type="title"/>
          </p:nvPr>
        </p:nvSpPr>
        <p:spPr/>
        <p:txBody>
          <a:bodyPr>
            <a:noAutofit/>
          </a:bodyPr>
          <a:lstStyle/>
          <a:p>
            <a:r>
              <a:rPr lang="en-US" sz="2400" b="1" dirty="0">
                <a:solidFill>
                  <a:prstClr val="black"/>
                </a:solidFill>
              </a:rPr>
              <a:t>Late and long-term effects:  </a:t>
            </a:r>
            <a:r>
              <a:rPr lang="en-US" sz="2400" b="1" dirty="0"/>
              <a:t>Surgery </a:t>
            </a:r>
          </a:p>
        </p:txBody>
      </p:sp>
      <p:sp>
        <p:nvSpPr>
          <p:cNvPr id="3" name="Content Placeholder 2">
            <a:extLst>
              <a:ext uri="{FF2B5EF4-FFF2-40B4-BE49-F238E27FC236}">
                <a16:creationId xmlns="" xmlns:a16="http://schemas.microsoft.com/office/drawing/2014/main" id="{2623419C-BEB4-45B3-AFB6-5D673320909C}"/>
              </a:ext>
            </a:extLst>
          </p:cNvPr>
          <p:cNvSpPr>
            <a:spLocks noGrp="1"/>
          </p:cNvSpPr>
          <p:nvPr>
            <p:ph idx="1"/>
          </p:nvPr>
        </p:nvSpPr>
        <p:spPr/>
        <p:txBody>
          <a:bodyPr/>
          <a:lstStyle/>
          <a:p>
            <a:r>
              <a:rPr lang="en-US" dirty="0"/>
              <a:t>Functional limitations</a:t>
            </a:r>
          </a:p>
          <a:p>
            <a:r>
              <a:rPr lang="en-US" dirty="0"/>
              <a:t>Decreased ROM</a:t>
            </a:r>
          </a:p>
          <a:p>
            <a:r>
              <a:rPr lang="en-US" dirty="0"/>
              <a:t>Phantom pain, neuropathic pain</a:t>
            </a:r>
          </a:p>
          <a:p>
            <a:r>
              <a:rPr lang="en-US" dirty="0"/>
              <a:t>Vitamin deficiencies (GI)</a:t>
            </a:r>
          </a:p>
          <a:p>
            <a:r>
              <a:rPr lang="en-US" dirty="0"/>
              <a:t>Body image</a:t>
            </a:r>
          </a:p>
          <a:p>
            <a:r>
              <a:rPr lang="en-US" dirty="0"/>
              <a:t>Sexual </a:t>
            </a:r>
            <a:r>
              <a:rPr lang="en-US" dirty="0" smtClean="0"/>
              <a:t>dysfunction</a:t>
            </a:r>
          </a:p>
          <a:p>
            <a:r>
              <a:rPr lang="en-US" dirty="0" err="1" smtClean="0"/>
              <a:t>Asplenia</a:t>
            </a:r>
            <a:r>
              <a:rPr lang="en-US" dirty="0" smtClean="0"/>
              <a:t> </a:t>
            </a:r>
            <a:endParaRPr lang="en-US" dirty="0"/>
          </a:p>
          <a:p>
            <a:endParaRPr lang="en-US" dirty="0"/>
          </a:p>
        </p:txBody>
      </p:sp>
      <p:pic>
        <p:nvPicPr>
          <p:cNvPr id="4" name="Picture 3"/>
          <p:cNvPicPr>
            <a:picLocks noChangeAspect="1"/>
          </p:cNvPicPr>
          <p:nvPr/>
        </p:nvPicPr>
        <p:blipFill>
          <a:blip r:embed="rId3"/>
          <a:stretch>
            <a:fillRect/>
          </a:stretch>
        </p:blipFill>
        <p:spPr>
          <a:xfrm>
            <a:off x="6324600" y="3505200"/>
            <a:ext cx="5069681" cy="2106881"/>
          </a:xfrm>
          <a:prstGeom prst="rect">
            <a:avLst/>
          </a:prstGeom>
        </p:spPr>
      </p:pic>
    </p:spTree>
    <p:extLst>
      <p:ext uri="{BB962C8B-B14F-4D97-AF65-F5344CB8AC3E}">
        <p14:creationId xmlns:p14="http://schemas.microsoft.com/office/powerpoint/2010/main" val="347216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1D3E7-C9F1-4E12-9473-18D62ACC82B5}"/>
              </a:ext>
            </a:extLst>
          </p:cNvPr>
          <p:cNvSpPr>
            <a:spLocks noGrp="1"/>
          </p:cNvSpPr>
          <p:nvPr>
            <p:ph type="title"/>
          </p:nvPr>
        </p:nvSpPr>
        <p:spPr/>
        <p:txBody>
          <a:bodyPr>
            <a:normAutofit/>
            <a:scene3d>
              <a:camera prst="orthographicFront">
                <a:rot lat="0" lon="600000" rev="0"/>
              </a:camera>
              <a:lightRig rig="threePt" dir="t"/>
            </a:scene3d>
          </a:bodyPr>
          <a:lstStyle/>
          <a:p>
            <a:r>
              <a:rPr lang="en-US" sz="2400" b="1" dirty="0"/>
              <a:t>Late and long-term effects:  Cancer cells “R” us</a:t>
            </a:r>
          </a:p>
        </p:txBody>
      </p:sp>
      <p:sp>
        <p:nvSpPr>
          <p:cNvPr id="5" name="TextBox 4">
            <a:extLst>
              <a:ext uri="{FF2B5EF4-FFF2-40B4-BE49-F238E27FC236}">
                <a16:creationId xmlns="" xmlns:a16="http://schemas.microsoft.com/office/drawing/2014/main" id="{282A0537-9851-488B-98E6-9C8DE4BA9808}"/>
              </a:ext>
            </a:extLst>
          </p:cNvPr>
          <p:cNvSpPr txBox="1"/>
          <p:nvPr/>
        </p:nvSpPr>
        <p:spPr>
          <a:xfrm>
            <a:off x="4468238" y="2667000"/>
            <a:ext cx="6885562"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Traditional </a:t>
            </a:r>
            <a:r>
              <a:rPr lang="en-US" sz="2000" b="1" dirty="0"/>
              <a:t>chemotherapy</a:t>
            </a:r>
            <a:r>
              <a:rPr lang="en-US" sz="2000" dirty="0"/>
              <a:t> interrupts the process of creating daughter cells</a:t>
            </a:r>
          </a:p>
          <a:p>
            <a:endParaRPr lang="en-US" sz="2000" dirty="0"/>
          </a:p>
          <a:p>
            <a:pPr marL="285750" indent="-285750">
              <a:buFont typeface="Arial" panose="020B0604020202020204" pitchFamily="34" charset="0"/>
              <a:buChar char="•"/>
            </a:pPr>
            <a:r>
              <a:rPr lang="en-US" sz="2000" dirty="0"/>
              <a:t>Chemo doesn’t discriminate between healthy dividing tissue and cancerous tissue</a:t>
            </a:r>
          </a:p>
          <a:p>
            <a:endParaRPr lang="en-US" sz="2000" dirty="0"/>
          </a:p>
          <a:p>
            <a:pPr marL="285750" indent="-285750">
              <a:buFont typeface="Arial" panose="020B0604020202020204" pitchFamily="34" charset="0"/>
              <a:buChar char="•"/>
            </a:pPr>
            <a:r>
              <a:rPr lang="en-US" sz="2000" dirty="0"/>
              <a:t>Different drugs work at different points in the cell cycle</a:t>
            </a:r>
          </a:p>
        </p:txBody>
      </p:sp>
      <p:pic>
        <p:nvPicPr>
          <p:cNvPr id="11" name="Content Placeholder 10">
            <a:extLst>
              <a:ext uri="{FF2B5EF4-FFF2-40B4-BE49-F238E27FC236}">
                <a16:creationId xmlns="" xmlns:a16="http://schemas.microsoft.com/office/drawing/2014/main" id="{3B12187E-15A9-4594-8CE8-1B90EA244884}"/>
              </a:ext>
            </a:extLst>
          </p:cNvPr>
          <p:cNvPicPr>
            <a:picLocks noGrp="1" noChangeAspect="1"/>
          </p:cNvPicPr>
          <p:nvPr>
            <p:ph idx="1"/>
          </p:nvPr>
        </p:nvPicPr>
        <p:blipFill>
          <a:blip r:embed="rId3"/>
          <a:stretch>
            <a:fillRect/>
          </a:stretch>
        </p:blipFill>
        <p:spPr>
          <a:xfrm>
            <a:off x="838200" y="2382739"/>
            <a:ext cx="3048000" cy="2815290"/>
          </a:xfrm>
          <a:prstGeom prst="rect">
            <a:avLst/>
          </a:prstGeom>
        </p:spPr>
      </p:pic>
      <p:sp>
        <p:nvSpPr>
          <p:cNvPr id="12" name="TextBox 11">
            <a:extLst>
              <a:ext uri="{FF2B5EF4-FFF2-40B4-BE49-F238E27FC236}">
                <a16:creationId xmlns="" xmlns:a16="http://schemas.microsoft.com/office/drawing/2014/main" id="{FBD16525-4170-46FE-AA78-E8C0D88EEB38}"/>
              </a:ext>
            </a:extLst>
          </p:cNvPr>
          <p:cNvSpPr txBox="1"/>
          <p:nvPr/>
        </p:nvSpPr>
        <p:spPr>
          <a:xfrm>
            <a:off x="792804" y="6248400"/>
            <a:ext cx="11018196" cy="553998"/>
          </a:xfrm>
          <a:prstGeom prst="rect">
            <a:avLst/>
          </a:prstGeom>
          <a:noFill/>
        </p:spPr>
        <p:txBody>
          <a:bodyPr wrap="square" rtlCol="0">
            <a:spAutoFit/>
          </a:bodyPr>
          <a:lstStyle/>
          <a:p>
            <a:r>
              <a:rPr lang="en-US" sz="1000" dirty="0"/>
              <a:t>Image </a:t>
            </a:r>
            <a:r>
              <a:rPr lang="en-US" sz="1000" dirty="0" smtClean="0"/>
              <a:t>source: </a:t>
            </a:r>
            <a:endParaRPr lang="en-US" sz="1000" dirty="0"/>
          </a:p>
          <a:p>
            <a:r>
              <a:rPr lang="en-US" sz="1000" dirty="0"/>
              <a:t>-Hertz, E., et al  (2015). Effect of </a:t>
            </a:r>
            <a:r>
              <a:rPr lang="en-US" sz="1000" dirty="0" err="1"/>
              <a:t>Paullinia</a:t>
            </a:r>
            <a:r>
              <a:rPr lang="en-US" sz="1000" dirty="0"/>
              <a:t> </a:t>
            </a:r>
            <a:r>
              <a:rPr lang="en-US" sz="1000" dirty="0" err="1"/>
              <a:t>cupana</a:t>
            </a:r>
            <a:r>
              <a:rPr lang="en-US" sz="1000" dirty="0"/>
              <a:t> on MCF‑7 breast cancer cell response to chemotherapeutic drugs. Molecular and Clinical Oncology, 3, </a:t>
            </a:r>
            <a:r>
              <a:rPr lang="en-US" sz="1000" dirty="0" smtClean="0"/>
              <a:t>37-43</a:t>
            </a:r>
            <a:endParaRPr lang="en-US" sz="1000" dirty="0"/>
          </a:p>
          <a:p>
            <a:endParaRPr lang="en-US" sz="1000" dirty="0"/>
          </a:p>
        </p:txBody>
      </p:sp>
      <p:sp>
        <p:nvSpPr>
          <p:cNvPr id="15" name="Rectangle 14">
            <a:extLst>
              <a:ext uri="{FF2B5EF4-FFF2-40B4-BE49-F238E27FC236}">
                <a16:creationId xmlns="" xmlns:a16="http://schemas.microsoft.com/office/drawing/2014/main" id="{9001277D-23E1-47AD-867E-95DCE7C1576D}"/>
              </a:ext>
            </a:extLst>
          </p:cNvPr>
          <p:cNvSpPr/>
          <p:nvPr/>
        </p:nvSpPr>
        <p:spPr>
          <a:xfrm>
            <a:off x="457200" y="2047875"/>
            <a:ext cx="11353800" cy="3886200"/>
          </a:xfrm>
          <a:prstGeom prst="rect">
            <a:avLst/>
          </a:prstGeom>
          <a:no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tx1"/>
              </a:solidFill>
            </a:endParaRPr>
          </a:p>
        </p:txBody>
      </p:sp>
      <p:pic>
        <p:nvPicPr>
          <p:cNvPr id="3" name="Picture 2"/>
          <p:cNvPicPr>
            <a:picLocks noChangeAspect="1"/>
          </p:cNvPicPr>
          <p:nvPr/>
        </p:nvPicPr>
        <p:blipFill>
          <a:blip r:embed="rId4"/>
          <a:stretch>
            <a:fillRect/>
          </a:stretch>
        </p:blipFill>
        <p:spPr>
          <a:xfrm>
            <a:off x="8305800" y="365125"/>
            <a:ext cx="2046834" cy="1362075"/>
          </a:xfrm>
          <a:prstGeom prst="rect">
            <a:avLst/>
          </a:prstGeom>
        </p:spPr>
      </p:pic>
    </p:spTree>
    <p:extLst>
      <p:ext uri="{BB962C8B-B14F-4D97-AF65-F5344CB8AC3E}">
        <p14:creationId xmlns:p14="http://schemas.microsoft.com/office/powerpoint/2010/main" val="2913014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04E8C5-6B0E-4FEC-9BA6-6330BF5ED73C}"/>
              </a:ext>
            </a:extLst>
          </p:cNvPr>
          <p:cNvSpPr>
            <a:spLocks noGrp="1"/>
          </p:cNvSpPr>
          <p:nvPr>
            <p:ph type="title"/>
          </p:nvPr>
        </p:nvSpPr>
        <p:spPr>
          <a:xfrm>
            <a:off x="990600" y="365125"/>
            <a:ext cx="10363200" cy="625475"/>
          </a:xfrm>
        </p:spPr>
        <p:txBody>
          <a:bodyPr>
            <a:normAutofit/>
          </a:bodyPr>
          <a:lstStyle/>
          <a:p>
            <a:r>
              <a:rPr lang="en-US" sz="2400" b="1" dirty="0">
                <a:solidFill>
                  <a:prstClr val="black"/>
                </a:solidFill>
              </a:rPr>
              <a:t>Late and long-term effects:  </a:t>
            </a:r>
            <a:r>
              <a:rPr lang="en-US" sz="2400" b="1" dirty="0"/>
              <a:t>Chemotherapy examples</a:t>
            </a:r>
          </a:p>
        </p:txBody>
      </p:sp>
      <p:graphicFrame>
        <p:nvGraphicFramePr>
          <p:cNvPr id="4" name="Content Placeholder 3">
            <a:extLst>
              <a:ext uri="{FF2B5EF4-FFF2-40B4-BE49-F238E27FC236}">
                <a16:creationId xmlns="" xmlns:a16="http://schemas.microsoft.com/office/drawing/2014/main" id="{8D73A955-CAB1-4BF4-8597-239F99F5F2AC}"/>
              </a:ext>
            </a:extLst>
          </p:cNvPr>
          <p:cNvGraphicFramePr>
            <a:graphicFrameLocks noGrp="1"/>
          </p:cNvGraphicFramePr>
          <p:nvPr>
            <p:ph idx="1"/>
            <p:extLst>
              <p:ext uri="{D42A27DB-BD31-4B8C-83A1-F6EECF244321}">
                <p14:modId xmlns:p14="http://schemas.microsoft.com/office/powerpoint/2010/main" val="1006679839"/>
              </p:ext>
            </p:extLst>
          </p:nvPr>
        </p:nvGraphicFramePr>
        <p:xfrm>
          <a:off x="990600" y="914400"/>
          <a:ext cx="10363200" cy="5173725"/>
        </p:xfrm>
        <a:graphic>
          <a:graphicData uri="http://schemas.openxmlformats.org/drawingml/2006/table">
            <a:tbl>
              <a:tblPr firstRow="1" bandRow="1">
                <a:tableStyleId>{5C22544A-7EE6-4342-B048-85BDC9FD1C3A}</a:tableStyleId>
              </a:tblPr>
              <a:tblGrid>
                <a:gridCol w="2834126">
                  <a:extLst>
                    <a:ext uri="{9D8B030D-6E8A-4147-A177-3AD203B41FA5}">
                      <a16:colId xmlns="" xmlns:a16="http://schemas.microsoft.com/office/drawing/2014/main" val="966137989"/>
                    </a:ext>
                  </a:extLst>
                </a:gridCol>
                <a:gridCol w="2876209">
                  <a:extLst>
                    <a:ext uri="{9D8B030D-6E8A-4147-A177-3AD203B41FA5}">
                      <a16:colId xmlns="" xmlns:a16="http://schemas.microsoft.com/office/drawing/2014/main" val="4029070172"/>
                    </a:ext>
                  </a:extLst>
                </a:gridCol>
                <a:gridCol w="4652865">
                  <a:extLst>
                    <a:ext uri="{9D8B030D-6E8A-4147-A177-3AD203B41FA5}">
                      <a16:colId xmlns="" xmlns:a16="http://schemas.microsoft.com/office/drawing/2014/main" val="3833207209"/>
                    </a:ext>
                  </a:extLst>
                </a:gridCol>
              </a:tblGrid>
              <a:tr h="397844">
                <a:tc>
                  <a:txBody>
                    <a:bodyPr/>
                    <a:lstStyle/>
                    <a:p>
                      <a:r>
                        <a:rPr lang="en-US" dirty="0"/>
                        <a:t>Class</a:t>
                      </a:r>
                    </a:p>
                  </a:txBody>
                  <a:tcPr/>
                </a:tc>
                <a:tc>
                  <a:txBody>
                    <a:bodyPr/>
                    <a:lstStyle/>
                    <a:p>
                      <a:r>
                        <a:rPr lang="en-US" dirty="0"/>
                        <a:t>Generic Name(s)</a:t>
                      </a:r>
                    </a:p>
                  </a:txBody>
                  <a:tcPr/>
                </a:tc>
                <a:tc>
                  <a:txBody>
                    <a:bodyPr/>
                    <a:lstStyle/>
                    <a:p>
                      <a:r>
                        <a:rPr lang="en-US" dirty="0"/>
                        <a:t>Be aware of the possibility of:</a:t>
                      </a:r>
                    </a:p>
                  </a:txBody>
                  <a:tcPr/>
                </a:tc>
                <a:extLst>
                  <a:ext uri="{0D108BD9-81ED-4DB2-BD59-A6C34878D82A}">
                    <a16:rowId xmlns="" xmlns:a16="http://schemas.microsoft.com/office/drawing/2014/main" val="260810077"/>
                  </a:ext>
                </a:extLst>
              </a:tr>
              <a:tr h="569641">
                <a:tc>
                  <a:txBody>
                    <a:bodyPr/>
                    <a:lstStyle/>
                    <a:p>
                      <a:r>
                        <a:rPr lang="en-US" dirty="0"/>
                        <a:t>Anthracycline antibiotic</a:t>
                      </a:r>
                    </a:p>
                  </a:txBody>
                  <a:tcPr/>
                </a:tc>
                <a:tc>
                  <a:txBody>
                    <a:bodyPr/>
                    <a:lstStyle/>
                    <a:p>
                      <a:r>
                        <a:rPr lang="en-US" dirty="0"/>
                        <a:t>Doxorubicin, </a:t>
                      </a:r>
                      <a:r>
                        <a:rPr lang="en-US" dirty="0" err="1"/>
                        <a:t>epirubicin</a:t>
                      </a:r>
                      <a:r>
                        <a:rPr lang="en-US" dirty="0"/>
                        <a:t>, idarubicin, mitoxantrone</a:t>
                      </a:r>
                    </a:p>
                  </a:txBody>
                  <a:tcPr/>
                </a:tc>
                <a:tc>
                  <a:txBody>
                    <a:bodyPr/>
                    <a:lstStyle/>
                    <a:p>
                      <a:r>
                        <a:rPr lang="en-US" dirty="0"/>
                        <a:t>Cardiomyopathy, secondary cancers</a:t>
                      </a:r>
                    </a:p>
                  </a:txBody>
                  <a:tcPr/>
                </a:tc>
                <a:extLst>
                  <a:ext uri="{0D108BD9-81ED-4DB2-BD59-A6C34878D82A}">
                    <a16:rowId xmlns="" xmlns:a16="http://schemas.microsoft.com/office/drawing/2014/main" val="2697170842"/>
                  </a:ext>
                </a:extLst>
              </a:tr>
              <a:tr h="569641">
                <a:tc>
                  <a:txBody>
                    <a:bodyPr/>
                    <a:lstStyle/>
                    <a:p>
                      <a:r>
                        <a:rPr lang="en-US" dirty="0"/>
                        <a:t>Heavy metals</a:t>
                      </a:r>
                    </a:p>
                  </a:txBody>
                  <a:tcPr/>
                </a:tc>
                <a:tc>
                  <a:txBody>
                    <a:bodyPr/>
                    <a:lstStyle/>
                    <a:p>
                      <a:r>
                        <a:rPr lang="en-US" dirty="0"/>
                        <a:t>Carboplatin, cisplatin</a:t>
                      </a:r>
                    </a:p>
                  </a:txBody>
                  <a:tcPr/>
                </a:tc>
                <a:tc>
                  <a:txBody>
                    <a:bodyPr/>
                    <a:lstStyle/>
                    <a:p>
                      <a:r>
                        <a:rPr lang="en-US" dirty="0"/>
                        <a:t>Peripheral neuropathy, hearing loss, infertility</a:t>
                      </a:r>
                    </a:p>
                  </a:txBody>
                  <a:tcPr/>
                </a:tc>
                <a:extLst>
                  <a:ext uri="{0D108BD9-81ED-4DB2-BD59-A6C34878D82A}">
                    <a16:rowId xmlns="" xmlns:a16="http://schemas.microsoft.com/office/drawing/2014/main" val="2433842439"/>
                  </a:ext>
                </a:extLst>
              </a:tr>
              <a:tr h="1057904">
                <a:tc>
                  <a:txBody>
                    <a:bodyPr/>
                    <a:lstStyle/>
                    <a:p>
                      <a:r>
                        <a:rPr lang="en-US" dirty="0"/>
                        <a:t>Alkylating agents</a:t>
                      </a:r>
                    </a:p>
                    <a:p>
                      <a:endParaRPr lang="en-US" dirty="0"/>
                    </a:p>
                  </a:txBody>
                  <a:tcPr/>
                </a:tc>
                <a:tc>
                  <a:txBody>
                    <a:bodyPr/>
                    <a:lstStyle/>
                    <a:p>
                      <a:r>
                        <a:rPr lang="en-US" dirty="0"/>
                        <a:t>Bleomycin, cyclophosphamide, </a:t>
                      </a:r>
                      <a:r>
                        <a:rPr lang="en-US" dirty="0" err="1"/>
                        <a:t>ifosfamide</a:t>
                      </a:r>
                      <a:endParaRPr lang="en-US" dirty="0"/>
                    </a:p>
                    <a:p>
                      <a:endParaRPr lang="en-US" dirty="0"/>
                    </a:p>
                  </a:txBody>
                  <a:tcPr/>
                </a:tc>
                <a:tc>
                  <a:txBody>
                    <a:bodyPr/>
                    <a:lstStyle/>
                    <a:p>
                      <a:r>
                        <a:rPr lang="en-US" dirty="0"/>
                        <a:t>Lung toxicity, pulmonary fibrosis, Infertility, secondary cancers, urinary tract toxicity, neurotoxicity</a:t>
                      </a:r>
                    </a:p>
                    <a:p>
                      <a:endParaRPr lang="en-US" dirty="0"/>
                    </a:p>
                  </a:txBody>
                  <a:tcPr/>
                </a:tc>
                <a:extLst>
                  <a:ext uri="{0D108BD9-81ED-4DB2-BD59-A6C34878D82A}">
                    <a16:rowId xmlns="" xmlns:a16="http://schemas.microsoft.com/office/drawing/2014/main" val="2401691543"/>
                  </a:ext>
                </a:extLst>
              </a:tr>
              <a:tr h="330030">
                <a:tc>
                  <a:txBody>
                    <a:bodyPr/>
                    <a:lstStyle/>
                    <a:p>
                      <a:r>
                        <a:rPr lang="en-US" dirty="0" err="1"/>
                        <a:t>Vinca</a:t>
                      </a:r>
                      <a:r>
                        <a:rPr lang="en-US" dirty="0"/>
                        <a:t> alkaloids</a:t>
                      </a:r>
                    </a:p>
                  </a:txBody>
                  <a:tcPr/>
                </a:tc>
                <a:tc>
                  <a:txBody>
                    <a:bodyPr/>
                    <a:lstStyle/>
                    <a:p>
                      <a:r>
                        <a:rPr lang="en-US" dirty="0"/>
                        <a:t>vincristine</a:t>
                      </a:r>
                    </a:p>
                  </a:txBody>
                  <a:tcPr/>
                </a:tc>
                <a:tc>
                  <a:txBody>
                    <a:bodyPr/>
                    <a:lstStyle/>
                    <a:p>
                      <a:r>
                        <a:rPr lang="en-US" dirty="0"/>
                        <a:t>Peripheral neuropathy, foot drop, Raynaud’s</a:t>
                      </a:r>
                    </a:p>
                  </a:txBody>
                  <a:tcPr/>
                </a:tc>
                <a:extLst>
                  <a:ext uri="{0D108BD9-81ED-4DB2-BD59-A6C34878D82A}">
                    <a16:rowId xmlns="" xmlns:a16="http://schemas.microsoft.com/office/drawing/2014/main" val="3405723515"/>
                  </a:ext>
                </a:extLst>
              </a:tr>
              <a:tr h="569641">
                <a:tc>
                  <a:txBody>
                    <a:bodyPr/>
                    <a:lstStyle/>
                    <a:p>
                      <a:r>
                        <a:rPr lang="en-US" dirty="0"/>
                        <a:t>Antimetabolites</a:t>
                      </a:r>
                    </a:p>
                  </a:txBody>
                  <a:tcPr/>
                </a:tc>
                <a:tc>
                  <a:txBody>
                    <a:bodyPr/>
                    <a:lstStyle/>
                    <a:p>
                      <a:r>
                        <a:rPr lang="en-US" dirty="0"/>
                        <a:t>Methotrexate (HD)</a:t>
                      </a:r>
                    </a:p>
                    <a:p>
                      <a:r>
                        <a:rPr lang="en-US" dirty="0"/>
                        <a:t>Cytarabine (HD)</a:t>
                      </a:r>
                    </a:p>
                  </a:txBody>
                  <a:tcPr/>
                </a:tc>
                <a:tc>
                  <a:txBody>
                    <a:bodyPr/>
                    <a:lstStyle/>
                    <a:p>
                      <a:r>
                        <a:rPr lang="en-US" dirty="0"/>
                        <a:t>Cognitive problems, hepatotoxicity</a:t>
                      </a:r>
                    </a:p>
                  </a:txBody>
                  <a:tcPr/>
                </a:tc>
                <a:extLst>
                  <a:ext uri="{0D108BD9-81ED-4DB2-BD59-A6C34878D82A}">
                    <a16:rowId xmlns="" xmlns:a16="http://schemas.microsoft.com/office/drawing/2014/main" val="3928942943"/>
                  </a:ext>
                </a:extLst>
              </a:tr>
              <a:tr h="330030">
                <a:tc>
                  <a:txBody>
                    <a:bodyPr/>
                    <a:lstStyle/>
                    <a:p>
                      <a:r>
                        <a:rPr lang="en-US" dirty="0"/>
                        <a:t>Epipodophyllotoxins</a:t>
                      </a:r>
                    </a:p>
                  </a:txBody>
                  <a:tcPr/>
                </a:tc>
                <a:tc>
                  <a:txBody>
                    <a:bodyPr/>
                    <a:lstStyle/>
                    <a:p>
                      <a:r>
                        <a:rPr lang="en-US" dirty="0"/>
                        <a:t>Etoposide, </a:t>
                      </a:r>
                      <a:r>
                        <a:rPr lang="en-US" dirty="0" err="1"/>
                        <a:t>tenoposide</a:t>
                      </a:r>
                      <a:endParaRPr lang="en-US" dirty="0"/>
                    </a:p>
                  </a:txBody>
                  <a:tcPr/>
                </a:tc>
                <a:tc>
                  <a:txBody>
                    <a:bodyPr/>
                    <a:lstStyle/>
                    <a:p>
                      <a:r>
                        <a:rPr lang="en-US" dirty="0"/>
                        <a:t>Secondary cancers</a:t>
                      </a:r>
                    </a:p>
                  </a:txBody>
                  <a:tcPr/>
                </a:tc>
                <a:extLst>
                  <a:ext uri="{0D108BD9-81ED-4DB2-BD59-A6C34878D82A}">
                    <a16:rowId xmlns="" xmlns:a16="http://schemas.microsoft.com/office/drawing/2014/main" val="2586882452"/>
                  </a:ext>
                </a:extLst>
              </a:tr>
              <a:tr h="569641">
                <a:tc>
                  <a:txBody>
                    <a:bodyPr/>
                    <a:lstStyle/>
                    <a:p>
                      <a:r>
                        <a:rPr lang="en-US" dirty="0"/>
                        <a:t>glucocorticoids</a:t>
                      </a:r>
                    </a:p>
                  </a:txBody>
                  <a:tcPr/>
                </a:tc>
                <a:tc>
                  <a:txBody>
                    <a:bodyPr/>
                    <a:lstStyle/>
                    <a:p>
                      <a:r>
                        <a:rPr lang="en-US" dirty="0"/>
                        <a:t>Dexamethasone, prednisone</a:t>
                      </a:r>
                    </a:p>
                  </a:txBody>
                  <a:tcPr/>
                </a:tc>
                <a:tc>
                  <a:txBody>
                    <a:bodyPr/>
                    <a:lstStyle/>
                    <a:p>
                      <a:r>
                        <a:rPr lang="en-US" dirty="0"/>
                        <a:t>Metabolic syndrome, cataracts, reduced bone density, osteonecrosis</a:t>
                      </a:r>
                    </a:p>
                  </a:txBody>
                  <a:tcPr/>
                </a:tc>
                <a:extLst>
                  <a:ext uri="{0D108BD9-81ED-4DB2-BD59-A6C34878D82A}">
                    <a16:rowId xmlns="" xmlns:a16="http://schemas.microsoft.com/office/drawing/2014/main" val="1810350972"/>
                  </a:ext>
                </a:extLst>
              </a:tr>
              <a:tr h="330030">
                <a:tc>
                  <a:txBody>
                    <a:bodyPr/>
                    <a:lstStyle/>
                    <a:p>
                      <a:r>
                        <a:rPr lang="en-US" dirty="0"/>
                        <a:t>Nitrogen Mustards</a:t>
                      </a:r>
                    </a:p>
                  </a:txBody>
                  <a:tcPr/>
                </a:tc>
                <a:tc>
                  <a:txBody>
                    <a:bodyPr/>
                    <a:lstStyle/>
                    <a:p>
                      <a:r>
                        <a:rPr lang="en-US" dirty="0" err="1"/>
                        <a:t>Busulfan</a:t>
                      </a:r>
                      <a:endParaRPr lang="en-US" dirty="0"/>
                    </a:p>
                  </a:txBody>
                  <a:tcPr/>
                </a:tc>
                <a:tc>
                  <a:txBody>
                    <a:bodyPr/>
                    <a:lstStyle/>
                    <a:p>
                      <a:r>
                        <a:rPr lang="en-US" dirty="0"/>
                        <a:t>Pulmonary fibrosis, secondary cancers</a:t>
                      </a:r>
                    </a:p>
                  </a:txBody>
                  <a:tcPr/>
                </a:tc>
                <a:extLst>
                  <a:ext uri="{0D108BD9-81ED-4DB2-BD59-A6C34878D82A}">
                    <a16:rowId xmlns="" xmlns:a16="http://schemas.microsoft.com/office/drawing/2014/main" val="226507429"/>
                  </a:ext>
                </a:extLst>
              </a:tr>
            </a:tbl>
          </a:graphicData>
        </a:graphic>
      </p:graphicFrame>
      <p:sp>
        <p:nvSpPr>
          <p:cNvPr id="3" name="TextBox 2"/>
          <p:cNvSpPr txBox="1"/>
          <p:nvPr/>
        </p:nvSpPr>
        <p:spPr>
          <a:xfrm>
            <a:off x="1905000" y="6172200"/>
            <a:ext cx="7239000" cy="584775"/>
          </a:xfrm>
          <a:prstGeom prst="rect">
            <a:avLst/>
          </a:prstGeom>
          <a:solidFill>
            <a:schemeClr val="bg1"/>
          </a:solidFill>
          <a:ln>
            <a:solidFill>
              <a:srgbClr val="00B050"/>
            </a:solidFill>
          </a:ln>
        </p:spPr>
        <p:txBody>
          <a:bodyPr wrap="square" rtlCol="0">
            <a:spAutoFit/>
          </a:bodyPr>
          <a:lstStyle/>
          <a:p>
            <a:r>
              <a:rPr lang="en-US" sz="3200" dirty="0"/>
              <a:t>A great resource: www.chemocare.org</a:t>
            </a:r>
          </a:p>
        </p:txBody>
      </p:sp>
    </p:spTree>
    <p:extLst>
      <p:ext uri="{BB962C8B-B14F-4D97-AF65-F5344CB8AC3E}">
        <p14:creationId xmlns:p14="http://schemas.microsoft.com/office/powerpoint/2010/main" val="972668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Late and long-term effects:  Cancer cells “R” us</a:t>
            </a:r>
            <a:endParaRPr lang="en-US" sz="2400" dirty="0"/>
          </a:p>
        </p:txBody>
      </p:sp>
      <p:pic>
        <p:nvPicPr>
          <p:cNvPr id="8" name="Content Placeholder 7"/>
          <p:cNvPicPr>
            <a:picLocks noGrp="1" noChangeAspect="1"/>
          </p:cNvPicPr>
          <p:nvPr>
            <p:ph idx="1"/>
          </p:nvPr>
        </p:nvPicPr>
        <p:blipFill>
          <a:blip r:embed="rId2"/>
          <a:stretch>
            <a:fillRect/>
          </a:stretch>
        </p:blipFill>
        <p:spPr>
          <a:xfrm>
            <a:off x="976617" y="2400300"/>
            <a:ext cx="3495067" cy="2590800"/>
          </a:xfrm>
          <a:prstGeom prst="rect">
            <a:avLst/>
          </a:prstGeom>
        </p:spPr>
      </p:pic>
      <p:sp>
        <p:nvSpPr>
          <p:cNvPr id="9" name="Rectangle 8"/>
          <p:cNvSpPr/>
          <p:nvPr/>
        </p:nvSpPr>
        <p:spPr>
          <a:xfrm>
            <a:off x="4724400" y="3093291"/>
            <a:ext cx="6268896" cy="400110"/>
          </a:xfrm>
          <a:prstGeom prst="rect">
            <a:avLst/>
          </a:prstGeom>
        </p:spPr>
        <p:txBody>
          <a:bodyPr wrap="none">
            <a:spAutoFit/>
          </a:bodyPr>
          <a:lstStyle/>
          <a:p>
            <a:r>
              <a:rPr lang="en-US" sz="2000" dirty="0"/>
              <a:t>Radiation kills dividing cells by causing damage to the DNA</a:t>
            </a:r>
          </a:p>
        </p:txBody>
      </p:sp>
      <p:sp>
        <p:nvSpPr>
          <p:cNvPr id="10" name="Rectangle 9"/>
          <p:cNvSpPr/>
          <p:nvPr/>
        </p:nvSpPr>
        <p:spPr>
          <a:xfrm>
            <a:off x="685800" y="1905000"/>
            <a:ext cx="10896600" cy="3581400"/>
          </a:xfrm>
          <a:prstGeom prst="rect">
            <a:avLst/>
          </a:prstGeom>
          <a:no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en-US" dirty="0">
              <a:solidFill>
                <a:schemeClr val="tx1"/>
              </a:solidFill>
            </a:endParaRPr>
          </a:p>
        </p:txBody>
      </p:sp>
      <p:sp>
        <p:nvSpPr>
          <p:cNvPr id="11" name="Rectangle 10"/>
          <p:cNvSpPr/>
          <p:nvPr/>
        </p:nvSpPr>
        <p:spPr>
          <a:xfrm>
            <a:off x="685800" y="6123801"/>
            <a:ext cx="10972800" cy="553998"/>
          </a:xfrm>
          <a:prstGeom prst="rect">
            <a:avLst/>
          </a:prstGeom>
        </p:spPr>
        <p:txBody>
          <a:bodyPr wrap="square">
            <a:spAutoFit/>
          </a:bodyPr>
          <a:lstStyle/>
          <a:p>
            <a:pPr lvl="0"/>
            <a:r>
              <a:rPr lang="en-US" sz="1000" dirty="0">
                <a:solidFill>
                  <a:prstClr val="black"/>
                </a:solidFill>
              </a:rPr>
              <a:t>Image </a:t>
            </a:r>
            <a:r>
              <a:rPr lang="en-US" sz="1000" dirty="0" smtClean="0">
                <a:solidFill>
                  <a:prstClr val="black"/>
                </a:solidFill>
              </a:rPr>
              <a:t>source: </a:t>
            </a:r>
            <a:endParaRPr lang="en-US" sz="1000" dirty="0">
              <a:solidFill>
                <a:prstClr val="black"/>
              </a:solidFill>
            </a:endParaRPr>
          </a:p>
          <a:p>
            <a:pPr lvl="0"/>
            <a:r>
              <a:rPr lang="en-US" sz="1000" dirty="0" smtClean="0">
                <a:solidFill>
                  <a:prstClr val="black"/>
                </a:solidFill>
              </a:rPr>
              <a:t>-- </a:t>
            </a:r>
            <a:r>
              <a:rPr lang="en-US" sz="1000" dirty="0" err="1">
                <a:solidFill>
                  <a:prstClr val="black"/>
                </a:solidFill>
              </a:rPr>
              <a:t>Baskar</a:t>
            </a:r>
            <a:r>
              <a:rPr lang="en-US" sz="1000" dirty="0">
                <a:solidFill>
                  <a:prstClr val="black"/>
                </a:solidFill>
              </a:rPr>
              <a:t> et al. (2014). Biological response of cancer cells to radiation </a:t>
            </a:r>
            <a:r>
              <a:rPr lang="en-US" sz="1000" dirty="0" err="1">
                <a:solidFill>
                  <a:prstClr val="black"/>
                </a:solidFill>
              </a:rPr>
              <a:t>treatment..Front</a:t>
            </a:r>
            <a:r>
              <a:rPr lang="en-US" sz="1000" dirty="0">
                <a:solidFill>
                  <a:prstClr val="black"/>
                </a:solidFill>
              </a:rPr>
              <a:t> </a:t>
            </a:r>
            <a:r>
              <a:rPr lang="en-US" sz="1000" dirty="0" err="1">
                <a:solidFill>
                  <a:prstClr val="black"/>
                </a:solidFill>
              </a:rPr>
              <a:t>Mol</a:t>
            </a:r>
            <a:r>
              <a:rPr lang="en-US" sz="1000" dirty="0">
                <a:solidFill>
                  <a:prstClr val="black"/>
                </a:solidFill>
              </a:rPr>
              <a:t> </a:t>
            </a:r>
            <a:r>
              <a:rPr lang="en-US" sz="1000" dirty="0" err="1">
                <a:solidFill>
                  <a:prstClr val="black"/>
                </a:solidFill>
              </a:rPr>
              <a:t>Biosci</a:t>
            </a:r>
            <a:r>
              <a:rPr lang="en-US" sz="1000" dirty="0">
                <a:solidFill>
                  <a:prstClr val="black"/>
                </a:solidFill>
              </a:rPr>
              <a:t> ://www.frontiersin.org/articles/10.3389/fmolb.2014.00024/full</a:t>
            </a:r>
          </a:p>
          <a:p>
            <a:pPr lvl="0"/>
            <a:endParaRPr lang="en-US" sz="1000" dirty="0">
              <a:solidFill>
                <a:prstClr val="black"/>
              </a:solidFill>
            </a:endParaRPr>
          </a:p>
        </p:txBody>
      </p:sp>
      <p:pic>
        <p:nvPicPr>
          <p:cNvPr id="12" name="Picture 11"/>
          <p:cNvPicPr>
            <a:picLocks noChangeAspect="1"/>
          </p:cNvPicPr>
          <p:nvPr/>
        </p:nvPicPr>
        <p:blipFill>
          <a:blip r:embed="rId3"/>
          <a:stretch>
            <a:fillRect/>
          </a:stretch>
        </p:blipFill>
        <p:spPr>
          <a:xfrm>
            <a:off x="8839200" y="341986"/>
            <a:ext cx="1244314" cy="1244314"/>
          </a:xfrm>
          <a:prstGeom prst="rect">
            <a:avLst/>
          </a:prstGeom>
        </p:spPr>
      </p:pic>
    </p:spTree>
    <p:extLst>
      <p:ext uri="{BB962C8B-B14F-4D97-AF65-F5344CB8AC3E}">
        <p14:creationId xmlns:p14="http://schemas.microsoft.com/office/powerpoint/2010/main" val="1542139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ED163AF-F80A-41A0-A42E-4E78CC15C964}"/>
              </a:ext>
            </a:extLst>
          </p:cNvPr>
          <p:cNvPicPr>
            <a:picLocks noChangeAspect="1"/>
          </p:cNvPicPr>
          <p:nvPr/>
        </p:nvPicPr>
        <p:blipFill rotWithShape="1">
          <a:blip r:embed="rId3"/>
          <a:srcRect r="2" b="8114"/>
          <a:stretch/>
        </p:blipFill>
        <p:spPr>
          <a:xfrm>
            <a:off x="6090612" y="10"/>
            <a:ext cx="6101387" cy="6857990"/>
          </a:xfrm>
          <a:prstGeom prst="rect">
            <a:avLst/>
          </a:prstGeom>
          <a:effectLst/>
        </p:spPr>
      </p:pic>
      <p:sp>
        <p:nvSpPr>
          <p:cNvPr id="2" name="Title 1">
            <a:extLst>
              <a:ext uri="{FF2B5EF4-FFF2-40B4-BE49-F238E27FC236}">
                <a16:creationId xmlns="" xmlns:a16="http://schemas.microsoft.com/office/drawing/2014/main" id="{A9D95BA6-809D-487A-9BD0-5EEBA3327E1B}"/>
              </a:ext>
            </a:extLst>
          </p:cNvPr>
          <p:cNvSpPr>
            <a:spLocks noGrp="1"/>
          </p:cNvSpPr>
          <p:nvPr>
            <p:ph type="title"/>
          </p:nvPr>
        </p:nvSpPr>
        <p:spPr>
          <a:xfrm>
            <a:off x="152400" y="533401"/>
            <a:ext cx="5675671" cy="609599"/>
          </a:xfrm>
        </p:spPr>
        <p:txBody>
          <a:bodyPr>
            <a:normAutofit/>
          </a:bodyPr>
          <a:lstStyle/>
          <a:p>
            <a:r>
              <a:rPr lang="en-US" sz="2400" b="1" dirty="0">
                <a:solidFill>
                  <a:prstClr val="black"/>
                </a:solidFill>
              </a:rPr>
              <a:t>Late and long-term effects:  </a:t>
            </a:r>
            <a:r>
              <a:rPr lang="en-US" sz="2400" b="1" dirty="0"/>
              <a:t>Radiation</a:t>
            </a:r>
          </a:p>
        </p:txBody>
      </p:sp>
      <p:sp>
        <p:nvSpPr>
          <p:cNvPr id="3" name="Content Placeholder 2">
            <a:extLst>
              <a:ext uri="{FF2B5EF4-FFF2-40B4-BE49-F238E27FC236}">
                <a16:creationId xmlns="" xmlns:a16="http://schemas.microsoft.com/office/drawing/2014/main" id="{2A55042B-0CC2-442D-AEEA-804CCBA2C365}"/>
              </a:ext>
            </a:extLst>
          </p:cNvPr>
          <p:cNvSpPr>
            <a:spLocks noGrp="1"/>
          </p:cNvSpPr>
          <p:nvPr>
            <p:ph idx="1"/>
          </p:nvPr>
        </p:nvSpPr>
        <p:spPr>
          <a:xfrm>
            <a:off x="495300" y="1257304"/>
            <a:ext cx="4989869" cy="4343401"/>
          </a:xfrm>
        </p:spPr>
        <p:txBody>
          <a:bodyPr>
            <a:normAutofit fontScale="85000" lnSpcReduction="20000"/>
          </a:bodyPr>
          <a:lstStyle/>
          <a:p>
            <a:r>
              <a:rPr lang="en-US" sz="2000" dirty="0"/>
              <a:t>Secondary benign or malignant neoplasms</a:t>
            </a:r>
          </a:p>
          <a:p>
            <a:pPr lvl="1"/>
            <a:r>
              <a:rPr lang="en-US" sz="1600" dirty="0"/>
              <a:t>Skin cancer</a:t>
            </a:r>
          </a:p>
          <a:p>
            <a:pPr lvl="1"/>
            <a:r>
              <a:rPr lang="en-US" sz="1600" dirty="0"/>
              <a:t>Breast cancer</a:t>
            </a:r>
          </a:p>
          <a:p>
            <a:r>
              <a:rPr lang="en-US" sz="2000" dirty="0"/>
              <a:t>Skin fibrosis or altered pigmentation</a:t>
            </a:r>
          </a:p>
          <a:p>
            <a:r>
              <a:rPr lang="en-US" sz="2000" dirty="0"/>
              <a:t>Neurocognitive deficits</a:t>
            </a:r>
          </a:p>
          <a:p>
            <a:r>
              <a:rPr lang="en-US" sz="2000" dirty="0"/>
              <a:t>Alterations in pituitary-hypothalamic axis</a:t>
            </a:r>
          </a:p>
          <a:p>
            <a:r>
              <a:rPr lang="en-US" sz="2000" dirty="0"/>
              <a:t>Dental issues</a:t>
            </a:r>
          </a:p>
          <a:p>
            <a:r>
              <a:rPr lang="en-US" sz="2000" dirty="0"/>
              <a:t>Pulmonary fibrosis</a:t>
            </a:r>
          </a:p>
          <a:p>
            <a:r>
              <a:rPr lang="en-US" sz="2000" dirty="0"/>
              <a:t>Cardiac toxicity</a:t>
            </a:r>
          </a:p>
          <a:p>
            <a:r>
              <a:rPr lang="en-US" sz="2000" dirty="0"/>
              <a:t>Functional asplenia</a:t>
            </a:r>
          </a:p>
          <a:p>
            <a:r>
              <a:rPr lang="en-US" sz="2000" dirty="0"/>
              <a:t>Esophageal stricture</a:t>
            </a:r>
          </a:p>
          <a:p>
            <a:r>
              <a:rPr lang="en-US" sz="2000" dirty="0"/>
              <a:t>Diabetes</a:t>
            </a:r>
          </a:p>
          <a:p>
            <a:r>
              <a:rPr lang="en-US" sz="2000" dirty="0"/>
              <a:t>Hepatic fibrosis</a:t>
            </a:r>
          </a:p>
          <a:p>
            <a:r>
              <a:rPr lang="en-US" sz="2000" dirty="0"/>
              <a:t>Bowel obstruction, strictures</a:t>
            </a:r>
          </a:p>
          <a:p>
            <a:r>
              <a:rPr lang="en-US" sz="2000" dirty="0"/>
              <a:t>Renal insufficiency, bladder fibrosis</a:t>
            </a:r>
          </a:p>
          <a:p>
            <a:r>
              <a:rPr lang="en-US" sz="2000" dirty="0"/>
              <a:t>Infertility, vaginal stenosis</a:t>
            </a:r>
          </a:p>
          <a:p>
            <a:pPr marL="0" indent="0">
              <a:buNone/>
            </a:pPr>
            <a:endParaRPr lang="en-US" sz="2000" dirty="0"/>
          </a:p>
          <a:p>
            <a:endParaRPr lang="en-US" sz="2000" dirty="0"/>
          </a:p>
        </p:txBody>
      </p:sp>
      <p:sp>
        <p:nvSpPr>
          <p:cNvPr id="5" name="Rectangle 4"/>
          <p:cNvSpPr/>
          <p:nvPr/>
        </p:nvSpPr>
        <p:spPr>
          <a:xfrm>
            <a:off x="55370" y="5867400"/>
            <a:ext cx="6035242" cy="584775"/>
          </a:xfrm>
          <a:prstGeom prst="rect">
            <a:avLst/>
          </a:prstGeom>
          <a:solidFill>
            <a:schemeClr val="bg1"/>
          </a:solidFill>
          <a:ln>
            <a:solidFill>
              <a:srgbClr val="00B050"/>
            </a:solidFill>
          </a:ln>
        </p:spPr>
        <p:txBody>
          <a:bodyPr wrap="none">
            <a:spAutoFit/>
          </a:bodyPr>
          <a:lstStyle/>
          <a:p>
            <a:r>
              <a:rPr lang="en-US" sz="3200" dirty="0"/>
              <a:t>A great resource: </a:t>
            </a:r>
            <a:r>
              <a:rPr lang="en-US" sz="3200" dirty="0">
                <a:hlinkClick r:id="rId4"/>
              </a:rPr>
              <a:t>www.ASTRO.org</a:t>
            </a:r>
            <a:r>
              <a:rPr lang="en-US" sz="3200" dirty="0"/>
              <a:t>  </a:t>
            </a:r>
          </a:p>
        </p:txBody>
      </p:sp>
    </p:spTree>
    <p:extLst>
      <p:ext uri="{BB962C8B-B14F-4D97-AF65-F5344CB8AC3E}">
        <p14:creationId xmlns:p14="http://schemas.microsoft.com/office/powerpoint/2010/main" val="3602481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 xmlns:a16="http://schemas.microsoft.com/office/drawing/2014/main" id="{F3900228-F573-4389-B783-CEC4F8E762DF}"/>
              </a:ext>
            </a:extLst>
          </p:cNvPr>
          <p:cNvPicPr>
            <a:picLocks noChangeAspect="1"/>
          </p:cNvPicPr>
          <p:nvPr/>
        </p:nvPicPr>
        <p:blipFill rotWithShape="1">
          <a:blip r:embed="rId3"/>
          <a:srcRect l="2038"/>
          <a:stretch/>
        </p:blipFill>
        <p:spPr>
          <a:xfrm>
            <a:off x="7556408" y="10"/>
            <a:ext cx="4635591" cy="6857990"/>
          </a:xfrm>
          <a:prstGeom prst="rect">
            <a:avLst/>
          </a:prstGeom>
          <a:effectLst/>
        </p:spPr>
      </p:pic>
      <p:sp>
        <p:nvSpPr>
          <p:cNvPr id="2" name="Title 1">
            <a:extLst>
              <a:ext uri="{FF2B5EF4-FFF2-40B4-BE49-F238E27FC236}">
                <a16:creationId xmlns="" xmlns:a16="http://schemas.microsoft.com/office/drawing/2014/main" id="{805D8AAB-C2E2-4AF4-828B-40599107C6B0}"/>
              </a:ext>
            </a:extLst>
          </p:cNvPr>
          <p:cNvSpPr>
            <a:spLocks noGrp="1"/>
          </p:cNvSpPr>
          <p:nvPr>
            <p:ph type="title"/>
          </p:nvPr>
        </p:nvSpPr>
        <p:spPr>
          <a:xfrm>
            <a:off x="648929" y="629267"/>
            <a:ext cx="6586491" cy="589934"/>
          </a:xfrm>
        </p:spPr>
        <p:txBody>
          <a:bodyPr>
            <a:normAutofit/>
          </a:bodyPr>
          <a:lstStyle/>
          <a:p>
            <a:r>
              <a:rPr lang="en-US" sz="2400" b="1" dirty="0">
                <a:solidFill>
                  <a:prstClr val="black"/>
                </a:solidFill>
              </a:rPr>
              <a:t>Late and long-term effects:  </a:t>
            </a:r>
            <a:r>
              <a:rPr lang="en-US" sz="2400" b="1" dirty="0"/>
              <a:t>Immunotherapy</a:t>
            </a:r>
          </a:p>
        </p:txBody>
      </p:sp>
      <p:sp>
        <p:nvSpPr>
          <p:cNvPr id="3" name="Content Placeholder 2">
            <a:extLst>
              <a:ext uri="{FF2B5EF4-FFF2-40B4-BE49-F238E27FC236}">
                <a16:creationId xmlns="" xmlns:a16="http://schemas.microsoft.com/office/drawing/2014/main" id="{8170F8BC-797C-4E70-B7BA-7EC266547159}"/>
              </a:ext>
            </a:extLst>
          </p:cNvPr>
          <p:cNvSpPr>
            <a:spLocks noGrp="1"/>
          </p:cNvSpPr>
          <p:nvPr>
            <p:ph idx="1"/>
          </p:nvPr>
        </p:nvSpPr>
        <p:spPr>
          <a:xfrm>
            <a:off x="533400" y="1371600"/>
            <a:ext cx="6586489" cy="4343400"/>
          </a:xfrm>
        </p:spPr>
        <p:txBody>
          <a:bodyPr>
            <a:normAutofit/>
          </a:bodyPr>
          <a:lstStyle/>
          <a:p>
            <a:r>
              <a:rPr lang="en-US" sz="2400" dirty="0"/>
              <a:t>History: </a:t>
            </a:r>
          </a:p>
          <a:p>
            <a:pPr lvl="1"/>
            <a:r>
              <a:rPr lang="en-US" sz="2000" dirty="0"/>
              <a:t>Coley’s Toxins- 1891</a:t>
            </a:r>
          </a:p>
          <a:p>
            <a:pPr lvl="1"/>
            <a:r>
              <a:rPr lang="en-US" sz="2000" dirty="0" err="1"/>
              <a:t>Provenge</a:t>
            </a:r>
            <a:r>
              <a:rPr lang="en-US" sz="2000" dirty="0"/>
              <a:t> – 2007</a:t>
            </a:r>
          </a:p>
          <a:p>
            <a:pPr lvl="1"/>
            <a:r>
              <a:rPr lang="en-US" sz="2000" dirty="0"/>
              <a:t>Checkpoint inhibitors 2010</a:t>
            </a:r>
          </a:p>
          <a:p>
            <a:pPr lvl="1"/>
            <a:r>
              <a:rPr lang="en-US" sz="2000" dirty="0"/>
              <a:t>CAR-T gene therapy 2017</a:t>
            </a:r>
          </a:p>
          <a:p>
            <a:r>
              <a:rPr lang="en-US" sz="2400" dirty="0"/>
              <a:t>Semantics: “Cancer vaccines”</a:t>
            </a:r>
          </a:p>
          <a:p>
            <a:pPr lvl="1"/>
            <a:r>
              <a:rPr lang="en-US" sz="2000" dirty="0"/>
              <a:t>Preventative: only HPV</a:t>
            </a:r>
          </a:p>
          <a:p>
            <a:pPr lvl="1"/>
            <a:r>
              <a:rPr lang="en-US" sz="2000" dirty="0"/>
              <a:t>Treatment: Harness the immune system’s power to destroy “non-self” cells</a:t>
            </a:r>
          </a:p>
          <a:p>
            <a:pPr lvl="2"/>
            <a:r>
              <a:rPr lang="en-US" sz="1600" dirty="0"/>
              <a:t>Most are still not first-line treatments</a:t>
            </a:r>
          </a:p>
        </p:txBody>
      </p:sp>
      <p:sp>
        <p:nvSpPr>
          <p:cNvPr id="6" name="Rectangle 5"/>
          <p:cNvSpPr/>
          <p:nvPr/>
        </p:nvSpPr>
        <p:spPr>
          <a:xfrm>
            <a:off x="523068" y="5766256"/>
            <a:ext cx="6165742" cy="430887"/>
          </a:xfrm>
          <a:prstGeom prst="rect">
            <a:avLst/>
          </a:prstGeom>
        </p:spPr>
        <p:txBody>
          <a:bodyPr wrap="square">
            <a:spAutoFit/>
          </a:bodyPr>
          <a:lstStyle/>
          <a:p>
            <a:r>
              <a:rPr lang="en-US" sz="1100" dirty="0"/>
              <a:t>http://www.marketwatch.com/story/cancer-vaccines-long-considered-failures-are-hot-again-2017-09-15</a:t>
            </a:r>
          </a:p>
          <a:p>
            <a:r>
              <a:rPr lang="en-US" sz="1100" dirty="0"/>
              <a:t>https://www.wsj.com/articles/scientists-see-progress-for-cancer-vaccines-1505268060</a:t>
            </a:r>
          </a:p>
        </p:txBody>
      </p:sp>
    </p:spTree>
    <p:extLst>
      <p:ext uri="{BB962C8B-B14F-4D97-AF65-F5344CB8AC3E}">
        <p14:creationId xmlns:p14="http://schemas.microsoft.com/office/powerpoint/2010/main" val="2877300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Late and long-term effects: </a:t>
            </a:r>
            <a:r>
              <a:rPr lang="en-US" sz="2400" b="1" dirty="0"/>
              <a:t>Toxicities of Immunotherapy</a:t>
            </a:r>
          </a:p>
        </p:txBody>
      </p:sp>
      <p:sp>
        <p:nvSpPr>
          <p:cNvPr id="5" name="TextBox 4"/>
          <p:cNvSpPr txBox="1"/>
          <p:nvPr/>
        </p:nvSpPr>
        <p:spPr>
          <a:xfrm>
            <a:off x="822702" y="1349365"/>
            <a:ext cx="5578098" cy="4524315"/>
          </a:xfrm>
          <a:prstGeom prst="rect">
            <a:avLst/>
          </a:prstGeom>
          <a:noFill/>
        </p:spPr>
        <p:txBody>
          <a:bodyPr wrap="square" rtlCol="0">
            <a:spAutoFit/>
          </a:bodyPr>
          <a:lstStyle/>
          <a:p>
            <a:pPr marL="228600" lvl="0" indent="-228600">
              <a:lnSpc>
                <a:spcPct val="90000"/>
              </a:lnSpc>
              <a:spcBef>
                <a:spcPct val="30000"/>
              </a:spcBef>
              <a:buFont typeface="Arial" panose="020B0604020202020204" pitchFamily="34" charset="0"/>
              <a:buChar char="•"/>
            </a:pPr>
            <a:r>
              <a:rPr lang="en-US" sz="2400" dirty="0">
                <a:solidFill>
                  <a:prstClr val="black"/>
                </a:solidFill>
              </a:rPr>
              <a:t>Unlike traditional chemo, side effects related to increased immune response</a:t>
            </a:r>
            <a:endParaRPr lang="en-US" sz="2000" dirty="0"/>
          </a:p>
          <a:p>
            <a:pPr marL="742950" lvl="1" indent="-285750">
              <a:buFont typeface="Arial" panose="020B0604020202020204" pitchFamily="34" charset="0"/>
              <a:buChar char="•"/>
            </a:pPr>
            <a:r>
              <a:rPr lang="en-US" sz="2000" dirty="0"/>
              <a:t>Colitis/diarrhea</a:t>
            </a:r>
          </a:p>
          <a:p>
            <a:pPr marL="742950" lvl="1" indent="-285750">
              <a:buFont typeface="Arial" panose="020B0604020202020204" pitchFamily="34" charset="0"/>
              <a:buChar char="•"/>
            </a:pPr>
            <a:r>
              <a:rPr lang="en-US" sz="2000" dirty="0"/>
              <a:t>Dermatitis</a:t>
            </a:r>
          </a:p>
          <a:p>
            <a:pPr marL="742950" lvl="1" indent="-285750">
              <a:buFont typeface="Arial" panose="020B0604020202020204" pitchFamily="34" charset="0"/>
              <a:buChar char="•"/>
            </a:pPr>
            <a:r>
              <a:rPr lang="en-US" sz="2000" dirty="0" err="1"/>
              <a:t>Endocrinopathies</a:t>
            </a:r>
            <a:endParaRPr lang="en-US" sz="2000" dirty="0"/>
          </a:p>
          <a:p>
            <a:pPr marL="742950" lvl="1" indent="-285750">
              <a:buFont typeface="Arial" panose="020B0604020202020204" pitchFamily="34" charset="0"/>
              <a:buChar char="•"/>
            </a:pPr>
            <a:r>
              <a:rPr lang="en-US" sz="2000" dirty="0"/>
              <a:t>Hepatitis</a:t>
            </a:r>
          </a:p>
          <a:p>
            <a:pPr marL="742950" lvl="1" indent="-285750">
              <a:buFont typeface="Arial" panose="020B0604020202020204" pitchFamily="34" charset="0"/>
              <a:buChar char="•"/>
            </a:pPr>
            <a:r>
              <a:rPr lang="en-US" sz="2000" dirty="0"/>
              <a:t>Pneumonitis</a:t>
            </a:r>
          </a:p>
          <a:p>
            <a:pPr marL="742950" lvl="1" indent="-285750">
              <a:buFont typeface="Arial" panose="020B0604020202020204" pitchFamily="34" charset="0"/>
              <a:buChar char="•"/>
            </a:pPr>
            <a:r>
              <a:rPr lang="en-US" sz="2000" dirty="0"/>
              <a:t>Rarely: </a:t>
            </a:r>
          </a:p>
          <a:p>
            <a:pPr marL="1200150" lvl="2" indent="-285750">
              <a:buFont typeface="Arial" panose="020B0604020202020204" pitchFamily="34" charset="0"/>
              <a:buChar char="•"/>
            </a:pPr>
            <a:r>
              <a:rPr lang="en-US" sz="2000" dirty="0"/>
              <a:t>Ocular or orbital inflammation, retinal and choroidal disease</a:t>
            </a:r>
          </a:p>
          <a:p>
            <a:pPr marL="1200150" lvl="2" indent="-285750">
              <a:buFont typeface="Arial" panose="020B0604020202020204" pitchFamily="34" charset="0"/>
              <a:buChar char="•"/>
            </a:pPr>
            <a:r>
              <a:rPr lang="en-US" sz="2000" dirty="0"/>
              <a:t>Joint inflammation</a:t>
            </a:r>
          </a:p>
          <a:p>
            <a:pPr marL="742950" lvl="1" indent="-285750">
              <a:buFont typeface="Arial" panose="020B0604020202020204" pitchFamily="34" charset="0"/>
              <a:buChar char="•"/>
            </a:pPr>
            <a:endParaRPr lang="en-US" dirty="0"/>
          </a:p>
          <a:p>
            <a:pPr marL="228600" lvl="0" indent="-228600">
              <a:lnSpc>
                <a:spcPct val="90000"/>
              </a:lnSpc>
              <a:spcBef>
                <a:spcPct val="30000"/>
              </a:spcBef>
              <a:buFont typeface="Arial" panose="020B0604020202020204" pitchFamily="34" charset="0"/>
              <a:buChar char="•"/>
            </a:pPr>
            <a:r>
              <a:rPr lang="en-US" sz="2400" dirty="0">
                <a:solidFill>
                  <a:prstClr val="black"/>
                </a:solidFill>
              </a:rPr>
              <a:t>Long term and late effects – under study</a:t>
            </a:r>
          </a:p>
          <a:p>
            <a:pPr marL="285750" indent="-285750">
              <a:buFont typeface="Arial" panose="020B0604020202020204" pitchFamily="34" charset="0"/>
              <a:buChar char="•"/>
            </a:pPr>
            <a:endParaRPr lang="en-US" dirty="0"/>
          </a:p>
        </p:txBody>
      </p:sp>
      <p:sp>
        <p:nvSpPr>
          <p:cNvPr id="8" name="TextBox 7"/>
          <p:cNvSpPr txBox="1"/>
          <p:nvPr/>
        </p:nvSpPr>
        <p:spPr>
          <a:xfrm>
            <a:off x="523068" y="6184227"/>
            <a:ext cx="5751871" cy="600164"/>
          </a:xfrm>
          <a:prstGeom prst="rect">
            <a:avLst/>
          </a:prstGeom>
          <a:noFill/>
        </p:spPr>
        <p:txBody>
          <a:bodyPr wrap="square" rtlCol="0">
            <a:spAutoFit/>
          </a:bodyPr>
          <a:lstStyle/>
          <a:p>
            <a:r>
              <a:rPr lang="en-US" sz="1100" dirty="0"/>
              <a:t>Gordon, R.; </a:t>
            </a:r>
            <a:r>
              <a:rPr lang="en-US" sz="1100" dirty="0" err="1"/>
              <a:t>Kasler</a:t>
            </a:r>
            <a:r>
              <a:rPr lang="en-US" sz="1100" dirty="0"/>
              <a:t>, M.; Stasi, K. et al. (2017). Checkpoint inhibitors: common immune-related adverse events and their management. CJON; </a:t>
            </a:r>
            <a:r>
              <a:rPr lang="en-US" sz="1100" dirty="0" err="1"/>
              <a:t>supp</a:t>
            </a:r>
            <a:r>
              <a:rPr lang="en-US" sz="1100" dirty="0"/>
              <a:t> Vol 21, No 2. pp45-52. </a:t>
            </a:r>
            <a:r>
              <a:rPr lang="en-US" sz="1100" dirty="0" err="1"/>
              <a:t>doi</a:t>
            </a:r>
            <a:r>
              <a:rPr lang="en-US" sz="1100" dirty="0"/>
              <a:t> 10.1188/17.CJON.S2.45-52</a:t>
            </a:r>
          </a:p>
        </p:txBody>
      </p:sp>
      <p:pic>
        <p:nvPicPr>
          <p:cNvPr id="9" name="Picture 8"/>
          <p:cNvPicPr>
            <a:picLocks noChangeAspect="1"/>
          </p:cNvPicPr>
          <p:nvPr/>
        </p:nvPicPr>
        <p:blipFill>
          <a:blip r:embed="rId3"/>
          <a:stretch>
            <a:fillRect/>
          </a:stretch>
        </p:blipFill>
        <p:spPr>
          <a:xfrm>
            <a:off x="7010400" y="1367199"/>
            <a:ext cx="3397199" cy="2262973"/>
          </a:xfrm>
          <a:prstGeom prst="rect">
            <a:avLst/>
          </a:prstGeom>
        </p:spPr>
      </p:pic>
      <p:pic>
        <p:nvPicPr>
          <p:cNvPr id="7" name="Picture 6">
            <a:extLst>
              <a:ext uri="{FF2B5EF4-FFF2-40B4-BE49-F238E27FC236}">
                <a16:creationId xmlns="" xmlns:a16="http://schemas.microsoft.com/office/drawing/2014/main" id="{59EAF1BA-6BE7-4F01-8302-3EA0E56DB65A}"/>
              </a:ext>
            </a:extLst>
          </p:cNvPr>
          <p:cNvPicPr>
            <a:picLocks noChangeAspect="1"/>
          </p:cNvPicPr>
          <p:nvPr/>
        </p:nvPicPr>
        <p:blipFill>
          <a:blip r:embed="rId4"/>
          <a:stretch>
            <a:fillRect/>
          </a:stretch>
        </p:blipFill>
        <p:spPr>
          <a:xfrm>
            <a:off x="7036340" y="4034333"/>
            <a:ext cx="3397199" cy="1881657"/>
          </a:xfrm>
          <a:prstGeom prst="rect">
            <a:avLst/>
          </a:prstGeom>
        </p:spPr>
      </p:pic>
    </p:spTree>
    <p:extLst>
      <p:ext uri="{BB962C8B-B14F-4D97-AF65-F5344CB8AC3E}">
        <p14:creationId xmlns:p14="http://schemas.microsoft.com/office/powerpoint/2010/main" val="3901247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EAC932-C150-4D22-B3A1-C618ABF2DCED}"/>
              </a:ext>
            </a:extLst>
          </p:cNvPr>
          <p:cNvSpPr>
            <a:spLocks noGrp="1"/>
          </p:cNvSpPr>
          <p:nvPr>
            <p:ph type="title"/>
          </p:nvPr>
        </p:nvSpPr>
        <p:spPr/>
        <p:txBody>
          <a:bodyPr>
            <a:normAutofit/>
          </a:bodyPr>
          <a:lstStyle/>
          <a:p>
            <a:r>
              <a:rPr lang="en-US" sz="2400" b="1" dirty="0" smtClean="0"/>
              <a:t>What we will talk about</a:t>
            </a:r>
            <a:endParaRPr lang="en-US" sz="2400" b="1" dirty="0"/>
          </a:p>
        </p:txBody>
      </p:sp>
      <p:sp>
        <p:nvSpPr>
          <p:cNvPr id="3" name="Content Placeholder 2">
            <a:extLst>
              <a:ext uri="{FF2B5EF4-FFF2-40B4-BE49-F238E27FC236}">
                <a16:creationId xmlns="" xmlns:a16="http://schemas.microsoft.com/office/drawing/2014/main" id="{02555D1A-DE47-4573-8AC2-15650B58C590}"/>
              </a:ext>
            </a:extLst>
          </p:cNvPr>
          <p:cNvSpPr>
            <a:spLocks noGrp="1"/>
          </p:cNvSpPr>
          <p:nvPr>
            <p:ph idx="1"/>
          </p:nvPr>
        </p:nvSpPr>
        <p:spPr>
          <a:xfrm>
            <a:off x="812800" y="1600200"/>
            <a:ext cx="10515600" cy="4351338"/>
          </a:xfrm>
        </p:spPr>
        <p:txBody>
          <a:bodyPr>
            <a:normAutofit/>
          </a:bodyPr>
          <a:lstStyle/>
          <a:p>
            <a:r>
              <a:rPr lang="en-US" dirty="0" smtClean="0"/>
              <a:t>Introduction to cancer survivorship (demographics, late and long term effects of treatment)</a:t>
            </a:r>
          </a:p>
          <a:p>
            <a:r>
              <a:rPr lang="en-US" dirty="0" smtClean="0"/>
              <a:t>The use </a:t>
            </a:r>
            <a:r>
              <a:rPr lang="en-US" dirty="0"/>
              <a:t>and timing of immunizations related to cancer treatment </a:t>
            </a:r>
            <a:endParaRPr lang="en-US" dirty="0" smtClean="0"/>
          </a:p>
          <a:p>
            <a:r>
              <a:rPr lang="en-US" dirty="0" smtClean="0"/>
              <a:t>Absolute </a:t>
            </a:r>
            <a:r>
              <a:rPr lang="en-US" dirty="0"/>
              <a:t>and relative contraindications for vaccines in cancer </a:t>
            </a:r>
            <a:r>
              <a:rPr lang="en-US" dirty="0" smtClean="0"/>
              <a:t>survivors</a:t>
            </a:r>
            <a:endParaRPr lang="en-US" dirty="0"/>
          </a:p>
          <a:p>
            <a:r>
              <a:rPr lang="en-US" dirty="0" smtClean="0"/>
              <a:t>Identifying patients with </a:t>
            </a:r>
            <a:r>
              <a:rPr lang="en-US" dirty="0"/>
              <a:t>immunization gaps after cancer </a:t>
            </a:r>
            <a:r>
              <a:rPr lang="en-US" dirty="0" smtClean="0"/>
              <a:t>treatment</a:t>
            </a:r>
          </a:p>
          <a:p>
            <a:r>
              <a:rPr lang="en-US" dirty="0" smtClean="0"/>
              <a:t>Where to find more information</a:t>
            </a:r>
            <a:endParaRPr lang="en-US" dirty="0"/>
          </a:p>
          <a:p>
            <a:endParaRPr lang="en-US" dirty="0"/>
          </a:p>
        </p:txBody>
      </p:sp>
    </p:spTree>
    <p:extLst>
      <p:ext uri="{BB962C8B-B14F-4D97-AF65-F5344CB8AC3E}">
        <p14:creationId xmlns:p14="http://schemas.microsoft.com/office/powerpoint/2010/main" val="735942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Late and long-term effects:  </a:t>
            </a:r>
            <a:r>
              <a:rPr lang="en-US" sz="2400" b="1" dirty="0" smtClean="0"/>
              <a:t>R/t supportive </a:t>
            </a:r>
            <a:r>
              <a:rPr lang="en-US" sz="2400" b="1" dirty="0"/>
              <a:t>care during cancer treatment</a:t>
            </a:r>
          </a:p>
        </p:txBody>
      </p:sp>
      <p:sp>
        <p:nvSpPr>
          <p:cNvPr id="3" name="Content Placeholder 2"/>
          <p:cNvSpPr>
            <a:spLocks noGrp="1"/>
          </p:cNvSpPr>
          <p:nvPr>
            <p:ph idx="1"/>
          </p:nvPr>
        </p:nvSpPr>
        <p:spPr>
          <a:xfrm>
            <a:off x="533400" y="1295400"/>
            <a:ext cx="10515600" cy="4351338"/>
          </a:xfrm>
        </p:spPr>
        <p:txBody>
          <a:bodyPr>
            <a:normAutofit lnSpcReduction="10000"/>
          </a:bodyPr>
          <a:lstStyle/>
          <a:p>
            <a:r>
              <a:rPr lang="en-US" dirty="0"/>
              <a:t>Multiple red blood cell transfusions          iron overload</a:t>
            </a:r>
          </a:p>
          <a:p>
            <a:pPr lvl="1"/>
            <a:r>
              <a:rPr lang="en-US" dirty="0"/>
              <a:t>Can be seen after as few as 8 units of PRBC</a:t>
            </a:r>
          </a:p>
          <a:p>
            <a:pPr lvl="1"/>
            <a:r>
              <a:rPr lang="en-US" dirty="0"/>
              <a:t>Marker: serum ferritin</a:t>
            </a:r>
          </a:p>
          <a:p>
            <a:pPr lvl="1"/>
            <a:r>
              <a:rPr lang="en-US" dirty="0"/>
              <a:t>Heart, liver, spleen, pancreas and endocrine systems most affected</a:t>
            </a:r>
          </a:p>
          <a:p>
            <a:pPr lvl="1"/>
            <a:r>
              <a:rPr lang="en-US" dirty="0"/>
              <a:t>Phlebotomy, chelation</a:t>
            </a:r>
          </a:p>
          <a:p>
            <a:r>
              <a:rPr lang="en-US" dirty="0"/>
              <a:t> Multiple treatments with broad spectrum antibiotics</a:t>
            </a:r>
          </a:p>
          <a:p>
            <a:pPr lvl="1"/>
            <a:r>
              <a:rPr lang="en-US" dirty="0"/>
              <a:t>Change in normal gut and dental flora</a:t>
            </a:r>
          </a:p>
          <a:p>
            <a:pPr lvl="2"/>
            <a:r>
              <a:rPr lang="en-US" dirty="0"/>
              <a:t>Mucositis caused by cytotoxic therapy contributing factor?</a:t>
            </a:r>
          </a:p>
          <a:p>
            <a:pPr lvl="2"/>
            <a:r>
              <a:rPr lang="en-US" dirty="0"/>
              <a:t>Related to subsequent GI dysfunction/obesity?</a:t>
            </a:r>
          </a:p>
          <a:p>
            <a:pPr lvl="1"/>
            <a:r>
              <a:rPr lang="en-US" dirty="0"/>
              <a:t>↑ susceptibility to MDRO </a:t>
            </a:r>
          </a:p>
        </p:txBody>
      </p:sp>
      <p:sp>
        <p:nvSpPr>
          <p:cNvPr id="4" name="Right Arrow 3"/>
          <p:cNvSpPr/>
          <p:nvPr/>
        </p:nvSpPr>
        <p:spPr>
          <a:xfrm>
            <a:off x="6083030" y="1447800"/>
            <a:ext cx="533400" cy="152400"/>
          </a:xfrm>
          <a:prstGeom prst="rightArrow">
            <a:avLst/>
          </a:prstGeom>
          <a:solidFill>
            <a:schemeClr val="accent6">
              <a:lumMod val="40000"/>
              <a:lumOff val="60000"/>
            </a:schemeClr>
          </a:solidFill>
          <a:ln>
            <a:solidFill>
              <a:schemeClr val="accent6"/>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en-US" dirty="0">
              <a:solidFill>
                <a:schemeClr val="tx1"/>
              </a:solidFill>
            </a:endParaRPr>
          </a:p>
        </p:txBody>
      </p:sp>
      <p:sp>
        <p:nvSpPr>
          <p:cNvPr id="5" name="TextBox 4">
            <a:extLst>
              <a:ext uri="{FF2B5EF4-FFF2-40B4-BE49-F238E27FC236}">
                <a16:creationId xmlns="" xmlns:a16="http://schemas.microsoft.com/office/drawing/2014/main" id="{2E59E7B4-4C29-4E8C-B08A-F9F6FE0FE21A}"/>
              </a:ext>
            </a:extLst>
          </p:cNvPr>
          <p:cNvSpPr txBox="1"/>
          <p:nvPr/>
        </p:nvSpPr>
        <p:spPr>
          <a:xfrm>
            <a:off x="419100" y="5791200"/>
            <a:ext cx="11353800" cy="984885"/>
          </a:xfrm>
          <a:prstGeom prst="rect">
            <a:avLst/>
          </a:prstGeom>
          <a:noFill/>
        </p:spPr>
        <p:txBody>
          <a:bodyPr wrap="square" rtlCol="0">
            <a:spAutoFit/>
          </a:bodyPr>
          <a:lstStyle/>
          <a:p>
            <a:r>
              <a:rPr lang="en-US" dirty="0"/>
              <a:t>-</a:t>
            </a:r>
            <a:r>
              <a:rPr lang="en-US" sz="1000" dirty="0"/>
              <a:t>Mir, M. (2016). Transfusion induced iron overload treatment and management. Accessed at: emedicine.medscape.com</a:t>
            </a:r>
          </a:p>
          <a:p>
            <a:r>
              <a:rPr lang="en-US" sz="1000" dirty="0" err="1"/>
              <a:t>Vozza</a:t>
            </a:r>
            <a:r>
              <a:rPr lang="en-US" sz="1000" dirty="0"/>
              <a:t>, I., et al (2015). Changes in microflora in dental plaque from cancer patients undergoing chemotherapy and the relationship of these changes with mucositis: A pilot study. </a:t>
            </a:r>
            <a:r>
              <a:rPr lang="en-US" sz="1000" dirty="0" err="1"/>
              <a:t>Medicina</a:t>
            </a:r>
            <a:r>
              <a:rPr lang="en-US" sz="1000" dirty="0"/>
              <a:t> Oral, </a:t>
            </a:r>
            <a:r>
              <a:rPr lang="en-US" sz="1000" dirty="0" err="1"/>
              <a:t>Patología</a:t>
            </a:r>
            <a:r>
              <a:rPr lang="en-US" sz="1000" dirty="0"/>
              <a:t> Oral Y </a:t>
            </a:r>
            <a:r>
              <a:rPr lang="en-US" sz="1000" dirty="0" err="1"/>
              <a:t>Cirugía</a:t>
            </a:r>
            <a:r>
              <a:rPr lang="en-US" sz="1000" dirty="0"/>
              <a:t> </a:t>
            </a:r>
            <a:r>
              <a:rPr lang="en-US" sz="1000" dirty="0" err="1"/>
              <a:t>Bucal</a:t>
            </a:r>
            <a:r>
              <a:rPr lang="en-US" sz="1000" dirty="0"/>
              <a:t>, 20(3), e259–e266. </a:t>
            </a:r>
            <a:r>
              <a:rPr lang="en-US" sz="1000" dirty="0">
                <a:hlinkClick r:id="rId3"/>
              </a:rPr>
              <a:t>http://doi.org/10.4317/medoral.19934</a:t>
            </a:r>
            <a:endParaRPr lang="en-US" sz="1000" dirty="0"/>
          </a:p>
          <a:p>
            <a:r>
              <a:rPr lang="en-US" sz="1000" dirty="0"/>
              <a:t>-</a:t>
            </a:r>
            <a:r>
              <a:rPr lang="en-US" sz="1000" dirty="0" err="1"/>
              <a:t>Zwielehner</a:t>
            </a:r>
            <a:r>
              <a:rPr lang="en-US" sz="1000" dirty="0"/>
              <a:t>, J. et al (2011). Changes in Human Fecal Microbiota Due to Chemotherapy Analyzed by </a:t>
            </a:r>
            <a:r>
              <a:rPr lang="en-US" sz="1000" dirty="0" err="1"/>
              <a:t>TaqMan</a:t>
            </a:r>
            <a:r>
              <a:rPr lang="en-US" sz="1000" dirty="0"/>
              <a:t>-PCR, 454 Sequencing and PCR-DGGE Fingerprinting. </a:t>
            </a:r>
            <a:r>
              <a:rPr lang="en-US" sz="1000" dirty="0" err="1"/>
              <a:t>PLoS</a:t>
            </a:r>
            <a:r>
              <a:rPr lang="en-US" sz="1000" dirty="0"/>
              <a:t> ONE, 6(12), e28654. http://doi.org/10.1371/journal.pone.0028654</a:t>
            </a:r>
          </a:p>
        </p:txBody>
      </p:sp>
      <p:pic>
        <p:nvPicPr>
          <p:cNvPr id="6" name="Picture 5">
            <a:extLst>
              <a:ext uri="{FF2B5EF4-FFF2-40B4-BE49-F238E27FC236}">
                <a16:creationId xmlns="" xmlns:a16="http://schemas.microsoft.com/office/drawing/2014/main" id="{08C5091F-D347-4C60-AE08-4BF01CDA370E}"/>
              </a:ext>
            </a:extLst>
          </p:cNvPr>
          <p:cNvPicPr>
            <a:picLocks noChangeAspect="1"/>
          </p:cNvPicPr>
          <p:nvPr/>
        </p:nvPicPr>
        <p:blipFill>
          <a:blip r:embed="rId4"/>
          <a:stretch>
            <a:fillRect/>
          </a:stretch>
        </p:blipFill>
        <p:spPr>
          <a:xfrm>
            <a:off x="9753600" y="1103921"/>
            <a:ext cx="1950386" cy="1468437"/>
          </a:xfrm>
          <a:prstGeom prst="rect">
            <a:avLst/>
          </a:prstGeom>
        </p:spPr>
      </p:pic>
    </p:spTree>
    <p:extLst>
      <p:ext uri="{BB962C8B-B14F-4D97-AF65-F5344CB8AC3E}">
        <p14:creationId xmlns:p14="http://schemas.microsoft.com/office/powerpoint/2010/main" val="7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D437EDA-79C5-4BBF-8D72-FD7E22BFA65E}"/>
              </a:ext>
            </a:extLst>
          </p:cNvPr>
          <p:cNvSpPr txBox="1"/>
          <p:nvPr/>
        </p:nvSpPr>
        <p:spPr>
          <a:xfrm>
            <a:off x="1219200" y="609600"/>
            <a:ext cx="8213531" cy="461665"/>
          </a:xfrm>
          <a:prstGeom prst="rect">
            <a:avLst/>
          </a:prstGeom>
          <a:noFill/>
        </p:spPr>
        <p:txBody>
          <a:bodyPr wrap="none" rtlCol="0">
            <a:spAutoFit/>
          </a:bodyPr>
          <a:lstStyle/>
          <a:p>
            <a:r>
              <a:rPr lang="en-US" sz="2400" b="1" dirty="0"/>
              <a:t>Vaccine considerations:  Cancer and immunity- It’s complicated</a:t>
            </a:r>
          </a:p>
        </p:txBody>
      </p:sp>
      <p:graphicFrame>
        <p:nvGraphicFramePr>
          <p:cNvPr id="4" name="Diagram 3">
            <a:extLst>
              <a:ext uri="{FF2B5EF4-FFF2-40B4-BE49-F238E27FC236}">
                <a16:creationId xmlns="" xmlns:a16="http://schemas.microsoft.com/office/drawing/2014/main" id="{C35FF78C-7D8B-4B7C-976C-77A3E00F6551}"/>
              </a:ext>
            </a:extLst>
          </p:cNvPr>
          <p:cNvGraphicFramePr/>
          <p:nvPr>
            <p:extLst>
              <p:ext uri="{D42A27DB-BD31-4B8C-83A1-F6EECF244321}">
                <p14:modId xmlns:p14="http://schemas.microsoft.com/office/powerpoint/2010/main" val="1969116676"/>
              </p:ext>
            </p:extLst>
          </p:nvPr>
        </p:nvGraphicFramePr>
        <p:xfrm>
          <a:off x="2438400" y="107450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0606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20461" y="5791200"/>
            <a:ext cx="11742964" cy="553998"/>
          </a:xfrm>
          <a:prstGeom prst="rect">
            <a:avLst/>
          </a:prstGeom>
        </p:spPr>
        <p:txBody>
          <a:bodyPr wrap="square">
            <a:spAutoFit/>
          </a:bodyPr>
          <a:lstStyle/>
          <a:p>
            <a:pPr marL="285750" lvl="0" indent="-285750">
              <a:buFont typeface="Arial" panose="020B0604020202020204" pitchFamily="34" charset="0"/>
              <a:buChar char="•"/>
              <a:defRPr/>
            </a:pPr>
            <a:r>
              <a:rPr lang="en-US" sz="1000" dirty="0" smtClean="0">
                <a:solidFill>
                  <a:prstClr val="black"/>
                </a:solidFill>
              </a:rPr>
              <a:t>Rubin, L.; Levin, M.; </a:t>
            </a:r>
            <a:r>
              <a:rPr lang="en-US" sz="1000" dirty="0" err="1" smtClean="0">
                <a:solidFill>
                  <a:prstClr val="black"/>
                </a:solidFill>
              </a:rPr>
              <a:t>Ljungman</a:t>
            </a:r>
            <a:r>
              <a:rPr lang="en-US" sz="1000" dirty="0" smtClean="0">
                <a:solidFill>
                  <a:prstClr val="black"/>
                </a:solidFill>
              </a:rPr>
              <a:t>, P. et al. (2014). 2013 IDSA clinical practice guideline for vaccination of the immunocompromised host. </a:t>
            </a:r>
            <a:r>
              <a:rPr lang="en-US" sz="1000" dirty="0" err="1" smtClean="0">
                <a:solidFill>
                  <a:prstClr val="black"/>
                </a:solidFill>
              </a:rPr>
              <a:t>Clin</a:t>
            </a:r>
            <a:r>
              <a:rPr lang="en-US" sz="1000" dirty="0" smtClean="0">
                <a:solidFill>
                  <a:prstClr val="black"/>
                </a:solidFill>
              </a:rPr>
              <a:t> Infect Dis; 58:309-318. </a:t>
            </a:r>
          </a:p>
          <a:p>
            <a:pPr marL="285750" lvl="0" indent="-285750">
              <a:buFont typeface="Arial" panose="020B0604020202020204" pitchFamily="34" charset="0"/>
              <a:buChar char="•"/>
              <a:defRPr/>
            </a:pPr>
            <a:r>
              <a:rPr lang="en-US" sz="1000" dirty="0" smtClean="0">
                <a:solidFill>
                  <a:prstClr val="black"/>
                </a:solidFill>
              </a:rPr>
              <a:t>CDC </a:t>
            </a:r>
            <a:r>
              <a:rPr lang="en-US" sz="1000" dirty="0">
                <a:solidFill>
                  <a:prstClr val="black"/>
                </a:solidFill>
              </a:rPr>
              <a:t>Pink Book: https://www.cdc.gov/vaccines/pubs/pinkbook/genrec.html</a:t>
            </a:r>
          </a:p>
          <a:p>
            <a:pPr marL="285750" lvl="0" indent="-285750">
              <a:buFont typeface="Arial" panose="020B0604020202020204" pitchFamily="34" charset="0"/>
              <a:buChar char="•"/>
              <a:defRPr/>
            </a:pPr>
            <a:r>
              <a:rPr lang="en-US" sz="1000" dirty="0">
                <a:solidFill>
                  <a:prstClr val="black"/>
                </a:solidFill>
              </a:rPr>
              <a:t>Shah, M.; Kamboj, M. (2018). Immunizing Cancer Patients: Which Patients? Which Vaccines? When to Give? Oncology Journal 32 (5</a:t>
            </a:r>
            <a:r>
              <a:rPr lang="en-US" sz="1000" dirty="0" smtClean="0">
                <a:solidFill>
                  <a:prstClr val="black"/>
                </a:solidFill>
              </a:rPr>
              <a:t>)</a:t>
            </a:r>
            <a:endParaRPr lang="en-US" sz="1000" dirty="0">
              <a:solidFill>
                <a:prstClr val="black"/>
              </a:solidFill>
            </a:endParaRPr>
          </a:p>
        </p:txBody>
      </p:sp>
      <p:sp>
        <p:nvSpPr>
          <p:cNvPr id="3" name="TextBox 2"/>
          <p:cNvSpPr txBox="1"/>
          <p:nvPr/>
        </p:nvSpPr>
        <p:spPr>
          <a:xfrm>
            <a:off x="838200" y="1295400"/>
            <a:ext cx="9144000"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rPr>
              <a:t>Communicate with Oncologist!</a:t>
            </a:r>
          </a:p>
          <a:p>
            <a:pPr marR="0" lvl="0" algn="l" defTabSz="9144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dirty="0">
              <a:ln>
                <a:noFill/>
              </a:ln>
              <a:solidFill>
                <a:prstClr val="black"/>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rPr>
              <a:t>Critical thinking:</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rPr>
              <a:t>What is the immune status of patient</a:t>
            </a:r>
            <a:r>
              <a:rPr kumimoji="0" lang="en-US" b="0" i="0" u="none" strike="noStrike" kern="1200" cap="none" spc="0" normalizeH="0" baseline="0" noProof="0" dirty="0" smtClean="0">
                <a:ln>
                  <a:noFill/>
                </a:ln>
                <a:solidFill>
                  <a:prstClr val="black"/>
                </a:solidFill>
                <a:effectLst/>
                <a:uLnTx/>
                <a:uFillTx/>
                <a:latin typeface="Calibri" panose="020F0502020204030204"/>
              </a:rPr>
              <a:t>?</a:t>
            </a:r>
          </a:p>
          <a:p>
            <a:pPr marL="742950" lvl="1" indent="-285750">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Calibri" panose="020F0502020204030204"/>
              </a:rPr>
              <a:t>What </a:t>
            </a:r>
            <a:r>
              <a:rPr kumimoji="0" lang="en-US" b="0" i="0" u="none" strike="noStrike" kern="1200" cap="none" spc="0" normalizeH="0" baseline="0" noProof="0" dirty="0">
                <a:ln>
                  <a:noFill/>
                </a:ln>
                <a:solidFill>
                  <a:prstClr val="black"/>
                </a:solidFill>
                <a:effectLst/>
                <a:uLnTx/>
                <a:uFillTx/>
                <a:latin typeface="Calibri" panose="020F0502020204030204"/>
              </a:rPr>
              <a:t>kind of treatment? Surgery, chemotherapy, radiation, immunotherapy? </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rPr>
              <a:t>Where in the treatment regimen is the patient</a:t>
            </a:r>
            <a:r>
              <a:rPr kumimoji="0" lang="en-US" b="0" i="0" u="none" strike="noStrike" kern="1200" cap="none" spc="0" normalizeH="0" baseline="0" noProof="0" dirty="0" smtClean="0">
                <a:ln>
                  <a:noFill/>
                </a:ln>
                <a:solidFill>
                  <a:prstClr val="black"/>
                </a:solidFill>
                <a:effectLst/>
                <a:uLnTx/>
                <a:uFillTx/>
                <a:latin typeface="Calibri" panose="020F0502020204030204"/>
              </a:rPr>
              <a:t>?</a:t>
            </a:r>
          </a:p>
          <a:p>
            <a:pPr marL="1200150" lvl="2" indent="-285750">
              <a:buFont typeface="Arial" panose="020B0604020202020204" pitchFamily="34" charset="0"/>
              <a:buChar char="•"/>
              <a:defRPr/>
            </a:pPr>
            <a:r>
              <a:rPr lang="en-US" dirty="0" smtClean="0">
                <a:solidFill>
                  <a:prstClr val="black"/>
                </a:solidFill>
                <a:latin typeface="Calibri" panose="020F0502020204030204"/>
              </a:rPr>
              <a:t>Complete or ongoing?</a:t>
            </a:r>
            <a:endParaRPr kumimoji="0" lang="en-US" b="0" i="0" u="none" strike="noStrike" kern="1200" cap="none" spc="0" normalizeH="0" baseline="0" noProof="0" dirty="0">
              <a:ln>
                <a:noFill/>
              </a:ln>
              <a:solidFill>
                <a:prstClr val="black"/>
              </a:solidFill>
              <a:effectLst/>
              <a:uLnTx/>
              <a:uFillTx/>
              <a:latin typeface="Calibri" panose="020F0502020204030204"/>
            </a:endParaRPr>
          </a:p>
          <a:p>
            <a:pPr marL="1200150" lvl="2" indent="-285750">
              <a:buFont typeface="Arial" panose="020B0604020202020204" pitchFamily="34" charset="0"/>
              <a:buChar char="•"/>
              <a:defRPr/>
            </a:pPr>
            <a:r>
              <a:rPr lang="en-US" dirty="0">
                <a:solidFill>
                  <a:prstClr val="black"/>
                </a:solidFill>
                <a:latin typeface="Calibri" panose="020F0502020204030204"/>
              </a:rPr>
              <a:t>Immune response decreases most during induction and </a:t>
            </a:r>
            <a:r>
              <a:rPr lang="en-US" dirty="0" smtClean="0">
                <a:solidFill>
                  <a:prstClr val="black"/>
                </a:solidFill>
                <a:latin typeface="Calibri" panose="020F0502020204030204"/>
              </a:rPr>
              <a:t>consolidation</a:t>
            </a:r>
          </a:p>
          <a:p>
            <a:pPr marL="1200150" lvl="2" indent="-285750">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Calibri" panose="020F0502020204030204"/>
              </a:rPr>
              <a:t>Immune </a:t>
            </a:r>
            <a:r>
              <a:rPr kumimoji="0" lang="en-US" b="0" i="0" u="none" strike="noStrike" kern="1200" cap="none" spc="0" normalizeH="0" baseline="0" noProof="0" dirty="0">
                <a:ln>
                  <a:noFill/>
                </a:ln>
                <a:solidFill>
                  <a:prstClr val="black"/>
                </a:solidFill>
                <a:effectLst/>
                <a:uLnTx/>
                <a:uFillTx/>
                <a:latin typeface="Calibri" panose="020F0502020204030204"/>
              </a:rPr>
              <a:t>function </a:t>
            </a:r>
            <a:r>
              <a:rPr lang="en-US" dirty="0">
                <a:solidFill>
                  <a:prstClr val="black"/>
                </a:solidFill>
                <a:latin typeface="Calibri" panose="020F0502020204030204"/>
              </a:rPr>
              <a:t>may</a:t>
            </a:r>
            <a:r>
              <a:rPr kumimoji="0" lang="en-US" b="0" i="0" u="none" strike="noStrike" kern="1200" cap="none" spc="0" normalizeH="0" baseline="0" noProof="0" dirty="0">
                <a:ln>
                  <a:noFill/>
                </a:ln>
                <a:solidFill>
                  <a:prstClr val="black"/>
                </a:solidFill>
                <a:effectLst/>
                <a:uLnTx/>
                <a:uFillTx/>
                <a:latin typeface="Calibri" panose="020F0502020204030204"/>
              </a:rPr>
              <a:t> recover within 3 months- this is </a:t>
            </a:r>
            <a:r>
              <a:rPr kumimoji="0" lang="en-US" b="0" i="0" u="none" strike="noStrike" kern="1200" cap="none" spc="0" normalizeH="0" baseline="0" noProof="0" dirty="0" smtClean="0">
                <a:ln>
                  <a:noFill/>
                </a:ln>
                <a:solidFill>
                  <a:prstClr val="black"/>
                </a:solidFill>
                <a:effectLst/>
                <a:uLnTx/>
                <a:uFillTx/>
                <a:latin typeface="Calibri" panose="020F0502020204030204"/>
              </a:rPr>
              <a:t>variable</a:t>
            </a:r>
          </a:p>
          <a:p>
            <a:pPr marL="1200150" lvl="2" indent="-285750">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Calibri" panose="020F0502020204030204"/>
              </a:rPr>
              <a:t>Recipient </a:t>
            </a:r>
            <a:r>
              <a:rPr kumimoji="0" lang="en-US" b="0" i="0" u="none" strike="noStrike" kern="1200" cap="none" spc="0" normalizeH="0" baseline="0" noProof="0" dirty="0">
                <a:ln>
                  <a:noFill/>
                </a:ln>
                <a:solidFill>
                  <a:prstClr val="black"/>
                </a:solidFill>
                <a:effectLst/>
                <a:uLnTx/>
                <a:uFillTx/>
                <a:latin typeface="Calibri" panose="020F0502020204030204"/>
              </a:rPr>
              <a:t>of blood products/antivirals? </a:t>
            </a:r>
            <a:endParaRPr kumimoji="0" lang="en-US" b="0" i="0" u="none" strike="noStrike" kern="1200" cap="none" spc="0" normalizeH="0" baseline="0" noProof="0" dirty="0" smtClean="0">
              <a:ln>
                <a:noFill/>
              </a:ln>
              <a:solidFill>
                <a:prstClr val="black"/>
              </a:solidFill>
              <a:effectLst/>
              <a:uLnTx/>
              <a:uFillTx/>
              <a:latin typeface="Calibri" panose="020F0502020204030204"/>
            </a:endParaRPr>
          </a:p>
          <a:p>
            <a:pPr marL="285750" lvl="0" indent="-285750">
              <a:buFont typeface="Arial" panose="020B0604020202020204" pitchFamily="34" charset="0"/>
              <a:buChar char="•"/>
              <a:defRPr/>
            </a:pPr>
            <a:r>
              <a:rPr lang="en-US" dirty="0">
                <a:solidFill>
                  <a:prstClr val="black"/>
                </a:solidFill>
              </a:rPr>
              <a:t>For hematologic malignancies, </a:t>
            </a:r>
            <a:r>
              <a:rPr lang="en-US" dirty="0" smtClean="0">
                <a:solidFill>
                  <a:prstClr val="black"/>
                </a:solidFill>
              </a:rPr>
              <a:t>re-immunization </a:t>
            </a:r>
            <a:r>
              <a:rPr lang="en-US" dirty="0">
                <a:solidFill>
                  <a:prstClr val="black"/>
                </a:solidFill>
              </a:rPr>
              <a:t>may not be necessary: check serum antibody titer to Tetanus, diphtheria, measles, mumps, rubella, </a:t>
            </a:r>
            <a:r>
              <a:rPr lang="en-US" dirty="0" err="1">
                <a:solidFill>
                  <a:prstClr val="black"/>
                </a:solidFill>
              </a:rPr>
              <a:t>Hep</a:t>
            </a:r>
            <a:r>
              <a:rPr lang="en-US" dirty="0">
                <a:solidFill>
                  <a:prstClr val="black"/>
                </a:solidFill>
              </a:rPr>
              <a:t> B, polio</a:t>
            </a:r>
          </a:p>
          <a:p>
            <a:pPr marL="285750" lvl="0" indent="-285750">
              <a:buFont typeface="Arial" panose="020B0604020202020204" pitchFamily="34" charset="0"/>
              <a:buChar char="•"/>
              <a:defRPr/>
            </a:pPr>
            <a:r>
              <a:rPr lang="en-US" dirty="0">
                <a:solidFill>
                  <a:prstClr val="black"/>
                </a:solidFill>
              </a:rPr>
              <a:t>Primary responses are more affected by immune suppression than booster responses</a:t>
            </a:r>
            <a:endParaRPr kumimoji="0" lang="en-US" b="0" i="0" u="none" strike="noStrike" kern="1200" cap="none" spc="0" normalizeH="0" baseline="0" noProof="0" dirty="0" smtClean="0">
              <a:ln>
                <a:noFill/>
              </a:ln>
              <a:solidFill>
                <a:prstClr val="black"/>
              </a:solidFill>
              <a:effectLst/>
              <a:uLnTx/>
              <a:uFillTx/>
              <a:latin typeface="Calibri" panose="020F0502020204030204"/>
            </a:endParaRPr>
          </a:p>
        </p:txBody>
      </p:sp>
      <p:sp>
        <p:nvSpPr>
          <p:cNvPr id="5" name="TextBox 4">
            <a:extLst>
              <a:ext uri="{FF2B5EF4-FFF2-40B4-BE49-F238E27FC236}">
                <a16:creationId xmlns="" xmlns:a16="http://schemas.microsoft.com/office/drawing/2014/main" id="{18AF17BE-8768-49DB-B1B0-9C6D71901E96}"/>
              </a:ext>
            </a:extLst>
          </p:cNvPr>
          <p:cNvSpPr txBox="1"/>
          <p:nvPr/>
        </p:nvSpPr>
        <p:spPr>
          <a:xfrm>
            <a:off x="609600" y="554305"/>
            <a:ext cx="10141302" cy="461665"/>
          </a:xfrm>
          <a:prstGeom prst="rect">
            <a:avLst/>
          </a:prstGeom>
          <a:noFill/>
        </p:spPr>
        <p:txBody>
          <a:bodyPr wrap="none" rtlCol="0">
            <a:spAutoFit/>
          </a:bodyPr>
          <a:lstStyle/>
          <a:p>
            <a:r>
              <a:rPr lang="en-US" sz="2400" b="1" dirty="0">
                <a:solidFill>
                  <a:prstClr val="black"/>
                </a:solidFill>
              </a:rPr>
              <a:t>Vaccine considerations:  </a:t>
            </a:r>
            <a:r>
              <a:rPr lang="en-US" sz="2400" b="1" dirty="0"/>
              <a:t>General guidelines for vaccination for cancer survivors</a:t>
            </a:r>
          </a:p>
        </p:txBody>
      </p:sp>
      <p:pic>
        <p:nvPicPr>
          <p:cNvPr id="4" name="Picture 3"/>
          <p:cNvPicPr>
            <a:picLocks noChangeAspect="1"/>
          </p:cNvPicPr>
          <p:nvPr/>
        </p:nvPicPr>
        <p:blipFill>
          <a:blip r:embed="rId2"/>
          <a:stretch>
            <a:fillRect/>
          </a:stretch>
        </p:blipFill>
        <p:spPr>
          <a:xfrm>
            <a:off x="9372600" y="1015970"/>
            <a:ext cx="2051049" cy="1538287"/>
          </a:xfrm>
          <a:prstGeom prst="rect">
            <a:avLst/>
          </a:prstGeom>
        </p:spPr>
      </p:pic>
    </p:spTree>
    <p:extLst>
      <p:ext uri="{BB962C8B-B14F-4D97-AF65-F5344CB8AC3E}">
        <p14:creationId xmlns:p14="http://schemas.microsoft.com/office/powerpoint/2010/main" val="31275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NCCN Guidelines 1.2018 General Principles of Immunizations</a:t>
            </a:r>
            <a:endParaRPr lang="en-US" sz="2400" b="1" dirty="0"/>
          </a:p>
        </p:txBody>
      </p:sp>
      <p:sp>
        <p:nvSpPr>
          <p:cNvPr id="3" name="Content Placeholder 2"/>
          <p:cNvSpPr>
            <a:spLocks noGrp="1"/>
          </p:cNvSpPr>
          <p:nvPr>
            <p:ph idx="1"/>
          </p:nvPr>
        </p:nvSpPr>
        <p:spPr/>
        <p:txBody>
          <a:bodyPr/>
          <a:lstStyle/>
          <a:p>
            <a:r>
              <a:rPr lang="en-US" dirty="0" smtClean="0"/>
              <a:t>For all cancer and transplant survivors, consider and encourage:</a:t>
            </a:r>
          </a:p>
          <a:p>
            <a:pPr lvl="1"/>
            <a:r>
              <a:rPr lang="en-US" dirty="0"/>
              <a:t>I</a:t>
            </a:r>
            <a:r>
              <a:rPr lang="en-US" dirty="0" smtClean="0"/>
              <a:t>nactivated vaccines (influenza)</a:t>
            </a:r>
          </a:p>
          <a:p>
            <a:pPr lvl="1"/>
            <a:r>
              <a:rPr lang="en-US" dirty="0" smtClean="0"/>
              <a:t>Vaccines made of purified antigens (pneumococcal)</a:t>
            </a:r>
          </a:p>
          <a:p>
            <a:pPr lvl="1"/>
            <a:r>
              <a:rPr lang="en-US" dirty="0" smtClean="0"/>
              <a:t>Vaccines made of bacterial components (diphtheria-tetanus-pertussis)</a:t>
            </a:r>
          </a:p>
          <a:p>
            <a:pPr lvl="1"/>
            <a:r>
              <a:rPr lang="en-US" dirty="0" smtClean="0"/>
              <a:t>Genetically engineered recombinant antigens (</a:t>
            </a:r>
            <a:r>
              <a:rPr lang="en-US" dirty="0" err="1" smtClean="0"/>
              <a:t>Hep</a:t>
            </a:r>
            <a:r>
              <a:rPr lang="en-US" dirty="0" smtClean="0"/>
              <a:t> B)</a:t>
            </a:r>
          </a:p>
          <a:p>
            <a:pPr marL="0" indent="0">
              <a:buNone/>
            </a:pPr>
            <a:r>
              <a:rPr lang="en-US" b="1" dirty="0" smtClean="0"/>
              <a:t>“In absence of known harm, administration of inactivated vaccines with the hope of achieving some protection may be worthwhile. The usual doses and scheduled are recommended.”</a:t>
            </a:r>
          </a:p>
        </p:txBody>
      </p:sp>
      <p:pic>
        <p:nvPicPr>
          <p:cNvPr id="4" name="Picture 3"/>
          <p:cNvPicPr>
            <a:picLocks noChangeAspect="1"/>
          </p:cNvPicPr>
          <p:nvPr/>
        </p:nvPicPr>
        <p:blipFill>
          <a:blip r:embed="rId2"/>
          <a:stretch>
            <a:fillRect/>
          </a:stretch>
        </p:blipFill>
        <p:spPr>
          <a:xfrm>
            <a:off x="8842030" y="365125"/>
            <a:ext cx="2511770" cy="1042506"/>
          </a:xfrm>
          <a:prstGeom prst="rect">
            <a:avLst/>
          </a:prstGeom>
        </p:spPr>
      </p:pic>
    </p:spTree>
    <p:extLst>
      <p:ext uri="{BB962C8B-B14F-4D97-AF65-F5344CB8AC3E}">
        <p14:creationId xmlns:p14="http://schemas.microsoft.com/office/powerpoint/2010/main" val="264677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NCCN Guidelines 1.2018 General Principles of Immunizations</a:t>
            </a:r>
            <a:endParaRPr lang="en-US" sz="2400" dirty="0"/>
          </a:p>
        </p:txBody>
      </p:sp>
      <p:sp>
        <p:nvSpPr>
          <p:cNvPr id="3" name="Content Placeholder 2"/>
          <p:cNvSpPr>
            <a:spLocks noGrp="1"/>
          </p:cNvSpPr>
          <p:nvPr>
            <p:ph idx="1"/>
          </p:nvPr>
        </p:nvSpPr>
        <p:spPr>
          <a:xfrm>
            <a:off x="838200" y="1371600"/>
            <a:ext cx="10515600" cy="5029200"/>
          </a:xfrm>
        </p:spPr>
        <p:txBody>
          <a:bodyPr>
            <a:normAutofit/>
          </a:bodyPr>
          <a:lstStyle/>
          <a:p>
            <a:r>
              <a:rPr lang="en-US" dirty="0" smtClean="0"/>
              <a:t>Ideal situation:</a:t>
            </a:r>
          </a:p>
          <a:p>
            <a:pPr lvl="1"/>
            <a:r>
              <a:rPr lang="en-US" dirty="0" smtClean="0"/>
              <a:t>all indicated vaccines 2 or more weeks prior to starting treatment (live vaccines 4 or more weeks prior)</a:t>
            </a:r>
          </a:p>
          <a:p>
            <a:endParaRPr lang="en-US" dirty="0" smtClean="0"/>
          </a:p>
          <a:p>
            <a:r>
              <a:rPr lang="en-US" dirty="0" smtClean="0"/>
              <a:t>Real world:</a:t>
            </a:r>
          </a:p>
          <a:p>
            <a:pPr lvl="1"/>
            <a:r>
              <a:rPr lang="en-US" dirty="0" smtClean="0">
                <a:solidFill>
                  <a:prstClr val="black"/>
                </a:solidFill>
              </a:rPr>
              <a:t>Need recovery </a:t>
            </a:r>
            <a:r>
              <a:rPr lang="en-US" dirty="0">
                <a:solidFill>
                  <a:prstClr val="black"/>
                </a:solidFill>
              </a:rPr>
              <a:t>of neutrophils and </a:t>
            </a:r>
            <a:r>
              <a:rPr lang="en-US" dirty="0" smtClean="0">
                <a:solidFill>
                  <a:prstClr val="black"/>
                </a:solidFill>
              </a:rPr>
              <a:t>lymphocytes for proper response</a:t>
            </a:r>
          </a:p>
          <a:p>
            <a:pPr lvl="1"/>
            <a:r>
              <a:rPr lang="en-US" dirty="0" smtClean="0">
                <a:solidFill>
                  <a:prstClr val="black"/>
                </a:solidFill>
              </a:rPr>
              <a:t>Baseline WBC must be adequate</a:t>
            </a:r>
          </a:p>
          <a:p>
            <a:pPr lvl="1"/>
            <a:r>
              <a:rPr lang="en-US" dirty="0" smtClean="0">
                <a:solidFill>
                  <a:prstClr val="black"/>
                </a:solidFill>
              </a:rPr>
              <a:t>Ongoing infection should not be present</a:t>
            </a:r>
          </a:p>
          <a:p>
            <a:pPr lvl="1"/>
            <a:r>
              <a:rPr lang="en-US" dirty="0" smtClean="0">
                <a:solidFill>
                  <a:prstClr val="black"/>
                </a:solidFill>
              </a:rPr>
              <a:t>Off immune suppressants (&gt;0.5mg/kg of prednisone or equivalent, or combo of 2 </a:t>
            </a:r>
            <a:r>
              <a:rPr lang="en-US" dirty="0" err="1" smtClean="0">
                <a:solidFill>
                  <a:prstClr val="black"/>
                </a:solidFill>
              </a:rPr>
              <a:t>immunosuppressants</a:t>
            </a:r>
            <a:r>
              <a:rPr lang="en-US" dirty="0" smtClean="0">
                <a:solidFill>
                  <a:prstClr val="black"/>
                </a:solidFill>
              </a:rPr>
              <a:t> given concurrently) </a:t>
            </a:r>
          </a:p>
        </p:txBody>
      </p:sp>
      <p:pic>
        <p:nvPicPr>
          <p:cNvPr id="4" name="Picture 3"/>
          <p:cNvPicPr>
            <a:picLocks noChangeAspect="1"/>
          </p:cNvPicPr>
          <p:nvPr/>
        </p:nvPicPr>
        <p:blipFill>
          <a:blip r:embed="rId2"/>
          <a:stretch>
            <a:fillRect/>
          </a:stretch>
        </p:blipFill>
        <p:spPr>
          <a:xfrm>
            <a:off x="10044113" y="403225"/>
            <a:ext cx="1309687" cy="1309687"/>
          </a:xfrm>
          <a:prstGeom prst="rect">
            <a:avLst/>
          </a:prstGeom>
        </p:spPr>
      </p:pic>
    </p:spTree>
    <p:extLst>
      <p:ext uri="{BB962C8B-B14F-4D97-AF65-F5344CB8AC3E}">
        <p14:creationId xmlns:p14="http://schemas.microsoft.com/office/powerpoint/2010/main" val="3800855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NCCN Guidelines 1.2018 General Principles of Immunizations</a:t>
            </a:r>
            <a:endParaRPr lang="en-US" sz="2400" dirty="0"/>
          </a:p>
        </p:txBody>
      </p:sp>
      <p:sp>
        <p:nvSpPr>
          <p:cNvPr id="3" name="Content Placeholder 2"/>
          <p:cNvSpPr>
            <a:spLocks noGrp="1"/>
          </p:cNvSpPr>
          <p:nvPr>
            <p:ph idx="1"/>
          </p:nvPr>
        </p:nvSpPr>
        <p:spPr>
          <a:xfrm>
            <a:off x="838200" y="1524000"/>
            <a:ext cx="10515600" cy="4351338"/>
          </a:xfrm>
        </p:spPr>
        <p:txBody>
          <a:bodyPr>
            <a:normAutofit fontScale="92500"/>
          </a:bodyPr>
          <a:lstStyle/>
          <a:p>
            <a:r>
              <a:rPr lang="en-US" dirty="0">
                <a:solidFill>
                  <a:srgbClr val="00B050"/>
                </a:solidFill>
              </a:rPr>
              <a:t>Inactivated or recombinant vaccines</a:t>
            </a:r>
            <a:r>
              <a:rPr lang="en-US" dirty="0"/>
              <a:t>:</a:t>
            </a:r>
          </a:p>
          <a:p>
            <a:pPr lvl="2"/>
            <a:r>
              <a:rPr lang="en-US" dirty="0"/>
              <a:t>2 or more weeks before treatment starts OR</a:t>
            </a:r>
          </a:p>
          <a:p>
            <a:pPr lvl="2"/>
            <a:r>
              <a:rPr lang="en-US" dirty="0"/>
              <a:t>3 or more months after cancer chemotherapy</a:t>
            </a:r>
          </a:p>
          <a:p>
            <a:pPr lvl="2"/>
            <a:r>
              <a:rPr lang="en-US" dirty="0"/>
              <a:t>Inactivated influenza vaccine can be administered during treatment</a:t>
            </a:r>
          </a:p>
          <a:p>
            <a:r>
              <a:rPr lang="en-US" dirty="0">
                <a:solidFill>
                  <a:srgbClr val="FF0000"/>
                </a:solidFill>
              </a:rPr>
              <a:t>Live viral vaccines – consult with oncologist or infectious disease specialist recommended</a:t>
            </a:r>
          </a:p>
          <a:p>
            <a:pPr lvl="2"/>
            <a:r>
              <a:rPr lang="en-US" dirty="0"/>
              <a:t>4 or more weeks before treatment starts OR</a:t>
            </a:r>
          </a:p>
          <a:p>
            <a:pPr lvl="2"/>
            <a:r>
              <a:rPr lang="en-US" dirty="0"/>
              <a:t>3 or more months after cancer chemotherapy</a:t>
            </a:r>
          </a:p>
          <a:p>
            <a:pPr lvl="2"/>
            <a:r>
              <a:rPr lang="en-US" dirty="0"/>
              <a:t>24 months or more after SCT </a:t>
            </a:r>
            <a:r>
              <a:rPr lang="en-US" dirty="0" smtClean="0"/>
              <a:t>if no GVHD and </a:t>
            </a:r>
            <a:r>
              <a:rPr lang="en-US" dirty="0"/>
              <a:t>off of immune suppressants</a:t>
            </a:r>
          </a:p>
          <a:p>
            <a:r>
              <a:rPr lang="en-US" dirty="0"/>
              <a:t>NOTE: Survivors who received </a:t>
            </a:r>
            <a:r>
              <a:rPr lang="en-US" dirty="0">
                <a:solidFill>
                  <a:srgbClr val="0070C0"/>
                </a:solidFill>
              </a:rPr>
              <a:t>anti-B cell antibody </a:t>
            </a:r>
            <a:r>
              <a:rPr lang="en-US" dirty="0" smtClean="0">
                <a:solidFill>
                  <a:srgbClr val="0070C0"/>
                </a:solidFill>
              </a:rPr>
              <a:t>therapy (ex: </a:t>
            </a:r>
            <a:r>
              <a:rPr lang="en-US" dirty="0" err="1" smtClean="0">
                <a:solidFill>
                  <a:srgbClr val="0070C0"/>
                </a:solidFill>
              </a:rPr>
              <a:t>Rituxan</a:t>
            </a:r>
            <a:r>
              <a:rPr lang="en-US" dirty="0" smtClean="0">
                <a:solidFill>
                  <a:srgbClr val="0070C0"/>
                </a:solidFill>
              </a:rPr>
              <a:t>) </a:t>
            </a:r>
            <a:r>
              <a:rPr lang="en-US" dirty="0"/>
              <a:t>require a delay of </a:t>
            </a:r>
            <a:r>
              <a:rPr lang="en-US" b="1" i="1" dirty="0"/>
              <a:t>at least 6 months </a:t>
            </a:r>
            <a:r>
              <a:rPr lang="en-US" dirty="0"/>
              <a:t>after the last dose of such therapy</a:t>
            </a:r>
          </a:p>
          <a:p>
            <a:endParaRPr lang="en-US" dirty="0"/>
          </a:p>
        </p:txBody>
      </p:sp>
      <p:pic>
        <p:nvPicPr>
          <p:cNvPr id="4" name="Picture 3"/>
          <p:cNvPicPr>
            <a:picLocks noChangeAspect="1"/>
          </p:cNvPicPr>
          <p:nvPr/>
        </p:nvPicPr>
        <p:blipFill>
          <a:blip r:embed="rId2"/>
          <a:stretch>
            <a:fillRect/>
          </a:stretch>
        </p:blipFill>
        <p:spPr>
          <a:xfrm>
            <a:off x="9753600" y="609600"/>
            <a:ext cx="1211580" cy="1270888"/>
          </a:xfrm>
          <a:prstGeom prst="rect">
            <a:avLst/>
          </a:prstGeom>
        </p:spPr>
      </p:pic>
    </p:spTree>
    <p:extLst>
      <p:ext uri="{BB962C8B-B14F-4D97-AF65-F5344CB8AC3E}">
        <p14:creationId xmlns:p14="http://schemas.microsoft.com/office/powerpoint/2010/main" val="913175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71600" y="304800"/>
            <a:ext cx="5697931" cy="6400800"/>
          </a:xfrm>
          <a:prstGeom prst="rect">
            <a:avLst/>
          </a:prstGeom>
        </p:spPr>
      </p:pic>
      <p:sp>
        <p:nvSpPr>
          <p:cNvPr id="5" name="TextBox 4"/>
          <p:cNvSpPr txBox="1"/>
          <p:nvPr/>
        </p:nvSpPr>
        <p:spPr>
          <a:xfrm>
            <a:off x="7543800" y="2514600"/>
            <a:ext cx="3733800" cy="1477328"/>
          </a:xfrm>
          <a:prstGeom prst="rect">
            <a:avLst/>
          </a:prstGeom>
          <a:noFill/>
        </p:spPr>
        <p:txBody>
          <a:bodyPr wrap="square" rtlCol="0">
            <a:spAutoFit/>
          </a:bodyPr>
          <a:lstStyle/>
          <a:p>
            <a:r>
              <a:rPr lang="en-US" dirty="0" smtClean="0"/>
              <a:t>Shah, M.; Kamboj, M. (2018). Immunizing </a:t>
            </a:r>
            <a:r>
              <a:rPr lang="en-US" dirty="0"/>
              <a:t>Cancer Patients: Which Patients? Which Vaccines? When to Give</a:t>
            </a:r>
            <a:r>
              <a:rPr lang="en-US" dirty="0" smtClean="0"/>
              <a:t>? Oncology Journal 32 (5)</a:t>
            </a:r>
            <a:endParaRPr lang="en-US" dirty="0"/>
          </a:p>
          <a:p>
            <a:r>
              <a:rPr lang="en-US" dirty="0" smtClean="0"/>
              <a:t> </a:t>
            </a:r>
            <a:endParaRPr lang="en-US" dirty="0"/>
          </a:p>
        </p:txBody>
      </p:sp>
      <p:sp>
        <p:nvSpPr>
          <p:cNvPr id="7" name="Right Arrow 6"/>
          <p:cNvSpPr/>
          <p:nvPr/>
        </p:nvSpPr>
        <p:spPr>
          <a:xfrm>
            <a:off x="914400" y="1981200"/>
            <a:ext cx="457200" cy="228600"/>
          </a:xfrm>
          <a:prstGeom prst="rightArrow">
            <a:avLst/>
          </a:prstGeom>
          <a:solidFill>
            <a:srgbClr val="FF0000"/>
          </a:solidFill>
          <a:ln>
            <a:solidFill>
              <a:schemeClr val="accent6"/>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en-US" dirty="0">
              <a:solidFill>
                <a:schemeClr val="tx1"/>
              </a:solidFill>
            </a:endParaRPr>
          </a:p>
        </p:txBody>
      </p:sp>
      <p:sp>
        <p:nvSpPr>
          <p:cNvPr id="8" name="Right Arrow 7"/>
          <p:cNvSpPr/>
          <p:nvPr/>
        </p:nvSpPr>
        <p:spPr>
          <a:xfrm>
            <a:off x="914400" y="4800600"/>
            <a:ext cx="457200" cy="228600"/>
          </a:xfrm>
          <a:prstGeom prst="rightArrow">
            <a:avLst/>
          </a:prstGeom>
          <a:solidFill>
            <a:srgbClr val="FF0000"/>
          </a:solidFill>
          <a:ln>
            <a:solidFill>
              <a:schemeClr val="accent6"/>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en-US" dirty="0">
              <a:solidFill>
                <a:schemeClr val="tx1"/>
              </a:solidFill>
            </a:endParaRPr>
          </a:p>
        </p:txBody>
      </p:sp>
    </p:spTree>
    <p:extLst>
      <p:ext uri="{BB962C8B-B14F-4D97-AF65-F5344CB8AC3E}">
        <p14:creationId xmlns:p14="http://schemas.microsoft.com/office/powerpoint/2010/main" val="76559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More complicated: Vaccines in Hematopoietic Cell Transplant Survivors </a:t>
            </a:r>
            <a:endParaRPr lang="en-US" sz="2400" b="1" dirty="0"/>
          </a:p>
        </p:txBody>
      </p:sp>
      <p:sp>
        <p:nvSpPr>
          <p:cNvPr id="3" name="Content Placeholder 2"/>
          <p:cNvSpPr>
            <a:spLocks noGrp="1"/>
          </p:cNvSpPr>
          <p:nvPr>
            <p:ph idx="1"/>
          </p:nvPr>
        </p:nvSpPr>
        <p:spPr>
          <a:xfrm>
            <a:off x="809625" y="1371600"/>
            <a:ext cx="10515600" cy="4351338"/>
          </a:xfrm>
        </p:spPr>
        <p:txBody>
          <a:bodyPr>
            <a:normAutofit fontScale="85000" lnSpcReduction="20000"/>
          </a:bodyPr>
          <a:lstStyle/>
          <a:p>
            <a:r>
              <a:rPr lang="en-US" dirty="0" smtClean="0"/>
              <a:t>Communicate with transplant team/oncologist FIRST!</a:t>
            </a:r>
          </a:p>
          <a:p>
            <a:pPr lvl="1"/>
            <a:r>
              <a:rPr lang="en-US" dirty="0" smtClean="0"/>
              <a:t>Influenza vaccine annually starting 6 months after HCT (4 months if outbreak)</a:t>
            </a:r>
          </a:p>
          <a:p>
            <a:pPr lvl="1"/>
            <a:r>
              <a:rPr lang="en-US" dirty="0" smtClean="0"/>
              <a:t>PCV13: 3 doses, 1 month apart, administered 3-6 months after HCT</a:t>
            </a:r>
          </a:p>
          <a:p>
            <a:pPr lvl="1"/>
            <a:r>
              <a:rPr lang="en-US" dirty="0" smtClean="0"/>
              <a:t>PPSV23: 1 dose 12 months after HCT if NO </a:t>
            </a:r>
            <a:r>
              <a:rPr lang="en-US" dirty="0" err="1" smtClean="0"/>
              <a:t>cGVHD</a:t>
            </a:r>
            <a:endParaRPr lang="en-US" dirty="0" smtClean="0"/>
          </a:p>
          <a:p>
            <a:pPr lvl="1"/>
            <a:r>
              <a:rPr lang="en-US" dirty="0" smtClean="0"/>
              <a:t>Hib: 3 doses 6-12 months after SCT</a:t>
            </a:r>
          </a:p>
          <a:p>
            <a:pPr lvl="1"/>
            <a:r>
              <a:rPr lang="en-US" dirty="0" smtClean="0"/>
              <a:t>MCV4: consider in outbreak situations/endemic areas</a:t>
            </a:r>
          </a:p>
          <a:p>
            <a:pPr lvl="1"/>
            <a:r>
              <a:rPr lang="en-US" dirty="0" smtClean="0"/>
              <a:t>Td/</a:t>
            </a:r>
            <a:r>
              <a:rPr lang="en-US" dirty="0" err="1" smtClean="0"/>
              <a:t>Tdap</a:t>
            </a:r>
            <a:r>
              <a:rPr lang="en-US" dirty="0" smtClean="0"/>
              <a:t>: 3 doses 6 months after HCT</a:t>
            </a:r>
          </a:p>
          <a:p>
            <a:pPr lvl="1"/>
            <a:r>
              <a:rPr lang="en-US" dirty="0" err="1" smtClean="0"/>
              <a:t>HepB</a:t>
            </a:r>
            <a:r>
              <a:rPr lang="en-US" dirty="0" smtClean="0"/>
              <a:t>: 3 doses 6 months after HCT</a:t>
            </a:r>
          </a:p>
          <a:p>
            <a:pPr lvl="1"/>
            <a:r>
              <a:rPr lang="en-US" dirty="0" smtClean="0"/>
              <a:t>IPV: 3 doses 6-12 months after HCT</a:t>
            </a:r>
          </a:p>
          <a:p>
            <a:pPr lvl="1"/>
            <a:r>
              <a:rPr lang="en-US" dirty="0" smtClean="0"/>
              <a:t>HPV: survivors through age 26 – 3 doses 6-12 months after HCT</a:t>
            </a:r>
          </a:p>
          <a:p>
            <a:r>
              <a:rPr lang="en-US" dirty="0" smtClean="0">
                <a:solidFill>
                  <a:srgbClr val="FF0000"/>
                </a:solidFill>
              </a:rPr>
              <a:t>Live viral vaccines are CONTRAINDICATED if active GVHD or ongoing immunosuppression. </a:t>
            </a:r>
          </a:p>
          <a:p>
            <a:pPr lvl="1"/>
            <a:r>
              <a:rPr lang="en-US" dirty="0" smtClean="0">
                <a:solidFill>
                  <a:srgbClr val="FF0000"/>
                </a:solidFill>
              </a:rPr>
              <a:t>MMR and VAR: Check titers </a:t>
            </a:r>
          </a:p>
          <a:p>
            <a:pPr lvl="1"/>
            <a:r>
              <a:rPr lang="en-US" dirty="0" smtClean="0">
                <a:solidFill>
                  <a:srgbClr val="FF0000"/>
                </a:solidFill>
              </a:rPr>
              <a:t>2 dose series at least 24 months after HCT and 8-11 months after last </a:t>
            </a:r>
            <a:r>
              <a:rPr lang="en-US" dirty="0" err="1" smtClean="0">
                <a:solidFill>
                  <a:srgbClr val="FF0000"/>
                </a:solidFill>
              </a:rPr>
              <a:t>IVIg</a:t>
            </a:r>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9372600" y="2514600"/>
            <a:ext cx="2286000" cy="1600200"/>
          </a:xfrm>
          <a:prstGeom prst="rect">
            <a:avLst/>
          </a:prstGeom>
        </p:spPr>
      </p:pic>
    </p:spTree>
    <p:extLst>
      <p:ext uri="{BB962C8B-B14F-4D97-AF65-F5344CB8AC3E}">
        <p14:creationId xmlns:p14="http://schemas.microsoft.com/office/powerpoint/2010/main" val="1491270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E761B4-8D1C-4280-B042-298350463851}"/>
              </a:ext>
            </a:extLst>
          </p:cNvPr>
          <p:cNvSpPr>
            <a:spLocks noGrp="1"/>
          </p:cNvSpPr>
          <p:nvPr>
            <p:ph type="title"/>
          </p:nvPr>
        </p:nvSpPr>
        <p:spPr/>
        <p:txBody>
          <a:bodyPr>
            <a:normAutofit/>
          </a:bodyPr>
          <a:lstStyle/>
          <a:p>
            <a:r>
              <a:rPr lang="en-US" sz="2400" b="1" dirty="0" smtClean="0"/>
              <a:t>What </a:t>
            </a:r>
            <a:r>
              <a:rPr lang="en-US" sz="2400" b="1" dirty="0"/>
              <a:t>about travel vaccines? </a:t>
            </a:r>
          </a:p>
        </p:txBody>
      </p:sp>
      <p:graphicFrame>
        <p:nvGraphicFramePr>
          <p:cNvPr id="4" name="Content Placeholder 3">
            <a:extLst>
              <a:ext uri="{FF2B5EF4-FFF2-40B4-BE49-F238E27FC236}">
                <a16:creationId xmlns="" xmlns:a16="http://schemas.microsoft.com/office/drawing/2014/main" id="{236953BC-E479-4258-8514-464405A3A420}"/>
              </a:ext>
            </a:extLst>
          </p:cNvPr>
          <p:cNvGraphicFramePr>
            <a:graphicFrameLocks noGrp="1"/>
          </p:cNvGraphicFramePr>
          <p:nvPr>
            <p:ph idx="1"/>
            <p:extLst>
              <p:ext uri="{D42A27DB-BD31-4B8C-83A1-F6EECF244321}">
                <p14:modId xmlns:p14="http://schemas.microsoft.com/office/powerpoint/2010/main" val="1177265012"/>
              </p:ext>
            </p:extLst>
          </p:nvPr>
        </p:nvGraphicFramePr>
        <p:xfrm>
          <a:off x="838200" y="990600"/>
          <a:ext cx="10744200" cy="4911152"/>
        </p:xfrm>
        <a:graphic>
          <a:graphicData uri="http://schemas.openxmlformats.org/drawingml/2006/table">
            <a:tbl>
              <a:tblPr firstRow="1" bandRow="1">
                <a:tableStyleId>{5C22544A-7EE6-4342-B048-85BDC9FD1C3A}</a:tableStyleId>
              </a:tblPr>
              <a:tblGrid>
                <a:gridCol w="3581400">
                  <a:extLst>
                    <a:ext uri="{9D8B030D-6E8A-4147-A177-3AD203B41FA5}">
                      <a16:colId xmlns="" xmlns:a16="http://schemas.microsoft.com/office/drawing/2014/main" val="794013166"/>
                    </a:ext>
                  </a:extLst>
                </a:gridCol>
                <a:gridCol w="3581400">
                  <a:extLst>
                    <a:ext uri="{9D8B030D-6E8A-4147-A177-3AD203B41FA5}">
                      <a16:colId xmlns="" xmlns:a16="http://schemas.microsoft.com/office/drawing/2014/main" val="3721443456"/>
                    </a:ext>
                  </a:extLst>
                </a:gridCol>
                <a:gridCol w="3581400">
                  <a:extLst>
                    <a:ext uri="{9D8B030D-6E8A-4147-A177-3AD203B41FA5}">
                      <a16:colId xmlns="" xmlns:a16="http://schemas.microsoft.com/office/drawing/2014/main" val="2341872843"/>
                    </a:ext>
                  </a:extLst>
                </a:gridCol>
              </a:tblGrid>
              <a:tr h="304800">
                <a:tc>
                  <a:txBody>
                    <a:bodyPr/>
                    <a:lstStyle/>
                    <a:p>
                      <a:r>
                        <a:rPr lang="en-US" sz="1000" dirty="0"/>
                        <a:t>Vaccine</a:t>
                      </a:r>
                    </a:p>
                  </a:txBody>
                  <a:tcPr/>
                </a:tc>
                <a:tc>
                  <a:txBody>
                    <a:bodyPr/>
                    <a:lstStyle/>
                    <a:p>
                      <a:r>
                        <a:rPr lang="en-US" sz="1000" dirty="0"/>
                        <a:t>Recommendations for use</a:t>
                      </a:r>
                    </a:p>
                  </a:txBody>
                  <a:tcPr/>
                </a:tc>
                <a:tc>
                  <a:txBody>
                    <a:bodyPr/>
                    <a:lstStyle/>
                    <a:p>
                      <a:r>
                        <a:rPr lang="en-US" sz="1000" dirty="0"/>
                        <a:t>Notes for patients status post stem cell transplant</a:t>
                      </a:r>
                    </a:p>
                  </a:txBody>
                  <a:tcPr/>
                </a:tc>
                <a:extLst>
                  <a:ext uri="{0D108BD9-81ED-4DB2-BD59-A6C34878D82A}">
                    <a16:rowId xmlns="" xmlns:a16="http://schemas.microsoft.com/office/drawing/2014/main" val="1246408570"/>
                  </a:ext>
                </a:extLst>
              </a:tr>
              <a:tr h="626717">
                <a:tc>
                  <a:txBody>
                    <a:bodyPr/>
                    <a:lstStyle/>
                    <a:p>
                      <a:r>
                        <a:rPr lang="en-US" sz="1000" dirty="0"/>
                        <a:t>Hepatitis A</a:t>
                      </a:r>
                    </a:p>
                  </a:txBody>
                  <a:tcPr/>
                </a:tc>
                <a:tc>
                  <a:txBody>
                    <a:bodyPr/>
                    <a:lstStyle/>
                    <a:p>
                      <a:r>
                        <a:rPr lang="en-US" sz="1000" dirty="0"/>
                        <a:t>Follow recommendations for general population in each country. </a:t>
                      </a:r>
                    </a:p>
                  </a:txBody>
                  <a:tcPr/>
                </a:tc>
                <a:tc>
                  <a:txBody>
                    <a:bodyPr/>
                    <a:lstStyle/>
                    <a:p>
                      <a:r>
                        <a:rPr kumimoji="0" lang="en-US" sz="1000" b="0" i="0" u="none" strike="noStrike" kern="1200" cap="none" spc="0" normalizeH="0" baseline="0" noProof="0" dirty="0">
                          <a:ln>
                            <a:noFill/>
                          </a:ln>
                          <a:solidFill>
                            <a:prstClr val="black"/>
                          </a:solidFill>
                          <a:effectLst/>
                          <a:uLnTx/>
                          <a:uFillTx/>
                          <a:latin typeface="+mn-lt"/>
                          <a:ea typeface="+mn-ea"/>
                          <a:cs typeface="+mn-cs"/>
                        </a:rPr>
                        <a:t>Ig should be administered to Hep A susceptible SCT recipients who anticipate Hep A exposure</a:t>
                      </a:r>
                      <a:endParaRPr lang="en-US" sz="1000" dirty="0"/>
                    </a:p>
                  </a:txBody>
                  <a:tcPr/>
                </a:tc>
                <a:extLst>
                  <a:ext uri="{0D108BD9-81ED-4DB2-BD59-A6C34878D82A}">
                    <a16:rowId xmlns="" xmlns:a16="http://schemas.microsoft.com/office/drawing/2014/main" val="1674516119"/>
                  </a:ext>
                </a:extLst>
              </a:tr>
              <a:tr h="516283">
                <a:tc>
                  <a:txBody>
                    <a:bodyPr/>
                    <a:lstStyle/>
                    <a:p>
                      <a:r>
                        <a:rPr lang="en-US" sz="1000" dirty="0"/>
                        <a:t>Varicella</a:t>
                      </a:r>
                    </a:p>
                  </a:txBody>
                  <a:tcPr/>
                </a:tc>
                <a:tc>
                  <a:txBody>
                    <a:bodyPr/>
                    <a:lstStyle/>
                    <a:p>
                      <a:r>
                        <a:rPr lang="en-US" sz="1000" dirty="0"/>
                        <a:t>Limited data on safety or efficacy</a:t>
                      </a:r>
                    </a:p>
                  </a:txBody>
                  <a:tcPr/>
                </a:tc>
                <a:tc>
                  <a:txBody>
                    <a:bodyPr/>
                    <a:lstStyle/>
                    <a:p>
                      <a:r>
                        <a:rPr lang="en-US" sz="1000" dirty="0"/>
                        <a:t>Avoid &lt; 24 months post SCT, active GVHD or on immunosuppression</a:t>
                      </a:r>
                    </a:p>
                  </a:txBody>
                  <a:tcPr/>
                </a:tc>
                <a:extLst>
                  <a:ext uri="{0D108BD9-81ED-4DB2-BD59-A6C34878D82A}">
                    <a16:rowId xmlns="" xmlns:a16="http://schemas.microsoft.com/office/drawing/2014/main" val="1348456445"/>
                  </a:ext>
                </a:extLst>
              </a:tr>
              <a:tr h="474317">
                <a:tc>
                  <a:txBody>
                    <a:bodyPr/>
                    <a:lstStyle/>
                    <a:p>
                      <a:r>
                        <a:rPr lang="en-US" sz="1000" dirty="0"/>
                        <a:t>Yellow Fever</a:t>
                      </a:r>
                    </a:p>
                  </a:txBody>
                  <a:tcPr/>
                </a:tc>
                <a:tc>
                  <a:txBody>
                    <a:bodyPr/>
                    <a:lstStyle/>
                    <a:p>
                      <a:r>
                        <a:rPr lang="en-US" sz="1000" dirty="0"/>
                        <a:t>Limited data on safety or efficacy</a:t>
                      </a:r>
                    </a:p>
                    <a:p>
                      <a:r>
                        <a:rPr lang="en-US" sz="1000" dirty="0"/>
                        <a:t>Examine risk-benefit balance</a:t>
                      </a:r>
                    </a:p>
                  </a:txBody>
                  <a:tcPr/>
                </a:tc>
                <a:tc>
                  <a:txBody>
                    <a:bodyPr/>
                    <a:lstStyle/>
                    <a:p>
                      <a:r>
                        <a:rPr lang="en-US" sz="1000" dirty="0"/>
                        <a:t>Avoid &lt; 24 months post SCT, active GVHD or on immunosuppression</a:t>
                      </a:r>
                    </a:p>
                    <a:p>
                      <a:endParaRPr lang="en-US" sz="1000" dirty="0"/>
                    </a:p>
                  </a:txBody>
                  <a:tcPr/>
                </a:tc>
                <a:extLst>
                  <a:ext uri="{0D108BD9-81ED-4DB2-BD59-A6C34878D82A}">
                    <a16:rowId xmlns="" xmlns:a16="http://schemas.microsoft.com/office/drawing/2014/main" val="3241607271"/>
                  </a:ext>
                </a:extLst>
              </a:tr>
              <a:tr h="611477">
                <a:tc>
                  <a:txBody>
                    <a:bodyPr/>
                    <a:lstStyle/>
                    <a:p>
                      <a:r>
                        <a:rPr lang="en-US" sz="1000" dirty="0"/>
                        <a:t>Rabies</a:t>
                      </a:r>
                    </a:p>
                  </a:txBody>
                  <a:tcPr/>
                </a:tc>
                <a:tc>
                  <a:txBody>
                    <a:bodyPr/>
                    <a:lstStyle/>
                    <a:p>
                      <a:r>
                        <a:rPr lang="en-US" sz="1000" dirty="0"/>
                        <a:t>Appropriate for potential occupational exposure</a:t>
                      </a:r>
                    </a:p>
                  </a:txBody>
                  <a:tcPr/>
                </a:tc>
                <a:tc>
                  <a:txBody>
                    <a:bodyPr/>
                    <a:lstStyle/>
                    <a:p>
                      <a:r>
                        <a:rPr lang="en-US" sz="1000" dirty="0"/>
                        <a:t>Pre-exposure should probably be delayed until 12-24 months post SCT</a:t>
                      </a:r>
                    </a:p>
                    <a:p>
                      <a:r>
                        <a:rPr lang="en-US" sz="1000" dirty="0"/>
                        <a:t>Post exposure with human rabies Ig can be delivered after SCT </a:t>
                      </a:r>
                    </a:p>
                  </a:txBody>
                  <a:tcPr/>
                </a:tc>
                <a:extLst>
                  <a:ext uri="{0D108BD9-81ED-4DB2-BD59-A6C34878D82A}">
                    <a16:rowId xmlns="" xmlns:a16="http://schemas.microsoft.com/office/drawing/2014/main" val="2414545022"/>
                  </a:ext>
                </a:extLst>
              </a:tr>
              <a:tr h="516283">
                <a:tc>
                  <a:txBody>
                    <a:bodyPr/>
                    <a:lstStyle/>
                    <a:p>
                      <a:r>
                        <a:rPr lang="en-US" sz="1000" dirty="0"/>
                        <a:t>Tick Borne Encephalitis</a:t>
                      </a:r>
                    </a:p>
                  </a:txBody>
                  <a:tcPr/>
                </a:tc>
                <a:tc>
                  <a:txBody>
                    <a:bodyPr/>
                    <a:lstStyle/>
                    <a:p>
                      <a:r>
                        <a:rPr lang="en-US" sz="1000" dirty="0"/>
                        <a:t>According to local policy in endemic areas</a:t>
                      </a:r>
                    </a:p>
                  </a:txBody>
                  <a:tcPr/>
                </a:tc>
                <a:tc>
                  <a:txBody>
                    <a:bodyPr/>
                    <a:lstStyle/>
                    <a:p>
                      <a:r>
                        <a:rPr lang="en-US" sz="1000" dirty="0"/>
                        <a:t>No data exist regarding when vaccination can be expected to induce an immune response</a:t>
                      </a:r>
                    </a:p>
                  </a:txBody>
                  <a:tcPr/>
                </a:tc>
                <a:extLst>
                  <a:ext uri="{0D108BD9-81ED-4DB2-BD59-A6C34878D82A}">
                    <a16:rowId xmlns="" xmlns:a16="http://schemas.microsoft.com/office/drawing/2014/main" val="1616784048"/>
                  </a:ext>
                </a:extLst>
              </a:tr>
              <a:tr h="299116">
                <a:tc>
                  <a:txBody>
                    <a:bodyPr/>
                    <a:lstStyle/>
                    <a:p>
                      <a:r>
                        <a:rPr lang="en-US" sz="1000" dirty="0"/>
                        <a:t>Japanese B encephalitis </a:t>
                      </a:r>
                    </a:p>
                  </a:txBody>
                  <a:tcPr/>
                </a:tc>
                <a:tc>
                  <a:txBody>
                    <a:bodyPr/>
                    <a:lstStyle/>
                    <a:p>
                      <a:r>
                        <a:rPr lang="en-US" sz="1000" dirty="0"/>
                        <a:t>According to local policy in endemic areas</a:t>
                      </a:r>
                    </a:p>
                  </a:txBody>
                  <a:tcPr/>
                </a:tc>
                <a:tc>
                  <a:txBody>
                    <a:bodyPr/>
                    <a:lstStyle/>
                    <a:p>
                      <a:r>
                        <a:rPr lang="en-US" sz="1000" dirty="0"/>
                        <a:t>No data exist regarding when vaccination can be expected to induce an immune response</a:t>
                      </a:r>
                    </a:p>
                  </a:txBody>
                  <a:tcPr/>
                </a:tc>
                <a:extLst>
                  <a:ext uri="{0D108BD9-81ED-4DB2-BD59-A6C34878D82A}">
                    <a16:rowId xmlns="" xmlns:a16="http://schemas.microsoft.com/office/drawing/2014/main" val="3812075867"/>
                  </a:ext>
                </a:extLst>
              </a:tr>
              <a:tr h="299116">
                <a:tc>
                  <a:txBody>
                    <a:bodyPr/>
                    <a:lstStyle/>
                    <a:p>
                      <a:r>
                        <a:rPr lang="en-US" sz="1000" dirty="0" smtClean="0"/>
                        <a:t>Typhoid bacterial capsular</a:t>
                      </a:r>
                      <a:r>
                        <a:rPr lang="en-US" sz="1000" baseline="0" dirty="0" smtClean="0"/>
                        <a:t> </a:t>
                      </a:r>
                      <a:r>
                        <a:rPr lang="en-US" sz="1000" baseline="0" dirty="0" err="1" smtClean="0"/>
                        <a:t>polysaccaride</a:t>
                      </a:r>
                      <a:endParaRPr lang="en-US" sz="1000" dirty="0"/>
                    </a:p>
                  </a:txBody>
                  <a:tcPr/>
                </a:tc>
                <a:tc>
                  <a:txBody>
                    <a:bodyPr/>
                    <a:lstStyle/>
                    <a:p>
                      <a:r>
                        <a:rPr lang="en-US" sz="1000" dirty="0" smtClean="0"/>
                        <a:t>Recommended</a:t>
                      </a:r>
                      <a:r>
                        <a:rPr lang="en-US" sz="1000" baseline="0" dirty="0" smtClean="0"/>
                        <a:t> if risk factor is present</a:t>
                      </a:r>
                      <a:endParaRPr lang="en-US" sz="1000" dirty="0"/>
                    </a:p>
                  </a:txBody>
                  <a:tcPr/>
                </a:tc>
                <a:tc>
                  <a:txBody>
                    <a:bodyPr/>
                    <a:lstStyle/>
                    <a:p>
                      <a:r>
                        <a:rPr lang="en-US" sz="1000" dirty="0" smtClean="0"/>
                        <a:t>No data</a:t>
                      </a:r>
                      <a:endParaRPr lang="en-US" sz="1000" dirty="0"/>
                    </a:p>
                  </a:txBody>
                  <a:tcPr/>
                </a:tc>
              </a:tr>
              <a:tr h="299116">
                <a:tc>
                  <a:txBody>
                    <a:bodyPr/>
                    <a:lstStyle/>
                    <a:p>
                      <a:r>
                        <a:rPr lang="en-US" sz="1000" dirty="0"/>
                        <a:t>OPV</a:t>
                      </a:r>
                    </a:p>
                  </a:txBody>
                  <a:tcPr/>
                </a:tc>
                <a:tc>
                  <a:txBody>
                    <a:bodyPr/>
                    <a:lstStyle/>
                    <a:p>
                      <a:r>
                        <a:rPr lang="en-US" sz="1000" dirty="0"/>
                        <a:t>Not recommended- an effective inactivated alternative exists</a:t>
                      </a:r>
                    </a:p>
                  </a:txBody>
                  <a:tcPr/>
                </a:tc>
                <a:tc>
                  <a:txBody>
                    <a:bodyPr/>
                    <a:lstStyle/>
                    <a:p>
                      <a:r>
                        <a:rPr lang="en-US" sz="1000" dirty="0">
                          <a:solidFill>
                            <a:srgbClr val="FF0000"/>
                          </a:solidFill>
                        </a:rPr>
                        <a:t>Contraindicated for SCT recipient</a:t>
                      </a:r>
                    </a:p>
                  </a:txBody>
                  <a:tcPr/>
                </a:tc>
                <a:extLst>
                  <a:ext uri="{0D108BD9-81ED-4DB2-BD59-A6C34878D82A}">
                    <a16:rowId xmlns="" xmlns:a16="http://schemas.microsoft.com/office/drawing/2014/main" val="674862057"/>
                  </a:ext>
                </a:extLst>
              </a:tr>
              <a:tr h="299116">
                <a:tc>
                  <a:txBody>
                    <a:bodyPr/>
                    <a:lstStyle/>
                    <a:p>
                      <a:r>
                        <a:rPr lang="en-US" sz="1000" dirty="0"/>
                        <a:t>BCG, LAIV</a:t>
                      </a:r>
                    </a:p>
                  </a:txBody>
                  <a:tcPr/>
                </a:tc>
                <a:tc>
                  <a:txBody>
                    <a:bodyPr/>
                    <a:lstStyle/>
                    <a:p>
                      <a:r>
                        <a:rPr lang="en-US" sz="1000" b="1" dirty="0"/>
                        <a:t>Not recommended</a:t>
                      </a:r>
                    </a:p>
                  </a:txBody>
                  <a:tcPr/>
                </a:tc>
                <a:tc>
                  <a:txBody>
                    <a:bodyPr/>
                    <a:lstStyle/>
                    <a:p>
                      <a:r>
                        <a:rPr lang="en-US" sz="1000" dirty="0">
                          <a:solidFill>
                            <a:srgbClr val="FF0000"/>
                          </a:solidFill>
                        </a:rPr>
                        <a:t>Contraindicated for SCT recipient</a:t>
                      </a:r>
                    </a:p>
                    <a:p>
                      <a:endParaRPr lang="en-US" sz="1000" dirty="0"/>
                    </a:p>
                  </a:txBody>
                  <a:tcPr/>
                </a:tc>
                <a:extLst>
                  <a:ext uri="{0D108BD9-81ED-4DB2-BD59-A6C34878D82A}">
                    <a16:rowId xmlns="" xmlns:a16="http://schemas.microsoft.com/office/drawing/2014/main" val="3004252520"/>
                  </a:ext>
                </a:extLst>
              </a:tr>
              <a:tr h="299116">
                <a:tc>
                  <a:txBody>
                    <a:bodyPr/>
                    <a:lstStyle/>
                    <a:p>
                      <a:r>
                        <a:rPr lang="en-US" sz="1000" dirty="0" smtClean="0"/>
                        <a:t>Cholera, </a:t>
                      </a:r>
                      <a:r>
                        <a:rPr lang="en-US" sz="1000" dirty="0"/>
                        <a:t>Rotavirus, Zoster</a:t>
                      </a:r>
                    </a:p>
                  </a:txBody>
                  <a:tcPr/>
                </a:tc>
                <a:tc>
                  <a:txBody>
                    <a:bodyPr/>
                    <a:lstStyle/>
                    <a:p>
                      <a:r>
                        <a:rPr lang="en-US" sz="1000" dirty="0"/>
                        <a:t>No data available</a:t>
                      </a:r>
                    </a:p>
                  </a:txBody>
                  <a:tcPr/>
                </a:tc>
                <a:tc>
                  <a:txBody>
                    <a:bodyPr/>
                    <a:lstStyle/>
                    <a:p>
                      <a:r>
                        <a:rPr lang="en-US" sz="1000" dirty="0"/>
                        <a:t>No data regarding safety, immunogenicity, or efficacy among SCT recipients</a:t>
                      </a:r>
                    </a:p>
                  </a:txBody>
                  <a:tcPr/>
                </a:tc>
                <a:extLst>
                  <a:ext uri="{0D108BD9-81ED-4DB2-BD59-A6C34878D82A}">
                    <a16:rowId xmlns="" xmlns:a16="http://schemas.microsoft.com/office/drawing/2014/main" val="2584499557"/>
                  </a:ext>
                </a:extLst>
              </a:tr>
            </a:tbl>
          </a:graphicData>
        </a:graphic>
      </p:graphicFrame>
      <p:sp>
        <p:nvSpPr>
          <p:cNvPr id="5" name="TextBox 4">
            <a:extLst>
              <a:ext uri="{FF2B5EF4-FFF2-40B4-BE49-F238E27FC236}">
                <a16:creationId xmlns="" xmlns:a16="http://schemas.microsoft.com/office/drawing/2014/main" id="{8D6704E2-0BA8-4932-AB1D-AAF4C759802A}"/>
              </a:ext>
            </a:extLst>
          </p:cNvPr>
          <p:cNvSpPr txBox="1"/>
          <p:nvPr/>
        </p:nvSpPr>
        <p:spPr>
          <a:xfrm>
            <a:off x="762001" y="6096000"/>
            <a:ext cx="10820400" cy="523220"/>
          </a:xfrm>
          <a:prstGeom prst="rect">
            <a:avLst/>
          </a:prstGeom>
          <a:noFill/>
        </p:spPr>
        <p:txBody>
          <a:bodyPr wrap="square" rtlCol="0">
            <a:spAutoFit/>
          </a:bodyPr>
          <a:lstStyle/>
          <a:p>
            <a:r>
              <a:rPr lang="en-US" sz="1400" dirty="0"/>
              <a:t>Source: </a:t>
            </a:r>
            <a:r>
              <a:rPr lang="en-US" sz="1400" dirty="0" err="1"/>
              <a:t>Ljungman</a:t>
            </a:r>
            <a:r>
              <a:rPr lang="en-US" sz="1400" dirty="0"/>
              <a:t>, P.; </a:t>
            </a:r>
            <a:r>
              <a:rPr lang="en-US" sz="1400" dirty="0" err="1"/>
              <a:t>Cordonnier</a:t>
            </a:r>
            <a:r>
              <a:rPr lang="en-US" sz="1400" dirty="0"/>
              <a:t>, C.; </a:t>
            </a:r>
            <a:r>
              <a:rPr lang="en-US" sz="1400" dirty="0" err="1"/>
              <a:t>Einsele</a:t>
            </a:r>
            <a:r>
              <a:rPr lang="en-US" sz="1400" dirty="0"/>
              <a:t>, H.; Englund, J.; Machado, C.; </a:t>
            </a:r>
            <a:r>
              <a:rPr lang="en-US" sz="1400" dirty="0" err="1"/>
              <a:t>Storek</a:t>
            </a:r>
            <a:r>
              <a:rPr lang="en-US" sz="1400" dirty="0"/>
              <a:t>, J. Small, T. (2009). Vaccination of </a:t>
            </a:r>
            <a:r>
              <a:rPr lang="en-US" sz="1400" dirty="0" smtClean="0"/>
              <a:t>hematopoietic </a:t>
            </a:r>
            <a:r>
              <a:rPr lang="en-US" sz="1400" dirty="0"/>
              <a:t>cell transplant recipients. Bone Marrow Transplantation: 44, 521-526. doi:10:1038/bmt.2009.263 </a:t>
            </a:r>
          </a:p>
        </p:txBody>
      </p:sp>
    </p:spTree>
    <p:extLst>
      <p:ext uri="{BB962C8B-B14F-4D97-AF65-F5344CB8AC3E}">
        <p14:creationId xmlns:p14="http://schemas.microsoft.com/office/powerpoint/2010/main" val="2272227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80999" y="6019800"/>
            <a:ext cx="111537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Zignol M,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Peracchi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M,Tridello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G, et al. (2004). Assessment of humoral immunity to poliomyelitis, tetanus, hepatitis B, measles, rubella, and mumps in children after chemotherapy.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Cancer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;101:635– 641.</a:t>
            </a:r>
          </a:p>
        </p:txBody>
      </p:sp>
      <p:sp>
        <p:nvSpPr>
          <p:cNvPr id="5" name="TextBox 4"/>
          <p:cNvSpPr txBox="1"/>
          <p:nvPr/>
        </p:nvSpPr>
        <p:spPr>
          <a:xfrm>
            <a:off x="609600" y="4488126"/>
            <a:ext cx="9229246"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Immune</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titer l</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osses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linked to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Profound lymphopenia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and longer B cell recovery time (esp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treatment for ALL)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Decreases in intramedullary plasma cell counts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Younger patients appear to have more persistent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alterations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CF44DEE2-0524-474F-991F-E037CA256B8A}"/>
              </a:ext>
            </a:extLst>
          </p:cNvPr>
          <p:cNvSpPr txBox="1"/>
          <p:nvPr/>
        </p:nvSpPr>
        <p:spPr>
          <a:xfrm>
            <a:off x="990600" y="689009"/>
            <a:ext cx="8142998" cy="461665"/>
          </a:xfrm>
          <a:prstGeom prst="rect">
            <a:avLst/>
          </a:prstGeom>
          <a:noFill/>
        </p:spPr>
        <p:txBody>
          <a:bodyPr wrap="none" rtlCol="0">
            <a:spAutoFit/>
          </a:bodyPr>
          <a:lstStyle/>
          <a:p>
            <a:r>
              <a:rPr lang="en-US" sz="2400" b="1" dirty="0">
                <a:solidFill>
                  <a:prstClr val="black"/>
                </a:solidFill>
              </a:rPr>
              <a:t>Vaccine considerations:  </a:t>
            </a:r>
            <a:r>
              <a:rPr lang="en-US" sz="2400" b="1" dirty="0"/>
              <a:t>Testing for immunity after treatment? </a:t>
            </a:r>
          </a:p>
        </p:txBody>
      </p:sp>
      <p:graphicFrame>
        <p:nvGraphicFramePr>
          <p:cNvPr id="7" name="Table 6"/>
          <p:cNvGraphicFramePr>
            <a:graphicFrameLocks noGrp="1"/>
          </p:cNvGraphicFramePr>
          <p:nvPr>
            <p:extLst>
              <p:ext uri="{D42A27DB-BD31-4B8C-83A1-F6EECF244321}">
                <p14:modId xmlns:p14="http://schemas.microsoft.com/office/powerpoint/2010/main" val="1909028137"/>
              </p:ext>
            </p:extLst>
          </p:nvPr>
        </p:nvGraphicFramePr>
        <p:xfrm>
          <a:off x="838200" y="1356374"/>
          <a:ext cx="9829800" cy="2954778"/>
        </p:xfrm>
        <a:graphic>
          <a:graphicData uri="http://schemas.openxmlformats.org/drawingml/2006/table">
            <a:tbl>
              <a:tblPr firstRow="1" bandRow="1">
                <a:tableStyleId>{5C22544A-7EE6-4342-B048-85BDC9FD1C3A}</a:tableStyleId>
              </a:tblPr>
              <a:tblGrid>
                <a:gridCol w="3276600"/>
                <a:gridCol w="2375535"/>
                <a:gridCol w="4177665"/>
              </a:tblGrid>
              <a:tr h="631457">
                <a:tc>
                  <a:txBody>
                    <a:bodyPr/>
                    <a:lstStyle/>
                    <a:p>
                      <a:r>
                        <a:rPr lang="en-US" sz="1400" dirty="0" smtClean="0"/>
                        <a:t>Vaccine preventable disease</a:t>
                      </a:r>
                      <a:endParaRPr lang="en-US" sz="1400" dirty="0"/>
                    </a:p>
                  </a:txBody>
                  <a:tcPr/>
                </a:tc>
                <a:tc>
                  <a:txBody>
                    <a:bodyPr/>
                    <a:lstStyle/>
                    <a:p>
                      <a:r>
                        <a:rPr lang="en-US" sz="1400" dirty="0" smtClean="0"/>
                        <a:t>Absence of protective antibody titer after treatment</a:t>
                      </a:r>
                      <a:endParaRPr lang="en-US" sz="1400" dirty="0"/>
                    </a:p>
                  </a:txBody>
                  <a:tcPr/>
                </a:tc>
                <a:tc>
                  <a:txBody>
                    <a:bodyPr/>
                    <a:lstStyle/>
                    <a:p>
                      <a:r>
                        <a:rPr lang="en-US" sz="1400" dirty="0" smtClean="0"/>
                        <a:t>Recovery of</a:t>
                      </a:r>
                      <a:r>
                        <a:rPr lang="en-US" sz="1400" baseline="0" dirty="0" smtClean="0"/>
                        <a:t> protective Ab titers after booster in patients who lost humoral immunity</a:t>
                      </a:r>
                      <a:endParaRPr lang="en-US" sz="1400" dirty="0"/>
                    </a:p>
                  </a:txBody>
                  <a:tcPr/>
                </a:tc>
              </a:tr>
              <a:tr h="370543">
                <a:tc>
                  <a:txBody>
                    <a:bodyPr/>
                    <a:lstStyle/>
                    <a:p>
                      <a:r>
                        <a:rPr lang="en-US" sz="1400" dirty="0" err="1" smtClean="0"/>
                        <a:t>HepB</a:t>
                      </a:r>
                      <a:endParaRPr lang="en-US" sz="1400" dirty="0"/>
                    </a:p>
                  </a:txBody>
                  <a:tcPr/>
                </a:tc>
                <a:tc>
                  <a:txBody>
                    <a:bodyPr/>
                    <a:lstStyle/>
                    <a:p>
                      <a:r>
                        <a:rPr lang="en-US" sz="1400" dirty="0" smtClean="0"/>
                        <a:t>46%</a:t>
                      </a:r>
                      <a:endParaRPr lang="en-US" sz="1400" dirty="0"/>
                    </a:p>
                  </a:txBody>
                  <a:tcPr/>
                </a:tc>
                <a:tc>
                  <a:txBody>
                    <a:bodyPr/>
                    <a:lstStyle/>
                    <a:p>
                      <a:r>
                        <a:rPr lang="en-US" sz="1400" dirty="0" smtClean="0"/>
                        <a:t>91%</a:t>
                      </a:r>
                      <a:endParaRPr lang="en-US" sz="1400" dirty="0"/>
                    </a:p>
                  </a:txBody>
                  <a:tcPr/>
                </a:tc>
              </a:tr>
              <a:tr h="370543">
                <a:tc>
                  <a:txBody>
                    <a:bodyPr/>
                    <a:lstStyle/>
                    <a:p>
                      <a:r>
                        <a:rPr lang="en-US" sz="1400" dirty="0" smtClean="0"/>
                        <a:t>Measles</a:t>
                      </a:r>
                      <a:endParaRPr lang="en-US" sz="1400" dirty="0"/>
                    </a:p>
                  </a:txBody>
                  <a:tcPr/>
                </a:tc>
                <a:tc>
                  <a:txBody>
                    <a:bodyPr/>
                    <a:lstStyle/>
                    <a:p>
                      <a:r>
                        <a:rPr lang="en-US" sz="1400" dirty="0" smtClean="0"/>
                        <a:t>25%</a:t>
                      </a:r>
                      <a:endParaRPr lang="en-US" sz="1400" dirty="0"/>
                    </a:p>
                  </a:txBody>
                  <a:tcPr/>
                </a:tc>
                <a:tc>
                  <a:txBody>
                    <a:bodyPr/>
                    <a:lstStyle/>
                    <a:p>
                      <a:r>
                        <a:rPr lang="en-US" sz="1400" dirty="0" smtClean="0"/>
                        <a:t>80%</a:t>
                      </a:r>
                      <a:endParaRPr lang="en-US" sz="1400" dirty="0"/>
                    </a:p>
                  </a:txBody>
                  <a:tcPr/>
                </a:tc>
              </a:tr>
              <a:tr h="370543">
                <a:tc>
                  <a:txBody>
                    <a:bodyPr/>
                    <a:lstStyle/>
                    <a:p>
                      <a:r>
                        <a:rPr lang="en-US" sz="1400" dirty="0" smtClean="0"/>
                        <a:t>Mumps</a:t>
                      </a:r>
                      <a:endParaRPr lang="en-US" sz="1400" dirty="0"/>
                    </a:p>
                  </a:txBody>
                  <a:tcPr/>
                </a:tc>
                <a:tc>
                  <a:txBody>
                    <a:bodyPr/>
                    <a:lstStyle/>
                    <a:p>
                      <a:r>
                        <a:rPr lang="en-US" sz="1400" dirty="0" smtClean="0"/>
                        <a:t>26%</a:t>
                      </a:r>
                      <a:endParaRPr lang="en-US" sz="1400" dirty="0"/>
                    </a:p>
                  </a:txBody>
                  <a:tcPr/>
                </a:tc>
                <a:tc>
                  <a:txBody>
                    <a:bodyPr/>
                    <a:lstStyle/>
                    <a:p>
                      <a:r>
                        <a:rPr lang="en-US" sz="1400" dirty="0" smtClean="0"/>
                        <a:t>100%</a:t>
                      </a:r>
                      <a:endParaRPr lang="en-US" sz="1400" dirty="0"/>
                    </a:p>
                  </a:txBody>
                  <a:tcPr/>
                </a:tc>
              </a:tr>
              <a:tr h="370543">
                <a:tc>
                  <a:txBody>
                    <a:bodyPr/>
                    <a:lstStyle/>
                    <a:p>
                      <a:r>
                        <a:rPr lang="en-US" sz="1400" dirty="0" smtClean="0"/>
                        <a:t>Rubella</a:t>
                      </a:r>
                      <a:endParaRPr lang="en-US" sz="1400" dirty="0"/>
                    </a:p>
                  </a:txBody>
                  <a:tcPr/>
                </a:tc>
                <a:tc>
                  <a:txBody>
                    <a:bodyPr/>
                    <a:lstStyle/>
                    <a:p>
                      <a:r>
                        <a:rPr lang="en-US" sz="1400" dirty="0" smtClean="0"/>
                        <a:t>24%</a:t>
                      </a:r>
                      <a:endParaRPr lang="en-US" sz="1400" dirty="0"/>
                    </a:p>
                  </a:txBody>
                  <a:tcPr/>
                </a:tc>
                <a:tc>
                  <a:txBody>
                    <a:bodyPr/>
                    <a:lstStyle/>
                    <a:p>
                      <a:r>
                        <a:rPr lang="en-US" sz="1400" dirty="0" smtClean="0"/>
                        <a:t>100%</a:t>
                      </a:r>
                    </a:p>
                  </a:txBody>
                  <a:tcPr/>
                </a:tc>
              </a:tr>
              <a:tr h="370543">
                <a:tc>
                  <a:txBody>
                    <a:bodyPr/>
                    <a:lstStyle/>
                    <a:p>
                      <a:r>
                        <a:rPr lang="en-US" sz="1400" dirty="0" smtClean="0"/>
                        <a:t>Tetanus</a:t>
                      </a:r>
                      <a:endParaRPr lang="en-US" sz="1400" dirty="0"/>
                    </a:p>
                  </a:txBody>
                  <a:tcPr/>
                </a:tc>
                <a:tc>
                  <a:txBody>
                    <a:bodyPr/>
                    <a:lstStyle/>
                    <a:p>
                      <a:r>
                        <a:rPr lang="en-US" sz="1400" dirty="0" smtClean="0"/>
                        <a:t>14%</a:t>
                      </a:r>
                      <a:endParaRPr lang="en-US" sz="1400" dirty="0"/>
                    </a:p>
                  </a:txBody>
                  <a:tcPr/>
                </a:tc>
                <a:tc>
                  <a:txBody>
                    <a:bodyPr/>
                    <a:lstStyle/>
                    <a:p>
                      <a:r>
                        <a:rPr lang="en-US" sz="1400" dirty="0" smtClean="0"/>
                        <a:t>100%</a:t>
                      </a:r>
                    </a:p>
                  </a:txBody>
                  <a:tcPr/>
                </a:tc>
              </a:tr>
              <a:tr h="370543">
                <a:tc>
                  <a:txBody>
                    <a:bodyPr/>
                    <a:lstStyle/>
                    <a:p>
                      <a:r>
                        <a:rPr lang="en-US" sz="1400" dirty="0" smtClean="0"/>
                        <a:t>Polio</a:t>
                      </a:r>
                      <a:endParaRPr lang="en-US" sz="1400" dirty="0"/>
                    </a:p>
                  </a:txBody>
                  <a:tcPr/>
                </a:tc>
                <a:tc>
                  <a:txBody>
                    <a:bodyPr/>
                    <a:lstStyle/>
                    <a:p>
                      <a:r>
                        <a:rPr lang="en-US" sz="1400" dirty="0" smtClean="0"/>
                        <a:t>7%</a:t>
                      </a:r>
                      <a:endParaRPr lang="en-US" sz="1400" dirty="0"/>
                    </a:p>
                  </a:txBody>
                  <a:tcPr/>
                </a:tc>
                <a:tc>
                  <a:txBody>
                    <a:bodyPr/>
                    <a:lstStyle/>
                    <a:p>
                      <a:r>
                        <a:rPr lang="en-US" sz="1400" dirty="0" smtClean="0"/>
                        <a:t>100%</a:t>
                      </a:r>
                    </a:p>
                  </a:txBody>
                  <a:tcPr/>
                </a:tc>
              </a:tr>
            </a:tbl>
          </a:graphicData>
        </a:graphic>
      </p:graphicFrame>
    </p:spTree>
    <p:extLst>
      <p:ext uri="{BB962C8B-B14F-4D97-AF65-F5344CB8AC3E}">
        <p14:creationId xmlns:p14="http://schemas.microsoft.com/office/powerpoint/2010/main" val="675525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Defining “Cancer Survivor”</a:t>
            </a:r>
          </a:p>
        </p:txBody>
      </p:sp>
      <p:sp>
        <p:nvSpPr>
          <p:cNvPr id="3" name="Content Placeholder 2"/>
          <p:cNvSpPr>
            <a:spLocks noGrp="1"/>
          </p:cNvSpPr>
          <p:nvPr>
            <p:ph idx="1"/>
          </p:nvPr>
        </p:nvSpPr>
        <p:spPr>
          <a:xfrm>
            <a:off x="838200" y="1825625"/>
            <a:ext cx="5105400" cy="4351338"/>
          </a:xfrm>
        </p:spPr>
        <p:txBody>
          <a:bodyPr>
            <a:normAutofit fontScale="92500" lnSpcReduction="10000"/>
          </a:bodyPr>
          <a:lstStyle/>
          <a:p>
            <a:r>
              <a:rPr lang="en-US" dirty="0"/>
              <a:t>National Cancer Institute (1996)</a:t>
            </a:r>
          </a:p>
          <a:p>
            <a:endParaRPr lang="en-US" dirty="0"/>
          </a:p>
          <a:p>
            <a:r>
              <a:rPr lang="en-US" dirty="0"/>
              <a:t>From the </a:t>
            </a:r>
            <a:r>
              <a:rPr lang="en-US" b="1" dirty="0"/>
              <a:t>time of diagnosis</a:t>
            </a:r>
            <a:r>
              <a:rPr lang="en-US" dirty="0"/>
              <a:t>, through the balance of his or her life. </a:t>
            </a:r>
          </a:p>
          <a:p>
            <a:pPr marL="0" indent="0">
              <a:buNone/>
            </a:pPr>
            <a:endParaRPr lang="en-US" dirty="0"/>
          </a:p>
          <a:p>
            <a:r>
              <a:rPr lang="en-US" b="1" dirty="0"/>
              <a:t>Family members, friends, and caregivers </a:t>
            </a:r>
            <a:r>
              <a:rPr lang="en-US" dirty="0"/>
              <a:t>are also impacted by the survivorship experience and are therefore included in this definition.</a:t>
            </a:r>
          </a:p>
          <a:p>
            <a:endParaRPr lang="en-US" dirty="0"/>
          </a:p>
        </p:txBody>
      </p:sp>
      <p:pic>
        <p:nvPicPr>
          <p:cNvPr id="4" name="Picture 3"/>
          <p:cNvPicPr>
            <a:picLocks noChangeAspect="1"/>
          </p:cNvPicPr>
          <p:nvPr/>
        </p:nvPicPr>
        <p:blipFill>
          <a:blip r:embed="rId3"/>
          <a:stretch>
            <a:fillRect/>
          </a:stretch>
        </p:blipFill>
        <p:spPr>
          <a:xfrm>
            <a:off x="6379849" y="1143000"/>
            <a:ext cx="4973951" cy="3309938"/>
          </a:xfrm>
          <a:prstGeom prst="rect">
            <a:avLst/>
          </a:prstGeom>
        </p:spPr>
      </p:pic>
      <p:sp>
        <p:nvSpPr>
          <p:cNvPr id="5" name="TextBox 4"/>
          <p:cNvSpPr txBox="1"/>
          <p:nvPr/>
        </p:nvSpPr>
        <p:spPr>
          <a:xfrm>
            <a:off x="7696200" y="4482227"/>
            <a:ext cx="3200400" cy="246221"/>
          </a:xfrm>
          <a:prstGeom prst="rect">
            <a:avLst/>
          </a:prstGeom>
          <a:noFill/>
        </p:spPr>
        <p:txBody>
          <a:bodyPr wrap="square" rtlCol="0">
            <a:spAutoFit/>
          </a:bodyPr>
          <a:lstStyle/>
          <a:p>
            <a:r>
              <a:rPr lang="en-US" sz="1000" dirty="0"/>
              <a:t>Image source: The Breton Post</a:t>
            </a:r>
          </a:p>
        </p:txBody>
      </p:sp>
    </p:spTree>
    <p:extLst>
      <p:ext uri="{BB962C8B-B14F-4D97-AF65-F5344CB8AC3E}">
        <p14:creationId xmlns:p14="http://schemas.microsoft.com/office/powerpoint/2010/main" val="171902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1ECCF3-0F90-491B-AC80-93F3D0016AD5}"/>
              </a:ext>
            </a:extLst>
          </p:cNvPr>
          <p:cNvSpPr>
            <a:spLocks noGrp="1"/>
          </p:cNvSpPr>
          <p:nvPr>
            <p:ph type="title"/>
          </p:nvPr>
        </p:nvSpPr>
        <p:spPr/>
        <p:txBody>
          <a:bodyPr>
            <a:normAutofit fontScale="90000"/>
          </a:bodyPr>
          <a:lstStyle/>
          <a:p>
            <a:r>
              <a:rPr lang="en-US" sz="2400" b="1" dirty="0">
                <a:solidFill>
                  <a:prstClr val="black"/>
                </a:solidFill>
              </a:rPr>
              <a:t>Late and long-term effects: </a:t>
            </a:r>
            <a:r>
              <a:rPr lang="en-US" sz="2400" b="1" dirty="0"/>
              <a:t>American Society of Clinical Oncology (ASCO) Guidelines</a:t>
            </a:r>
          </a:p>
        </p:txBody>
      </p:sp>
      <p:sp>
        <p:nvSpPr>
          <p:cNvPr id="3" name="Content Placeholder 2">
            <a:extLst>
              <a:ext uri="{FF2B5EF4-FFF2-40B4-BE49-F238E27FC236}">
                <a16:creationId xmlns="" xmlns:a16="http://schemas.microsoft.com/office/drawing/2014/main" id="{E36B852A-DEF0-4475-B41F-F2C6BD2D8C08}"/>
              </a:ext>
            </a:extLst>
          </p:cNvPr>
          <p:cNvSpPr>
            <a:spLocks noGrp="1"/>
          </p:cNvSpPr>
          <p:nvPr>
            <p:ph idx="1"/>
          </p:nvPr>
        </p:nvSpPr>
        <p:spPr>
          <a:xfrm>
            <a:off x="808181" y="1617228"/>
            <a:ext cx="10515600" cy="3716772"/>
          </a:xfrm>
        </p:spPr>
        <p:txBody>
          <a:bodyPr>
            <a:normAutofit/>
          </a:bodyPr>
          <a:lstStyle/>
          <a:p>
            <a:r>
              <a:rPr lang="en-US" sz="2400" dirty="0"/>
              <a:t>Chemotherapy-Induced Peripheral Neuropathy</a:t>
            </a:r>
          </a:p>
          <a:p>
            <a:r>
              <a:rPr lang="en-US" sz="2400" dirty="0"/>
              <a:t>Fatigue </a:t>
            </a:r>
          </a:p>
          <a:p>
            <a:r>
              <a:rPr lang="en-US" sz="2400" dirty="0"/>
              <a:t>Anxiety and Depressive Symptoms </a:t>
            </a:r>
          </a:p>
          <a:p>
            <a:r>
              <a:rPr lang="en-US" sz="2400" dirty="0"/>
              <a:t>Fertility Preservation in Patients with Cancer </a:t>
            </a:r>
          </a:p>
          <a:p>
            <a:r>
              <a:rPr lang="en-US" sz="2400" dirty="0">
                <a:solidFill>
                  <a:schemeClr val="accent5"/>
                </a:solidFill>
              </a:rPr>
              <a:t>Colorectal Cancer </a:t>
            </a:r>
            <a:endParaRPr lang="en-US" sz="2400" dirty="0"/>
          </a:p>
          <a:p>
            <a:r>
              <a:rPr lang="en-US" sz="2400" dirty="0">
                <a:solidFill>
                  <a:schemeClr val="accent6"/>
                </a:solidFill>
              </a:rPr>
              <a:t>Prostate Cancer</a:t>
            </a:r>
            <a:endParaRPr lang="en-US" sz="2400" dirty="0"/>
          </a:p>
          <a:p>
            <a:r>
              <a:rPr lang="en-US" sz="2400" dirty="0">
                <a:solidFill>
                  <a:srgbClr val="FF00FF"/>
                </a:solidFill>
              </a:rPr>
              <a:t>Breast Cancer </a:t>
            </a:r>
          </a:p>
          <a:p>
            <a:r>
              <a:rPr lang="en-US" sz="2400" dirty="0"/>
              <a:t>Survivorship Care Plan templates</a:t>
            </a:r>
          </a:p>
        </p:txBody>
      </p:sp>
      <p:pic>
        <p:nvPicPr>
          <p:cNvPr id="4" name="Picture 3"/>
          <p:cNvPicPr>
            <a:picLocks noChangeAspect="1"/>
          </p:cNvPicPr>
          <p:nvPr/>
        </p:nvPicPr>
        <p:blipFill>
          <a:blip r:embed="rId3"/>
          <a:stretch>
            <a:fillRect/>
          </a:stretch>
        </p:blipFill>
        <p:spPr>
          <a:xfrm>
            <a:off x="7696200" y="1143000"/>
            <a:ext cx="3830871" cy="722113"/>
          </a:xfrm>
          <a:prstGeom prst="rect">
            <a:avLst/>
          </a:prstGeom>
        </p:spPr>
      </p:pic>
      <p:sp>
        <p:nvSpPr>
          <p:cNvPr id="5" name="TextBox 4"/>
          <p:cNvSpPr txBox="1"/>
          <p:nvPr/>
        </p:nvSpPr>
        <p:spPr>
          <a:xfrm>
            <a:off x="1817559" y="5663566"/>
            <a:ext cx="8001000" cy="584775"/>
          </a:xfrm>
          <a:prstGeom prst="rect">
            <a:avLst/>
          </a:prstGeom>
          <a:solidFill>
            <a:schemeClr val="bg1"/>
          </a:solidFill>
          <a:ln>
            <a:solidFill>
              <a:srgbClr val="00B050"/>
            </a:solidFill>
          </a:ln>
        </p:spPr>
        <p:txBody>
          <a:bodyPr wrap="square" rtlCol="0">
            <a:spAutoFit/>
          </a:bodyPr>
          <a:lstStyle/>
          <a:p>
            <a:r>
              <a:rPr lang="en-US" sz="3200" dirty="0"/>
              <a:t>A great resource: </a:t>
            </a:r>
            <a:r>
              <a:rPr lang="en-US" sz="3200" dirty="0">
                <a:hlinkClick r:id="rId4"/>
              </a:rPr>
              <a:t>www.cancer.net</a:t>
            </a:r>
            <a:r>
              <a:rPr lang="en-US" sz="3200" dirty="0"/>
              <a:t>   </a:t>
            </a:r>
          </a:p>
        </p:txBody>
      </p:sp>
    </p:spTree>
    <p:extLst>
      <p:ext uri="{BB962C8B-B14F-4D97-AF65-F5344CB8AC3E}">
        <p14:creationId xmlns:p14="http://schemas.microsoft.com/office/powerpoint/2010/main" val="1621787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54250D-4BE4-4E2C-AAA5-9E6E603E90EE}"/>
              </a:ext>
            </a:extLst>
          </p:cNvPr>
          <p:cNvSpPr>
            <a:spLocks noGrp="1"/>
          </p:cNvSpPr>
          <p:nvPr>
            <p:ph type="title"/>
          </p:nvPr>
        </p:nvSpPr>
        <p:spPr>
          <a:xfrm>
            <a:off x="838200" y="365125"/>
            <a:ext cx="7924800" cy="625475"/>
          </a:xfrm>
        </p:spPr>
        <p:txBody>
          <a:bodyPr>
            <a:noAutofit/>
          </a:bodyPr>
          <a:lstStyle/>
          <a:p>
            <a:r>
              <a:rPr lang="en-US" sz="2400" b="1" dirty="0">
                <a:solidFill>
                  <a:prstClr val="black"/>
                </a:solidFill>
              </a:rPr>
              <a:t>Late and long-term effects: </a:t>
            </a:r>
            <a:r>
              <a:rPr lang="en-US" sz="2400" b="1" dirty="0"/>
              <a:t>National Comprehensive Cancer Network (NCCN) Guidelines</a:t>
            </a:r>
          </a:p>
        </p:txBody>
      </p:sp>
      <p:sp>
        <p:nvSpPr>
          <p:cNvPr id="3" name="Content Placeholder 2">
            <a:extLst>
              <a:ext uri="{FF2B5EF4-FFF2-40B4-BE49-F238E27FC236}">
                <a16:creationId xmlns="" xmlns:a16="http://schemas.microsoft.com/office/drawing/2014/main" id="{D45A785F-CCF8-4D3F-ACC3-AD21DFACB2BB}"/>
              </a:ext>
            </a:extLst>
          </p:cNvPr>
          <p:cNvSpPr>
            <a:spLocks noGrp="1"/>
          </p:cNvSpPr>
          <p:nvPr>
            <p:ph idx="1"/>
          </p:nvPr>
        </p:nvSpPr>
        <p:spPr>
          <a:xfrm>
            <a:off x="838200" y="1295400"/>
            <a:ext cx="6705600" cy="4881563"/>
          </a:xfrm>
        </p:spPr>
        <p:txBody>
          <a:bodyPr>
            <a:normAutofit/>
          </a:bodyPr>
          <a:lstStyle/>
          <a:p>
            <a:r>
              <a:rPr lang="en-US" sz="3200" dirty="0"/>
              <a:t>Disease specific / general survivorship guidelines for adult onset cancers</a:t>
            </a:r>
          </a:p>
          <a:p>
            <a:r>
              <a:rPr lang="en-US" sz="3200" dirty="0"/>
              <a:t>Guidelines for prevention of and surveillance for new or recurrent cancers</a:t>
            </a:r>
          </a:p>
          <a:p>
            <a:r>
              <a:rPr lang="en-US" sz="3200" dirty="0"/>
              <a:t>Assessment for late and long term effects and intervention guidelines</a:t>
            </a:r>
          </a:p>
        </p:txBody>
      </p:sp>
      <p:pic>
        <p:nvPicPr>
          <p:cNvPr id="5" name="Picture 4"/>
          <p:cNvPicPr>
            <a:picLocks noChangeAspect="1"/>
          </p:cNvPicPr>
          <p:nvPr/>
        </p:nvPicPr>
        <p:blipFill>
          <a:blip r:embed="rId3"/>
          <a:stretch>
            <a:fillRect/>
          </a:stretch>
        </p:blipFill>
        <p:spPr>
          <a:xfrm>
            <a:off x="8991600" y="365125"/>
            <a:ext cx="2511770" cy="1042506"/>
          </a:xfrm>
          <a:prstGeom prst="rect">
            <a:avLst/>
          </a:prstGeom>
        </p:spPr>
      </p:pic>
      <p:sp>
        <p:nvSpPr>
          <p:cNvPr id="6" name="TextBox 5"/>
          <p:cNvSpPr txBox="1"/>
          <p:nvPr/>
        </p:nvSpPr>
        <p:spPr>
          <a:xfrm>
            <a:off x="952500" y="5638800"/>
            <a:ext cx="6477000" cy="584775"/>
          </a:xfrm>
          <a:prstGeom prst="rect">
            <a:avLst/>
          </a:prstGeom>
          <a:solidFill>
            <a:schemeClr val="bg1"/>
          </a:solidFill>
          <a:ln>
            <a:solidFill>
              <a:schemeClr val="accent6"/>
            </a:solidFill>
          </a:ln>
        </p:spPr>
        <p:txBody>
          <a:bodyPr wrap="square" rtlCol="0">
            <a:spAutoFit/>
          </a:bodyPr>
          <a:lstStyle/>
          <a:p>
            <a:r>
              <a:rPr lang="en-US" sz="3200" dirty="0"/>
              <a:t>A great resource: </a:t>
            </a:r>
            <a:r>
              <a:rPr lang="en-US" sz="3200" dirty="0">
                <a:hlinkClick r:id="rId4"/>
              </a:rPr>
              <a:t>www.nccn.org</a:t>
            </a:r>
            <a:r>
              <a:rPr lang="en-US" sz="3200" dirty="0"/>
              <a:t> </a:t>
            </a:r>
          </a:p>
        </p:txBody>
      </p:sp>
      <p:sp>
        <p:nvSpPr>
          <p:cNvPr id="7" name="TextBox 6"/>
          <p:cNvSpPr txBox="1"/>
          <p:nvPr/>
        </p:nvSpPr>
        <p:spPr>
          <a:xfrm>
            <a:off x="9047385" y="1404916"/>
            <a:ext cx="2475358" cy="5216813"/>
          </a:xfrm>
          <a:prstGeom prst="rect">
            <a:avLst/>
          </a:prstGeom>
          <a:noFill/>
        </p:spPr>
        <p:txBody>
          <a:bodyPr wrap="none" rtlCol="0">
            <a:spAutoFit/>
          </a:bodyPr>
          <a:lstStyle/>
          <a:p>
            <a:r>
              <a:rPr lang="en-US" sz="900" dirty="0"/>
              <a:t>ALL</a:t>
            </a:r>
          </a:p>
          <a:p>
            <a:r>
              <a:rPr lang="en-US" sz="900" dirty="0"/>
              <a:t>AML</a:t>
            </a:r>
          </a:p>
          <a:p>
            <a:r>
              <a:rPr lang="en-US" sz="900" dirty="0"/>
              <a:t>Anal Carcinoma</a:t>
            </a:r>
          </a:p>
          <a:p>
            <a:r>
              <a:rPr lang="en-US" sz="900" dirty="0"/>
              <a:t>Bladder Cancer</a:t>
            </a:r>
          </a:p>
          <a:p>
            <a:r>
              <a:rPr lang="en-US" sz="900" dirty="0"/>
              <a:t>Bone Cancer</a:t>
            </a:r>
          </a:p>
          <a:p>
            <a:r>
              <a:rPr lang="en-US" sz="900" dirty="0"/>
              <a:t>Breast Cancer</a:t>
            </a:r>
          </a:p>
          <a:p>
            <a:r>
              <a:rPr lang="en-US" sz="900" dirty="0"/>
              <a:t>CNS Cancers</a:t>
            </a:r>
          </a:p>
          <a:p>
            <a:r>
              <a:rPr lang="en-US" sz="900" dirty="0"/>
              <a:t>Cervical Cancer</a:t>
            </a:r>
          </a:p>
          <a:p>
            <a:r>
              <a:rPr lang="en-US" sz="900" dirty="0"/>
              <a:t>CLL</a:t>
            </a:r>
          </a:p>
          <a:p>
            <a:r>
              <a:rPr lang="en-US" sz="900" dirty="0"/>
              <a:t>CML</a:t>
            </a:r>
          </a:p>
          <a:p>
            <a:r>
              <a:rPr lang="en-US" sz="900" dirty="0"/>
              <a:t>Colon/Rectal cancer</a:t>
            </a:r>
          </a:p>
          <a:p>
            <a:r>
              <a:rPr lang="en-US" sz="900" dirty="0"/>
              <a:t>Esophageal Cancer</a:t>
            </a:r>
          </a:p>
          <a:p>
            <a:r>
              <a:rPr lang="en-US" sz="900" dirty="0"/>
              <a:t>Gastric Cancer</a:t>
            </a:r>
          </a:p>
          <a:p>
            <a:r>
              <a:rPr lang="en-US" sz="900" dirty="0"/>
              <a:t>Hairy Cell Leukemia</a:t>
            </a:r>
          </a:p>
          <a:p>
            <a:r>
              <a:rPr lang="en-US" sz="900" dirty="0"/>
              <a:t>Head and Neck Cancer</a:t>
            </a:r>
          </a:p>
          <a:p>
            <a:r>
              <a:rPr lang="en-US" sz="900" dirty="0"/>
              <a:t>Hepatobiliary Cancer</a:t>
            </a:r>
          </a:p>
          <a:p>
            <a:r>
              <a:rPr lang="en-US" sz="900" dirty="0"/>
              <a:t>Hodgkin Lymphoma/non-Hodgkin Lymphomas</a:t>
            </a:r>
          </a:p>
          <a:p>
            <a:r>
              <a:rPr lang="en-US" sz="900" dirty="0"/>
              <a:t>Kidney Cancer</a:t>
            </a:r>
          </a:p>
          <a:p>
            <a:r>
              <a:rPr lang="en-US" sz="900" dirty="0"/>
              <a:t>Malignant Pleural Mesothelioma</a:t>
            </a:r>
          </a:p>
          <a:p>
            <a:r>
              <a:rPr lang="en-US" sz="900" dirty="0"/>
              <a:t>Melanoma</a:t>
            </a:r>
          </a:p>
          <a:p>
            <a:r>
              <a:rPr lang="en-US" sz="900" dirty="0"/>
              <a:t>Multiple Myeloma/Other Plasma Cell Neoplasms</a:t>
            </a:r>
          </a:p>
          <a:p>
            <a:r>
              <a:rPr lang="en-US" sz="900" dirty="0"/>
              <a:t>MDS</a:t>
            </a:r>
          </a:p>
          <a:p>
            <a:r>
              <a:rPr lang="en-US" sz="900" dirty="0"/>
              <a:t>Myeloproliferative Neoplasms</a:t>
            </a:r>
          </a:p>
          <a:p>
            <a:r>
              <a:rPr lang="en-US" sz="900" dirty="0"/>
              <a:t>Neuroendocrine Tumors</a:t>
            </a:r>
          </a:p>
          <a:p>
            <a:r>
              <a:rPr lang="en-US" sz="900" dirty="0"/>
              <a:t>Non-Melanoma Skin Cancers</a:t>
            </a:r>
          </a:p>
          <a:p>
            <a:r>
              <a:rPr lang="en-US" sz="900" dirty="0"/>
              <a:t>Non Small Cell/Small Cell Lung Cancer</a:t>
            </a:r>
          </a:p>
          <a:p>
            <a:r>
              <a:rPr lang="en-US" sz="900" dirty="0"/>
              <a:t>Occult Primary Cancer</a:t>
            </a:r>
          </a:p>
          <a:p>
            <a:r>
              <a:rPr lang="en-US" sz="900" dirty="0"/>
              <a:t>Ovarian Cancer</a:t>
            </a:r>
          </a:p>
          <a:p>
            <a:r>
              <a:rPr lang="en-US" sz="900" dirty="0"/>
              <a:t>Pancreatic Adenocarcinoma</a:t>
            </a:r>
          </a:p>
          <a:p>
            <a:r>
              <a:rPr lang="en-US" sz="900" dirty="0"/>
              <a:t>Penile Cancer</a:t>
            </a:r>
          </a:p>
          <a:p>
            <a:r>
              <a:rPr lang="en-US" sz="900" dirty="0"/>
              <a:t>Prostate Cancer</a:t>
            </a:r>
          </a:p>
          <a:p>
            <a:r>
              <a:rPr lang="en-US" sz="900" dirty="0"/>
              <a:t>Soft Tissue Sarcoma</a:t>
            </a:r>
          </a:p>
          <a:p>
            <a:r>
              <a:rPr lang="en-US" sz="900" dirty="0"/>
              <a:t>Testicular Cancer</a:t>
            </a:r>
          </a:p>
          <a:p>
            <a:r>
              <a:rPr lang="en-US" sz="900" dirty="0" err="1"/>
              <a:t>Thymomas</a:t>
            </a:r>
            <a:r>
              <a:rPr lang="en-US" sz="900" dirty="0"/>
              <a:t> and </a:t>
            </a:r>
            <a:r>
              <a:rPr lang="en-US" sz="900" dirty="0" err="1"/>
              <a:t>Thymic</a:t>
            </a:r>
            <a:r>
              <a:rPr lang="en-US" sz="900" dirty="0"/>
              <a:t> Cancers</a:t>
            </a:r>
          </a:p>
          <a:p>
            <a:r>
              <a:rPr lang="en-US" sz="900" dirty="0"/>
              <a:t>Thyroid Carcinoma</a:t>
            </a:r>
          </a:p>
          <a:p>
            <a:r>
              <a:rPr lang="en-US" sz="900" dirty="0"/>
              <a:t>Uterine Neoplasms</a:t>
            </a:r>
          </a:p>
          <a:p>
            <a:r>
              <a:rPr lang="en-US" sz="900" dirty="0"/>
              <a:t>Vulvar Cancer</a:t>
            </a:r>
          </a:p>
        </p:txBody>
      </p:sp>
    </p:spTree>
    <p:extLst>
      <p:ext uri="{BB962C8B-B14F-4D97-AF65-F5344CB8AC3E}">
        <p14:creationId xmlns:p14="http://schemas.microsoft.com/office/powerpoint/2010/main" val="4058148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Late and long-term effects: Childhood cancer survivors</a:t>
            </a:r>
            <a:endParaRPr lang="en-US" sz="2400" b="1" dirty="0"/>
          </a:p>
        </p:txBody>
      </p:sp>
      <p:sp>
        <p:nvSpPr>
          <p:cNvPr id="3" name="Content Placeholder 2"/>
          <p:cNvSpPr>
            <a:spLocks noGrp="1"/>
          </p:cNvSpPr>
          <p:nvPr>
            <p:ph idx="1"/>
          </p:nvPr>
        </p:nvSpPr>
        <p:spPr>
          <a:xfrm>
            <a:off x="805774" y="1761619"/>
            <a:ext cx="10515600" cy="4351338"/>
          </a:xfrm>
        </p:spPr>
        <p:txBody>
          <a:bodyPr/>
          <a:lstStyle/>
          <a:p>
            <a:pPr marL="0" indent="0">
              <a:buNone/>
            </a:pPr>
            <a:endParaRPr lang="en-US" dirty="0"/>
          </a:p>
          <a:p>
            <a:pPr marL="0" indent="0">
              <a:buNone/>
            </a:pPr>
            <a:r>
              <a:rPr lang="en-US" dirty="0"/>
              <a:t>Children’s Oncology Group: Long Term Follow up Guidelines for Survivors of Childhood, Adolescent, and Young Adult Cancers</a:t>
            </a:r>
          </a:p>
          <a:p>
            <a:r>
              <a:rPr lang="en-US" dirty="0"/>
              <a:t>Guidelines with associated literature support</a:t>
            </a:r>
          </a:p>
          <a:p>
            <a:r>
              <a:rPr lang="en-US" dirty="0"/>
              <a:t>Summary of cancer treatment templates</a:t>
            </a:r>
          </a:p>
          <a:p>
            <a:r>
              <a:rPr lang="en-US" dirty="0"/>
              <a:t>Health Links (patient education)</a:t>
            </a:r>
          </a:p>
          <a:p>
            <a:endParaRPr lang="en-US" dirty="0"/>
          </a:p>
        </p:txBody>
      </p:sp>
      <p:sp>
        <p:nvSpPr>
          <p:cNvPr id="4" name="Rectangle 3"/>
          <p:cNvSpPr/>
          <p:nvPr/>
        </p:nvSpPr>
        <p:spPr>
          <a:xfrm>
            <a:off x="1323665" y="5410200"/>
            <a:ext cx="8736559" cy="584775"/>
          </a:xfrm>
          <a:prstGeom prst="rect">
            <a:avLst/>
          </a:prstGeom>
          <a:solidFill>
            <a:schemeClr val="bg1"/>
          </a:solidFill>
          <a:ln>
            <a:solidFill>
              <a:srgbClr val="00B050"/>
            </a:solidFill>
          </a:ln>
        </p:spPr>
        <p:txBody>
          <a:bodyPr wrap="none">
            <a:spAutoFit/>
          </a:bodyPr>
          <a:lstStyle/>
          <a:p>
            <a:r>
              <a:rPr lang="en-US" sz="3200" dirty="0">
                <a:hlinkClick r:id="rId2"/>
              </a:rPr>
              <a:t>A great resource: www.survivorshipguidelines.org</a:t>
            </a:r>
            <a:r>
              <a:rPr lang="en-US" sz="3200" dirty="0"/>
              <a:t>   </a:t>
            </a:r>
          </a:p>
        </p:txBody>
      </p:sp>
      <p:pic>
        <p:nvPicPr>
          <p:cNvPr id="5" name="Picture 4"/>
          <p:cNvPicPr>
            <a:picLocks noChangeAspect="1"/>
          </p:cNvPicPr>
          <p:nvPr/>
        </p:nvPicPr>
        <p:blipFill>
          <a:blip r:embed="rId3"/>
          <a:stretch>
            <a:fillRect/>
          </a:stretch>
        </p:blipFill>
        <p:spPr>
          <a:xfrm>
            <a:off x="8393349" y="712619"/>
            <a:ext cx="3333750" cy="895350"/>
          </a:xfrm>
          <a:prstGeom prst="rect">
            <a:avLst/>
          </a:prstGeom>
        </p:spPr>
      </p:pic>
    </p:spTree>
    <p:extLst>
      <p:ext uri="{BB962C8B-B14F-4D97-AF65-F5344CB8AC3E}">
        <p14:creationId xmlns:p14="http://schemas.microsoft.com/office/powerpoint/2010/main" val="3395436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9B070C-CAA7-48B4-B939-EC170C269605}"/>
              </a:ext>
            </a:extLst>
          </p:cNvPr>
          <p:cNvSpPr>
            <a:spLocks noGrp="1"/>
          </p:cNvSpPr>
          <p:nvPr>
            <p:ph type="title"/>
          </p:nvPr>
        </p:nvSpPr>
        <p:spPr>
          <a:xfrm>
            <a:off x="648929" y="629266"/>
            <a:ext cx="4304071" cy="4247534"/>
          </a:xfrm>
        </p:spPr>
        <p:txBody>
          <a:bodyPr>
            <a:normAutofit/>
          </a:bodyPr>
          <a:lstStyle/>
          <a:p>
            <a:r>
              <a:rPr lang="en-US" sz="3600" dirty="0"/>
              <a:t>Questions</a:t>
            </a:r>
            <a:r>
              <a:rPr lang="en-US" sz="3600" dirty="0" smtClean="0"/>
              <a:t>?</a:t>
            </a:r>
            <a:br>
              <a:rPr lang="en-US" sz="3600" dirty="0" smtClean="0"/>
            </a:br>
            <a:r>
              <a:rPr lang="en-US" sz="3600" dirty="0"/>
              <a:t/>
            </a:r>
            <a:br>
              <a:rPr lang="en-US" sz="3600" dirty="0"/>
            </a:br>
            <a:r>
              <a:rPr lang="en-US" sz="3600" dirty="0" smtClean="0"/>
              <a:t>Charmian Lykins</a:t>
            </a:r>
            <a:br>
              <a:rPr lang="en-US" sz="3600" dirty="0" smtClean="0"/>
            </a:br>
            <a:r>
              <a:rPr lang="en-US" sz="3600" dirty="0" smtClean="0"/>
              <a:t>(775)982-2833</a:t>
            </a:r>
            <a:r>
              <a:rPr lang="en-US" sz="3600" dirty="0"/>
              <a:t/>
            </a:r>
            <a:br>
              <a:rPr lang="en-US" sz="3600" dirty="0"/>
            </a:br>
            <a:r>
              <a:rPr lang="en-US" sz="3600" dirty="0" smtClean="0"/>
              <a:t>clykins@renown.org</a:t>
            </a:r>
            <a:endParaRPr lang="en-US" sz="3600" dirty="0"/>
          </a:p>
        </p:txBody>
      </p:sp>
      <p:pic>
        <p:nvPicPr>
          <p:cNvPr id="5" name="Picture 4"/>
          <p:cNvPicPr>
            <a:picLocks noChangeAspect="1"/>
          </p:cNvPicPr>
          <p:nvPr/>
        </p:nvPicPr>
        <p:blipFill>
          <a:blip r:embed="rId3"/>
          <a:stretch>
            <a:fillRect/>
          </a:stretch>
        </p:blipFill>
        <p:spPr>
          <a:xfrm>
            <a:off x="7620000" y="838200"/>
            <a:ext cx="2743200" cy="2057400"/>
          </a:xfrm>
          <a:prstGeom prst="rect">
            <a:avLst/>
          </a:prstGeom>
        </p:spPr>
      </p:pic>
    </p:spTree>
    <p:extLst>
      <p:ext uri="{BB962C8B-B14F-4D97-AF65-F5344CB8AC3E}">
        <p14:creationId xmlns:p14="http://schemas.microsoft.com/office/powerpoint/2010/main" val="2871155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27FA12-E2FF-4F91-942A-12DEFB6E7767}"/>
              </a:ext>
            </a:extLst>
          </p:cNvPr>
          <p:cNvSpPr>
            <a:spLocks noGrp="1"/>
          </p:cNvSpPr>
          <p:nvPr>
            <p:ph type="title"/>
          </p:nvPr>
        </p:nvSpPr>
        <p:spPr>
          <a:xfrm>
            <a:off x="706779" y="443688"/>
            <a:ext cx="10515600" cy="625475"/>
          </a:xfrm>
        </p:spPr>
        <p:txBody>
          <a:bodyPr>
            <a:normAutofit/>
          </a:bodyPr>
          <a:lstStyle/>
          <a:p>
            <a:r>
              <a:rPr lang="en-US" sz="2400" b="1" dirty="0"/>
              <a:t>Defining “Cancer Survivor”</a:t>
            </a:r>
          </a:p>
        </p:txBody>
      </p:sp>
      <p:graphicFrame>
        <p:nvGraphicFramePr>
          <p:cNvPr id="4" name="Content Placeholder 3">
            <a:extLst>
              <a:ext uri="{FF2B5EF4-FFF2-40B4-BE49-F238E27FC236}">
                <a16:creationId xmlns="" xmlns:a16="http://schemas.microsoft.com/office/drawing/2014/main" id="{CDE31830-A1A0-4743-9150-9A62593CE55F}"/>
              </a:ext>
            </a:extLst>
          </p:cNvPr>
          <p:cNvGraphicFramePr>
            <a:graphicFrameLocks noGrp="1"/>
          </p:cNvGraphicFramePr>
          <p:nvPr>
            <p:ph idx="1"/>
            <p:extLst>
              <p:ext uri="{D42A27DB-BD31-4B8C-83A1-F6EECF244321}">
                <p14:modId xmlns:p14="http://schemas.microsoft.com/office/powerpoint/2010/main" val="2808162597"/>
              </p:ext>
            </p:extLst>
          </p:nvPr>
        </p:nvGraphicFramePr>
        <p:xfrm>
          <a:off x="533400" y="1032781"/>
          <a:ext cx="10090696" cy="3610242"/>
        </p:xfrm>
        <a:graphic>
          <a:graphicData uri="http://schemas.openxmlformats.org/drawingml/2006/table">
            <a:tbl>
              <a:tblPr firstRow="1" bandRow="1">
                <a:tableStyleId>{5C22544A-7EE6-4342-B048-85BDC9FD1C3A}</a:tableStyleId>
              </a:tblPr>
              <a:tblGrid>
                <a:gridCol w="2354180">
                  <a:extLst>
                    <a:ext uri="{9D8B030D-6E8A-4147-A177-3AD203B41FA5}">
                      <a16:colId xmlns="" xmlns:a16="http://schemas.microsoft.com/office/drawing/2014/main" val="937372445"/>
                    </a:ext>
                  </a:extLst>
                </a:gridCol>
                <a:gridCol w="2294020">
                  <a:extLst>
                    <a:ext uri="{9D8B030D-6E8A-4147-A177-3AD203B41FA5}">
                      <a16:colId xmlns="" xmlns:a16="http://schemas.microsoft.com/office/drawing/2014/main" val="1301615616"/>
                    </a:ext>
                  </a:extLst>
                </a:gridCol>
                <a:gridCol w="2821534">
                  <a:extLst>
                    <a:ext uri="{9D8B030D-6E8A-4147-A177-3AD203B41FA5}">
                      <a16:colId xmlns="" xmlns:a16="http://schemas.microsoft.com/office/drawing/2014/main" val="1950821060"/>
                    </a:ext>
                  </a:extLst>
                </a:gridCol>
                <a:gridCol w="2620962">
                  <a:extLst>
                    <a:ext uri="{9D8B030D-6E8A-4147-A177-3AD203B41FA5}">
                      <a16:colId xmlns="" xmlns:a16="http://schemas.microsoft.com/office/drawing/2014/main" val="1611239713"/>
                    </a:ext>
                  </a:extLst>
                </a:gridCol>
              </a:tblGrid>
              <a:tr h="910247">
                <a:tc>
                  <a:txBody>
                    <a:bodyPr/>
                    <a:lstStyle/>
                    <a:p>
                      <a:r>
                        <a:rPr lang="en-US" sz="1400" dirty="0"/>
                        <a:t>President’s Cancer Panel (2003)</a:t>
                      </a:r>
                    </a:p>
                  </a:txBody>
                  <a:tcPr/>
                </a:tc>
                <a:tc>
                  <a:txBody>
                    <a:bodyPr/>
                    <a:lstStyle/>
                    <a:p>
                      <a:r>
                        <a:rPr lang="en-US" sz="1400" dirty="0"/>
                        <a:t>National Coalition of Cancer Survivorship</a:t>
                      </a:r>
                    </a:p>
                  </a:txBody>
                  <a:tcPr/>
                </a:tc>
                <a:tc>
                  <a:txBody>
                    <a:bodyPr/>
                    <a:lstStyle/>
                    <a:p>
                      <a:r>
                        <a:rPr lang="en-US" sz="1400" dirty="0"/>
                        <a:t>Memorial Sloan Kettering</a:t>
                      </a:r>
                    </a:p>
                  </a:txBody>
                  <a:tcPr/>
                </a:tc>
                <a:tc>
                  <a:txBody>
                    <a:bodyPr/>
                    <a:lstStyle/>
                    <a:p>
                      <a:r>
                        <a:rPr lang="en-US" sz="1400" dirty="0"/>
                        <a:t>American Society of Clinical Oncologists</a:t>
                      </a:r>
                    </a:p>
                  </a:txBody>
                  <a:tcPr/>
                </a:tc>
                <a:extLst>
                  <a:ext uri="{0D108BD9-81ED-4DB2-BD59-A6C34878D82A}">
                    <a16:rowId xmlns="" xmlns:a16="http://schemas.microsoft.com/office/drawing/2014/main" val="1200655136"/>
                  </a:ext>
                </a:extLst>
              </a:tr>
              <a:tr h="2699995">
                <a:tc>
                  <a:txBody>
                    <a:bodyPr/>
                    <a:lstStyle/>
                    <a:p>
                      <a:r>
                        <a:rPr lang="en-US" sz="2400" dirty="0"/>
                        <a:t>Anyone who has ever had a cancer diagnosis. Synonymous with “patient”</a:t>
                      </a:r>
                    </a:p>
                  </a:txBody>
                  <a:tcPr/>
                </a:tc>
                <a:tc>
                  <a:txBody>
                    <a:bodyPr/>
                    <a:lstStyle/>
                    <a:p>
                      <a:r>
                        <a:rPr lang="en-US" sz="2400" dirty="0"/>
                        <a:t>Living with, through, and beyond a cancer diagnosis</a:t>
                      </a:r>
                    </a:p>
                  </a:txBody>
                  <a:tcPr/>
                </a:tc>
                <a:tc>
                  <a:txBody>
                    <a:bodyPr/>
                    <a:lstStyle/>
                    <a:p>
                      <a:r>
                        <a:rPr lang="en-US" sz="2400" dirty="0"/>
                        <a:t>A particular period in a cancer patient's life, which is post treatment, separate from diagnosis and treatment and from end-of-life care.</a:t>
                      </a:r>
                    </a:p>
                  </a:txBody>
                  <a:tcPr/>
                </a:tc>
                <a:tc>
                  <a:txBody>
                    <a:bodyPr/>
                    <a:lstStyle/>
                    <a:p>
                      <a:r>
                        <a:rPr lang="en-US" sz="2400" dirty="0"/>
                        <a:t>Someone who has a history of cancer. “Co-survivor”: a person who has cared for a friend or loved one with cancer.</a:t>
                      </a:r>
                    </a:p>
                  </a:txBody>
                  <a:tcPr/>
                </a:tc>
                <a:extLst>
                  <a:ext uri="{0D108BD9-81ED-4DB2-BD59-A6C34878D82A}">
                    <a16:rowId xmlns="" xmlns:a16="http://schemas.microsoft.com/office/drawing/2014/main" val="2182682845"/>
                  </a:ext>
                </a:extLst>
              </a:tr>
            </a:tbl>
          </a:graphicData>
        </a:graphic>
      </p:graphicFrame>
      <p:sp>
        <p:nvSpPr>
          <p:cNvPr id="8" name="Rectangle 7">
            <a:extLst>
              <a:ext uri="{FF2B5EF4-FFF2-40B4-BE49-F238E27FC236}">
                <a16:creationId xmlns="" xmlns:a16="http://schemas.microsoft.com/office/drawing/2014/main" id="{38925D55-7386-4DC5-A5FF-2820384047A8}"/>
              </a:ext>
            </a:extLst>
          </p:cNvPr>
          <p:cNvSpPr/>
          <p:nvPr/>
        </p:nvSpPr>
        <p:spPr>
          <a:xfrm>
            <a:off x="1697379" y="6256753"/>
            <a:ext cx="8534400" cy="276999"/>
          </a:xfrm>
          <a:prstGeom prst="rect">
            <a:avLst/>
          </a:prstGeom>
        </p:spPr>
        <p:txBody>
          <a:bodyPr wrap="square">
            <a:spAutoFit/>
          </a:bodyPr>
          <a:lstStyle/>
          <a:p>
            <a:r>
              <a:rPr lang="en-US" sz="1200" dirty="0"/>
              <a:t>Bell, K.; </a:t>
            </a:r>
            <a:r>
              <a:rPr lang="en-US" sz="1200" dirty="0" err="1"/>
              <a:t>Ristovski-Slijepcevic</a:t>
            </a:r>
            <a:r>
              <a:rPr lang="en-US" sz="1200" dirty="0"/>
              <a:t>, S. (2013) Cancer survivorship: why labels matter. Journal of Clinical Oncology, 31:4, 409-411 </a:t>
            </a:r>
          </a:p>
        </p:txBody>
      </p:sp>
      <p:sp>
        <p:nvSpPr>
          <p:cNvPr id="18" name="Oval 17">
            <a:extLst>
              <a:ext uri="{FF2B5EF4-FFF2-40B4-BE49-F238E27FC236}">
                <a16:creationId xmlns="" xmlns:a16="http://schemas.microsoft.com/office/drawing/2014/main" id="{F3A400FB-116D-474D-8C9F-FA63E8A10DC7}"/>
              </a:ext>
            </a:extLst>
          </p:cNvPr>
          <p:cNvSpPr/>
          <p:nvPr/>
        </p:nvSpPr>
        <p:spPr>
          <a:xfrm>
            <a:off x="4953000" y="468096"/>
            <a:ext cx="3124200" cy="5627904"/>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tx1"/>
              </a:solidFill>
            </a:endParaRPr>
          </a:p>
        </p:txBody>
      </p:sp>
    </p:spTree>
    <p:extLst>
      <p:ext uri="{BB962C8B-B14F-4D97-AF65-F5344CB8AC3E}">
        <p14:creationId xmlns:p14="http://schemas.microsoft.com/office/powerpoint/2010/main" val="116032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67000" y="685800"/>
            <a:ext cx="6841278" cy="5213041"/>
          </a:xfrm>
          <a:prstGeom prst="rect">
            <a:avLst/>
          </a:prstGeom>
        </p:spPr>
      </p:pic>
      <p:sp>
        <p:nvSpPr>
          <p:cNvPr id="6" name="Rectangle 5"/>
          <p:cNvSpPr/>
          <p:nvPr/>
        </p:nvSpPr>
        <p:spPr>
          <a:xfrm>
            <a:off x="533400" y="6172200"/>
            <a:ext cx="11125200" cy="3847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Source: Mayer, S.;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Nasso</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S.; Earp, J. Defining cancer survivors, their needs, and perspectives on survivorship health care in the USA. The Lancet Oncology, Vol 18, No 1 e11..e18, January 2017.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DOI: http://dx.doi.org/10.1016/S1470-2045(16)30573-3 |</a:t>
            </a:r>
          </a:p>
        </p:txBody>
      </p:sp>
      <p:sp>
        <p:nvSpPr>
          <p:cNvPr id="2" name="Title 1">
            <a:extLst>
              <a:ext uri="{FF2B5EF4-FFF2-40B4-BE49-F238E27FC236}">
                <a16:creationId xmlns="" xmlns:a16="http://schemas.microsoft.com/office/drawing/2014/main" id="{3B6C9CBA-451D-4FFC-BB86-2BE1291F565A}"/>
              </a:ext>
            </a:extLst>
          </p:cNvPr>
          <p:cNvSpPr>
            <a:spLocks noGrp="1"/>
          </p:cNvSpPr>
          <p:nvPr>
            <p:ph type="title"/>
          </p:nvPr>
        </p:nvSpPr>
        <p:spPr>
          <a:xfrm>
            <a:off x="838200" y="365125"/>
            <a:ext cx="10515600" cy="701675"/>
          </a:xfrm>
        </p:spPr>
        <p:txBody>
          <a:bodyPr>
            <a:normAutofit/>
          </a:bodyPr>
          <a:lstStyle/>
          <a:p>
            <a:r>
              <a:rPr lang="en-US" sz="2400" b="1" dirty="0"/>
              <a:t>Defining “Cancer Survivor”</a:t>
            </a:r>
          </a:p>
        </p:txBody>
      </p:sp>
    </p:spTree>
    <p:extLst>
      <p:ext uri="{BB962C8B-B14F-4D97-AF65-F5344CB8AC3E}">
        <p14:creationId xmlns:p14="http://schemas.microsoft.com/office/powerpoint/2010/main" val="3831151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856325"/>
            <a:ext cx="6477000" cy="4863651"/>
          </a:xfrm>
          <a:prstGeom prst="rect">
            <a:avLst/>
          </a:prstGeom>
        </p:spPr>
      </p:pic>
      <p:sp>
        <p:nvSpPr>
          <p:cNvPr id="4" name="TextBox 3"/>
          <p:cNvSpPr txBox="1"/>
          <p:nvPr/>
        </p:nvSpPr>
        <p:spPr>
          <a:xfrm>
            <a:off x="1089454" y="5867400"/>
            <a:ext cx="9854293"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Bluethmann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S. M.,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Mariotto</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 B., &amp; Rowland, J. H. (2016). Anticipating the “Silver Tsunami”: Prevalence Trajectories and Co-Morbidity Burden Among Older Cancer Survivors in the United States. Cancer Epidemiology, Biomarkers &amp; Prevention : A Publication of the American Association for Cancer Research, Cosponsored by the American Society of Preventive Oncology, 25(7), 1029–1036.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http://doi.org/10.1158/1055-9965.EPI-16-0133</a:t>
            </a:r>
            <a:r>
              <a:rPr lang="en-US" sz="1000" dirty="0">
                <a:solidFill>
                  <a:prstClr val="black"/>
                </a:solidFill>
                <a:latin typeface="Calibri" panose="020F0502020204030204"/>
              </a:rPr>
              <a:t> accessed at: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https://www.ncbi.nlm.nih.gov/pmc/articles/PMC4933329/</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 xmlns:a16="http://schemas.microsoft.com/office/drawing/2014/main" id="{C104F62E-EA97-4322-B27F-BF71871903A6}"/>
              </a:ext>
            </a:extLst>
          </p:cNvPr>
          <p:cNvSpPr txBox="1"/>
          <p:nvPr/>
        </p:nvSpPr>
        <p:spPr>
          <a:xfrm>
            <a:off x="8001000" y="1219200"/>
            <a:ext cx="3796393" cy="3785652"/>
          </a:xfrm>
          <a:prstGeom prst="rect">
            <a:avLst/>
          </a:prstGeom>
          <a:noFill/>
        </p:spPr>
        <p:txBody>
          <a:bodyPr wrap="square" rtlCol="0">
            <a:spAutoFit/>
          </a:bodyPr>
          <a:lstStyle/>
          <a:p>
            <a:r>
              <a:rPr lang="en-US" sz="2400" u="sng" dirty="0"/>
              <a:t>WHY?</a:t>
            </a:r>
          </a:p>
          <a:p>
            <a:pPr marL="285750" indent="-285750">
              <a:buFont typeface="Arial" panose="020B0604020202020204" pitchFamily="34" charset="0"/>
              <a:buChar char="•"/>
            </a:pPr>
            <a:r>
              <a:rPr lang="en-US" sz="2400" dirty="0"/>
              <a:t>Aging population</a:t>
            </a:r>
          </a:p>
          <a:p>
            <a:endParaRPr lang="en-US" sz="2400" dirty="0"/>
          </a:p>
          <a:p>
            <a:pPr marL="285750" indent="-285750">
              <a:buFont typeface="Arial" panose="020B0604020202020204" pitchFamily="34" charset="0"/>
              <a:buChar char="•"/>
            </a:pPr>
            <a:r>
              <a:rPr lang="en-US" sz="2400" dirty="0"/>
              <a:t>Better screening </a:t>
            </a:r>
          </a:p>
          <a:p>
            <a:endParaRPr lang="en-US" sz="2400" dirty="0"/>
          </a:p>
          <a:p>
            <a:pPr marL="285750" indent="-285750">
              <a:buFont typeface="Arial" panose="020B0604020202020204" pitchFamily="34" charset="0"/>
              <a:buChar char="•"/>
            </a:pPr>
            <a:r>
              <a:rPr lang="en-US" sz="2400" dirty="0"/>
              <a:t>Better curative treatment</a:t>
            </a:r>
          </a:p>
          <a:p>
            <a:endParaRPr lang="en-US" sz="2400" dirty="0"/>
          </a:p>
          <a:p>
            <a:pPr marL="285750" indent="-285750">
              <a:buFont typeface="Arial" panose="020B0604020202020204" pitchFamily="34" charset="0"/>
              <a:buChar char="•"/>
            </a:pPr>
            <a:r>
              <a:rPr lang="en-US" sz="2400" dirty="0"/>
              <a:t>Better palliative treatment</a:t>
            </a:r>
          </a:p>
          <a:p>
            <a:endParaRPr lang="en-US" sz="2400" dirty="0"/>
          </a:p>
          <a:p>
            <a:pPr marL="285750" indent="-285750">
              <a:buFont typeface="Arial" panose="020B0604020202020204" pitchFamily="34" charset="0"/>
              <a:buChar char="•"/>
            </a:pPr>
            <a:r>
              <a:rPr lang="en-US" sz="2400" dirty="0"/>
              <a:t>More women survivors</a:t>
            </a:r>
          </a:p>
        </p:txBody>
      </p:sp>
      <p:sp>
        <p:nvSpPr>
          <p:cNvPr id="7" name="TextBox 6">
            <a:extLst>
              <a:ext uri="{FF2B5EF4-FFF2-40B4-BE49-F238E27FC236}">
                <a16:creationId xmlns="" xmlns:a16="http://schemas.microsoft.com/office/drawing/2014/main" id="{8EE97709-86FC-4EE6-9F99-41ADD26D1B22}"/>
              </a:ext>
            </a:extLst>
          </p:cNvPr>
          <p:cNvSpPr txBox="1"/>
          <p:nvPr/>
        </p:nvSpPr>
        <p:spPr>
          <a:xfrm>
            <a:off x="1066800" y="320948"/>
            <a:ext cx="4667624" cy="461665"/>
          </a:xfrm>
          <a:prstGeom prst="rect">
            <a:avLst/>
          </a:prstGeom>
          <a:noFill/>
        </p:spPr>
        <p:txBody>
          <a:bodyPr wrap="none" rtlCol="0">
            <a:spAutoFit/>
          </a:bodyPr>
          <a:lstStyle/>
          <a:p>
            <a:r>
              <a:rPr lang="en-US" sz="2400" b="1" dirty="0"/>
              <a:t>Demographics:  A “Silver Tsunami”</a:t>
            </a:r>
          </a:p>
        </p:txBody>
      </p:sp>
    </p:spTree>
    <p:extLst>
      <p:ext uri="{BB962C8B-B14F-4D97-AF65-F5344CB8AC3E}">
        <p14:creationId xmlns:p14="http://schemas.microsoft.com/office/powerpoint/2010/main" val="4024420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09800" y="1295400"/>
            <a:ext cx="6854789" cy="4648200"/>
          </a:xfrm>
          <a:prstGeom prst="rect">
            <a:avLst/>
          </a:prstGeom>
        </p:spPr>
      </p:pic>
      <p:sp>
        <p:nvSpPr>
          <p:cNvPr id="7" name="Rectangle 6"/>
          <p:cNvSpPr/>
          <p:nvPr/>
        </p:nvSpPr>
        <p:spPr>
          <a:xfrm>
            <a:off x="762000" y="6270961"/>
            <a:ext cx="10439400" cy="600164"/>
          </a:xfrm>
          <a:prstGeom prst="rect">
            <a:avLst/>
          </a:prstGeom>
        </p:spPr>
        <p:txBody>
          <a:bodyPr wrap="square">
            <a:spAutoFit/>
          </a:bodyPr>
          <a:lstStyle/>
          <a:p>
            <a:pPr lvl="0"/>
            <a:r>
              <a:rPr lang="en-US" sz="1100" dirty="0">
                <a:solidFill>
                  <a:prstClr val="black"/>
                </a:solidFill>
              </a:rPr>
              <a:t>Source: de Moor, J.; </a:t>
            </a:r>
            <a:r>
              <a:rPr lang="en-US" sz="1100" dirty="0" err="1">
                <a:solidFill>
                  <a:prstClr val="black"/>
                </a:solidFill>
              </a:rPr>
              <a:t>Mariotto</a:t>
            </a:r>
            <a:r>
              <a:rPr lang="en-US" sz="1100" dirty="0">
                <a:solidFill>
                  <a:prstClr val="black"/>
                </a:solidFill>
              </a:rPr>
              <a:t>, A.; Parry, C. et al. Cancer survivors in the United States: prevalence across the survivorship trajectory and implications for care. Cancer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Epidemiol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Biomarkers Prev. 2013 Apr; 22(4): 561–570.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Published online 2013 Mar 27.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doi</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10.1158/1055-9965.EPI-12-1356</a:t>
            </a:r>
          </a:p>
        </p:txBody>
      </p:sp>
      <p:sp>
        <p:nvSpPr>
          <p:cNvPr id="2" name="TextBox 1">
            <a:extLst>
              <a:ext uri="{FF2B5EF4-FFF2-40B4-BE49-F238E27FC236}">
                <a16:creationId xmlns="" xmlns:a16="http://schemas.microsoft.com/office/drawing/2014/main" id="{7E0629D4-C23F-4468-90AE-0EE5110F5EEF}"/>
              </a:ext>
            </a:extLst>
          </p:cNvPr>
          <p:cNvSpPr txBox="1"/>
          <p:nvPr/>
        </p:nvSpPr>
        <p:spPr>
          <a:xfrm>
            <a:off x="609600" y="685800"/>
            <a:ext cx="7118744" cy="461665"/>
          </a:xfrm>
          <a:prstGeom prst="rect">
            <a:avLst/>
          </a:prstGeom>
          <a:noFill/>
        </p:spPr>
        <p:txBody>
          <a:bodyPr wrap="none" rtlCol="0">
            <a:spAutoFit/>
          </a:bodyPr>
          <a:lstStyle/>
          <a:p>
            <a:r>
              <a:rPr lang="en-US" sz="2400" b="1" dirty="0"/>
              <a:t>Demographics: “Survivors” are a heterogeneous group</a:t>
            </a:r>
          </a:p>
        </p:txBody>
      </p:sp>
    </p:spTree>
    <p:extLst>
      <p:ext uri="{BB962C8B-B14F-4D97-AF65-F5344CB8AC3E}">
        <p14:creationId xmlns:p14="http://schemas.microsoft.com/office/powerpoint/2010/main" val="12183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C3A160D-943F-42E6-A52E-E0B0AF5C075F}"/>
              </a:ext>
            </a:extLst>
          </p:cNvPr>
          <p:cNvPicPr>
            <a:picLocks noChangeAspect="1"/>
          </p:cNvPicPr>
          <p:nvPr/>
        </p:nvPicPr>
        <p:blipFill>
          <a:blip r:embed="rId3"/>
          <a:stretch>
            <a:fillRect/>
          </a:stretch>
        </p:blipFill>
        <p:spPr>
          <a:xfrm>
            <a:off x="2971800" y="1385534"/>
            <a:ext cx="5562600" cy="4481866"/>
          </a:xfrm>
          <a:prstGeom prst="rect">
            <a:avLst/>
          </a:prstGeom>
        </p:spPr>
      </p:pic>
      <p:sp>
        <p:nvSpPr>
          <p:cNvPr id="3" name="TextBox 2">
            <a:extLst>
              <a:ext uri="{FF2B5EF4-FFF2-40B4-BE49-F238E27FC236}">
                <a16:creationId xmlns="" xmlns:a16="http://schemas.microsoft.com/office/drawing/2014/main" id="{09A70913-E5DA-45D3-AD2F-ACA45C629B7F}"/>
              </a:ext>
            </a:extLst>
          </p:cNvPr>
          <p:cNvSpPr txBox="1"/>
          <p:nvPr/>
        </p:nvSpPr>
        <p:spPr>
          <a:xfrm>
            <a:off x="609600" y="685800"/>
            <a:ext cx="7118744" cy="461665"/>
          </a:xfrm>
          <a:prstGeom prst="rect">
            <a:avLst/>
          </a:prstGeom>
          <a:noFill/>
        </p:spPr>
        <p:txBody>
          <a:bodyPr wrap="none" rtlCol="0">
            <a:spAutoFit/>
          </a:bodyPr>
          <a:lstStyle/>
          <a:p>
            <a:r>
              <a:rPr lang="en-US" sz="2400" b="1" dirty="0"/>
              <a:t>Demographics: “Survivors” are a heterogeneous group</a:t>
            </a:r>
          </a:p>
        </p:txBody>
      </p:sp>
      <p:sp>
        <p:nvSpPr>
          <p:cNvPr id="4" name="Rectangle 3">
            <a:extLst>
              <a:ext uri="{FF2B5EF4-FFF2-40B4-BE49-F238E27FC236}">
                <a16:creationId xmlns="" xmlns:a16="http://schemas.microsoft.com/office/drawing/2014/main" id="{7656CA0C-3F1B-4A6C-A429-5ECA723ADA0E}"/>
              </a:ext>
            </a:extLst>
          </p:cNvPr>
          <p:cNvSpPr/>
          <p:nvPr/>
        </p:nvSpPr>
        <p:spPr>
          <a:xfrm>
            <a:off x="762000" y="6105469"/>
            <a:ext cx="10439400" cy="600164"/>
          </a:xfrm>
          <a:prstGeom prst="rect">
            <a:avLst/>
          </a:prstGeom>
        </p:spPr>
        <p:txBody>
          <a:bodyPr wrap="square">
            <a:spAutoFit/>
          </a:bodyPr>
          <a:lstStyle/>
          <a:p>
            <a:pPr lvl="0"/>
            <a:r>
              <a:rPr lang="en-US" sz="1100" dirty="0">
                <a:solidFill>
                  <a:prstClr val="black"/>
                </a:solidFill>
              </a:rPr>
              <a:t>Source: de Moor, J.; </a:t>
            </a:r>
            <a:r>
              <a:rPr lang="en-US" sz="1100" dirty="0" err="1">
                <a:solidFill>
                  <a:prstClr val="black"/>
                </a:solidFill>
              </a:rPr>
              <a:t>Mariotto</a:t>
            </a:r>
            <a:r>
              <a:rPr lang="en-US" sz="1100" dirty="0">
                <a:solidFill>
                  <a:prstClr val="black"/>
                </a:solidFill>
              </a:rPr>
              <a:t>, A.; Parry, C. et al. Cancer survivors in the United States: prevalence across the survivorship trajectory and implications for care. Cancer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Epidemiol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Biomarkers Prev. 2013 Apr; 22(4): 561–570.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Published online 2013 Mar 27.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doi</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10.1158/1055-9965.EPI-12-1356</a:t>
            </a:r>
          </a:p>
        </p:txBody>
      </p:sp>
    </p:spTree>
    <p:extLst>
      <p:ext uri="{BB962C8B-B14F-4D97-AF65-F5344CB8AC3E}">
        <p14:creationId xmlns:p14="http://schemas.microsoft.com/office/powerpoint/2010/main" val="1172834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6BF95C-F533-4659-BE55-522F1468C85E}"/>
              </a:ext>
            </a:extLst>
          </p:cNvPr>
          <p:cNvSpPr>
            <a:spLocks noGrp="1"/>
          </p:cNvSpPr>
          <p:nvPr>
            <p:ph type="title"/>
          </p:nvPr>
        </p:nvSpPr>
        <p:spPr/>
        <p:txBody>
          <a:bodyPr>
            <a:normAutofit/>
          </a:bodyPr>
          <a:lstStyle/>
          <a:p>
            <a:r>
              <a:rPr lang="en-US" sz="2400" b="1" dirty="0"/>
              <a:t>Demographics:  Childhood cancer survivors</a:t>
            </a:r>
          </a:p>
        </p:txBody>
      </p:sp>
      <p:sp>
        <p:nvSpPr>
          <p:cNvPr id="3" name="Content Placeholder 2">
            <a:extLst>
              <a:ext uri="{FF2B5EF4-FFF2-40B4-BE49-F238E27FC236}">
                <a16:creationId xmlns="" xmlns:a16="http://schemas.microsoft.com/office/drawing/2014/main" id="{6DE44911-AE41-47BA-8C39-2D4AE46730F9}"/>
              </a:ext>
            </a:extLst>
          </p:cNvPr>
          <p:cNvSpPr>
            <a:spLocks noGrp="1"/>
          </p:cNvSpPr>
          <p:nvPr>
            <p:ph idx="1"/>
          </p:nvPr>
        </p:nvSpPr>
        <p:spPr>
          <a:xfrm>
            <a:off x="803564" y="2362200"/>
            <a:ext cx="10515600" cy="3965575"/>
          </a:xfrm>
        </p:spPr>
        <p:txBody>
          <a:bodyPr>
            <a:normAutofit/>
          </a:bodyPr>
          <a:lstStyle/>
          <a:p>
            <a:r>
              <a:rPr lang="en-US" dirty="0"/>
              <a:t>Cure rates are now approaching 80-90% for many subtypes</a:t>
            </a:r>
          </a:p>
          <a:p>
            <a:r>
              <a:rPr lang="en-US" dirty="0"/>
              <a:t>Data from earliest cohorts is now 25+ years</a:t>
            </a:r>
          </a:p>
          <a:p>
            <a:r>
              <a:rPr lang="en-US" dirty="0"/>
              <a:t>Childhood Cancer Survivor </a:t>
            </a:r>
            <a:r>
              <a:rPr lang="en-US" dirty="0" smtClean="0"/>
              <a:t>Study </a:t>
            </a:r>
          </a:p>
          <a:p>
            <a:pPr lvl="1"/>
            <a:r>
              <a:rPr lang="en-US" dirty="0" smtClean="0"/>
              <a:t>Health </a:t>
            </a:r>
            <a:r>
              <a:rPr lang="en-US" dirty="0"/>
              <a:t>outcomes compared to </a:t>
            </a:r>
            <a:r>
              <a:rPr lang="en-US" dirty="0" smtClean="0"/>
              <a:t>siblings</a:t>
            </a:r>
          </a:p>
          <a:p>
            <a:r>
              <a:rPr lang="en-US" dirty="0" smtClean="0"/>
              <a:t>Implication: You </a:t>
            </a:r>
            <a:r>
              <a:rPr lang="en-US" dirty="0"/>
              <a:t>will be seeing more patients with a remote history of childhood onset cancer </a:t>
            </a:r>
            <a:endParaRPr lang="en-US" dirty="0" smtClean="0"/>
          </a:p>
          <a:p>
            <a:r>
              <a:rPr lang="en-US" dirty="0"/>
              <a:t>Survivors of </a:t>
            </a:r>
            <a:r>
              <a:rPr lang="en-US" dirty="0" smtClean="0"/>
              <a:t>pediatric vs adult </a:t>
            </a:r>
            <a:r>
              <a:rPr lang="en-US" dirty="0"/>
              <a:t>onset cancers may have similar  - but not identical – risks as they continue to live longer post </a:t>
            </a:r>
            <a:r>
              <a:rPr lang="en-US" dirty="0" smtClean="0"/>
              <a:t>treatment </a:t>
            </a:r>
            <a:endParaRPr lang="en-US" dirty="0"/>
          </a:p>
        </p:txBody>
      </p:sp>
      <p:pic>
        <p:nvPicPr>
          <p:cNvPr id="4" name="Picture 3">
            <a:extLst>
              <a:ext uri="{FF2B5EF4-FFF2-40B4-BE49-F238E27FC236}">
                <a16:creationId xmlns="" xmlns:a16="http://schemas.microsoft.com/office/drawing/2014/main" id="{AD3FE463-4A20-4A78-A749-5E652423CDF9}"/>
              </a:ext>
            </a:extLst>
          </p:cNvPr>
          <p:cNvPicPr>
            <a:picLocks noChangeAspect="1"/>
          </p:cNvPicPr>
          <p:nvPr/>
        </p:nvPicPr>
        <p:blipFill>
          <a:blip r:embed="rId3"/>
          <a:stretch>
            <a:fillRect/>
          </a:stretch>
        </p:blipFill>
        <p:spPr>
          <a:xfrm>
            <a:off x="7010400" y="228600"/>
            <a:ext cx="4495800" cy="2018114"/>
          </a:xfrm>
          <a:prstGeom prst="rect">
            <a:avLst/>
          </a:prstGeom>
        </p:spPr>
      </p:pic>
    </p:spTree>
    <p:extLst>
      <p:ext uri="{BB962C8B-B14F-4D97-AF65-F5344CB8AC3E}">
        <p14:creationId xmlns:p14="http://schemas.microsoft.com/office/powerpoint/2010/main" val="2204872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lationship diagra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40000"/>
            <a:lumOff val="60000"/>
          </a:schemeClr>
        </a:solidFill>
        <a:ln>
          <a:solidFill>
            <a:schemeClr val="accent6"/>
          </a:solidFill>
        </a:ln>
        <a:effectLst>
          <a:reflection blurRad="6350" stA="50000" endA="300" endPos="38500" dist="50800" dir="5400000" sy="-100000" algn="bl" rotWithShape="0"/>
        </a:effectLst>
      </a:spPr>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headEnd type="none" w="lg" len="med"/>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Relationship diagram" id="{DA62D86A-4B72-4268-BFCB-6DEDFD7B15F0}" vid="{963FC82D-8B90-495A-8484-5223B2796B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BB629B-145C-44BA-A8D8-30DD0307D0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Relationship diagram slide</Template>
  <TotalTime>0</TotalTime>
  <Words>3934</Words>
  <Application>Microsoft Office PowerPoint</Application>
  <PresentationFormat>Widescreen</PresentationFormat>
  <Paragraphs>481</Paragraphs>
  <Slides>33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Calibri Light</vt:lpstr>
      <vt:lpstr>Relationship diagram</vt:lpstr>
      <vt:lpstr>Office Theme</vt:lpstr>
      <vt:lpstr>Immunization for Cancer Survivors</vt:lpstr>
      <vt:lpstr>What we will talk about</vt:lpstr>
      <vt:lpstr>Defining “Cancer Survivor”</vt:lpstr>
      <vt:lpstr>Defining “Cancer Survivor”</vt:lpstr>
      <vt:lpstr>Defining “Cancer Survivor”</vt:lpstr>
      <vt:lpstr>PowerPoint Presentation</vt:lpstr>
      <vt:lpstr>PowerPoint Presentation</vt:lpstr>
      <vt:lpstr>PowerPoint Presentation</vt:lpstr>
      <vt:lpstr>Demographics:  Childhood cancer survivors</vt:lpstr>
      <vt:lpstr>Care coordination:  Ambiguous follow up recommendations</vt:lpstr>
      <vt:lpstr>PowerPoint Presentation</vt:lpstr>
      <vt:lpstr>Late and long-term effects:  Cancer treatment is finished - the effects may linger</vt:lpstr>
      <vt:lpstr>Late and long-term effects:  Surgery </vt:lpstr>
      <vt:lpstr>Late and long-term effects:  Cancer cells “R” us</vt:lpstr>
      <vt:lpstr>Late and long-term effects:  Chemotherapy examples</vt:lpstr>
      <vt:lpstr>Late and long-term effects:  Cancer cells “R” us</vt:lpstr>
      <vt:lpstr>Late and long-term effects:  Radiation</vt:lpstr>
      <vt:lpstr>Late and long-term effects:  Immunotherapy</vt:lpstr>
      <vt:lpstr>Late and long-term effects: Toxicities of Immunotherapy</vt:lpstr>
      <vt:lpstr>Late and long-term effects:  R/t supportive care during cancer treatment</vt:lpstr>
      <vt:lpstr>PowerPoint Presentation</vt:lpstr>
      <vt:lpstr>PowerPoint Presentation</vt:lpstr>
      <vt:lpstr>NCCN Guidelines 1.2018 General Principles of Immunizations</vt:lpstr>
      <vt:lpstr>NCCN Guidelines 1.2018 General Principles of Immunizations</vt:lpstr>
      <vt:lpstr>NCCN Guidelines 1.2018 General Principles of Immunizations</vt:lpstr>
      <vt:lpstr>PowerPoint Presentation</vt:lpstr>
      <vt:lpstr>More complicated: Vaccines in Hematopoietic Cell Transplant Survivors </vt:lpstr>
      <vt:lpstr>What about travel vaccines? </vt:lpstr>
      <vt:lpstr>PowerPoint Presentation</vt:lpstr>
      <vt:lpstr>Late and long-term effects: American Society of Clinical Oncology (ASCO) Guidelines</vt:lpstr>
      <vt:lpstr>Late and long-term effects: National Comprehensive Cancer Network (NCCN) Guidelines</vt:lpstr>
      <vt:lpstr>Late and long-term effects: Childhood cancer survivors</vt:lpstr>
      <vt:lpstr>Questions?  Charmian Lykins (775)982-2833 clykins@renown.org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2017-10-22T16:56:56Z</dcterms:created>
  <dcterms:modified xsi:type="dcterms:W3CDTF">2018-08-27T20:53:29Z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TC034605469991</vt:lpwstr>
  </property>
</Properties>
</file>